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300" r:id="rId4"/>
    <p:sldId id="301" r:id="rId5"/>
    <p:sldId id="292" r:id="rId6"/>
    <p:sldId id="291" r:id="rId7"/>
    <p:sldId id="302" r:id="rId8"/>
    <p:sldId id="293" r:id="rId9"/>
    <p:sldId id="294" r:id="rId10"/>
    <p:sldId id="296" r:id="rId11"/>
    <p:sldId id="298" r:id="rId12"/>
    <p:sldId id="303" r:id="rId13"/>
    <p:sldId id="304" r:id="rId14"/>
    <p:sldId id="31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13AFD-6A5D-449D-A115-3DEDB94EFFA2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447E-D236-426C-A797-416676CD46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71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BDE4-E995-479A-929F-9F088B69AF23}" type="datetime1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AD54-60BD-4DAC-9631-85F9D24A10F5}" type="datetime1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57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7A1F-4BA1-4F93-B06B-33A7522410D4}" type="datetime1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1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B55C-14E1-4690-B7C0-9215682B7095}" type="datetime1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4F3F-B02E-424B-BD90-84E469646D56}" type="datetime1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73ED-902B-48D9-86DD-90E33C967AEE}" type="datetime1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5993-15BA-41A7-A93B-3E12DB806915}" type="datetime1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71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0D2B-F21F-400E-BCC2-DD2DD9E86FBE}" type="datetime1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40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6457-0AF0-41F7-AD56-0CD12084CAE4}" type="datetime1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82C6-F334-497C-90B3-FC355EFEEE66}" type="datetime1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8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A1D7-32B0-4CB3-BF31-67F597392F66}" type="datetime1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58F1-8582-487C-A7EA-389AC568E85F}" type="datetime1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B5F3-FDAC-4BDB-80AF-1E8C5375E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6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Tópicos em Tecnologia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Ivan Oliveira Lopes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8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21625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79898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2182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0"/>
              <a:t>a) Imagem Original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32125" y="395288"/>
            <a:ext cx="218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0"/>
              <a:t>b) Vizinhança 3 x 3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32525" y="319088"/>
            <a:ext cx="217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0"/>
              <a:t>c) Vizinhança 5 x 5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3725" y="3367088"/>
            <a:ext cx="218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0"/>
              <a:t>d) Vizinhança 7 x 7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260725" y="3367088"/>
            <a:ext cx="242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0"/>
              <a:t>e) Vizinhança 15 x 15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72200" y="3352800"/>
            <a:ext cx="2397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000" b="0"/>
              <a:t>f) Vizinhança 25 x 25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7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741368"/>
          </a:xfrm>
        </p:spPr>
        <p:txBody>
          <a:bodyPr>
            <a:normAutofit/>
          </a:bodyPr>
          <a:lstStyle/>
          <a:p>
            <a:pPr algn="l"/>
            <a:br>
              <a:rPr lang="pt-BR" sz="2400" dirty="0"/>
            </a:br>
            <a:endParaRPr lang="pt-BR" sz="2400" dirty="0"/>
          </a:p>
        </p:txBody>
      </p:sp>
      <p:graphicFrame>
        <p:nvGraphicFramePr>
          <p:cNvPr id="3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2233"/>
              </p:ext>
            </p:extLst>
          </p:nvPr>
        </p:nvGraphicFramePr>
        <p:xfrm>
          <a:off x="179512" y="332656"/>
          <a:ext cx="3384378" cy="2160242"/>
        </p:xfrm>
        <a:graphic>
          <a:graphicData uri="http://schemas.openxmlformats.org/drawingml/2006/table">
            <a:tbl>
              <a:tblPr/>
              <a:tblGrid>
                <a:gridCol w="33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97110"/>
              </p:ext>
            </p:extLst>
          </p:nvPr>
        </p:nvGraphicFramePr>
        <p:xfrm>
          <a:off x="5004048" y="332656"/>
          <a:ext cx="3384378" cy="2160242"/>
        </p:xfrm>
        <a:graphic>
          <a:graphicData uri="http://schemas.openxmlformats.org/drawingml/2006/table">
            <a:tbl>
              <a:tblPr/>
              <a:tblGrid>
                <a:gridCol w="33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C08800-7DC8-4B07-9D73-AF64BD3D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6505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0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741368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Trabalho</a:t>
            </a:r>
            <a:br>
              <a:rPr lang="pt-BR" sz="2400" dirty="0"/>
            </a:br>
            <a:r>
              <a:rPr lang="pt-BR" sz="2400" dirty="0"/>
              <a:t>	Implementar um filtro passa – baixa 3x3, 5x5 e 7x7.</a:t>
            </a:r>
            <a:br>
              <a:rPr lang="pt-BR" sz="2400" dirty="0"/>
            </a:br>
            <a:r>
              <a:rPr lang="pt-BR" sz="2400" dirty="0"/>
              <a:t>	Apresentar a imagem original, suavizada 3x3, suavizada 5x5, suavizada 7x7. </a:t>
            </a:r>
            <a:br>
              <a:rPr lang="pt-BR" sz="2400" dirty="0"/>
            </a:br>
            <a:r>
              <a:rPr lang="pt-BR" sz="2400" dirty="0"/>
              <a:t>	Utilize a imagem imgRuido.png.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44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120680"/>
          </a:xfrm>
        </p:spPr>
        <p:txBody>
          <a:bodyPr>
            <a:normAutofit/>
          </a:bodyPr>
          <a:lstStyle/>
          <a:p>
            <a:r>
              <a:rPr lang="pt-BR" dirty="0"/>
              <a:t>Filtragem passa-baixa (suavização) Mediana;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403648" y="692696"/>
            <a:ext cx="6264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20 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30  24  34 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60  80  89  90  12   0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23 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27  40  53 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69  69  65  49  27   0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12 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32  52  71 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78  82  83  67  46   0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11  29  47  56  63  69  73  72  65  88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12  26  40  52  58  63  61  60  61  88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11  30  45  58  63  66  57  43  35  33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12  33  44  55  66  77  88   0     0    0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71600" y="4293096"/>
            <a:ext cx="5258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– 24 – 34 – 27 – 40 – 53 – 32 – 52 - 71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71600" y="5210030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24 - 27 – 30 – 32 –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34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- 40 – 52 – 53 – 71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91316" y="4715266"/>
            <a:ext cx="111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Ordena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fld id="{40435C32-2028-4D69-B9BD-9B14E9DC06AB}" type="slidenum">
              <a:rPr lang="pt-BR"/>
              <a:pPr/>
              <a:t>2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/>
                </a:solidFill>
              </a:rPr>
              <a:t>Operadores Locais.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48488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2725" y="727075"/>
            <a:ext cx="8358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 dirty="0"/>
              <a:t>Combina a Intensidade de um certo número de </a:t>
            </a:r>
            <a:r>
              <a:rPr lang="pt-BR" sz="2400" b="0" dirty="0" err="1"/>
              <a:t>píxels</a:t>
            </a:r>
            <a:r>
              <a:rPr lang="pt-BR" sz="2400" b="0" dirty="0"/>
              <a:t> (janela), para</a:t>
            </a:r>
            <a:br>
              <a:rPr lang="pt-BR" sz="2400" b="0" dirty="0"/>
            </a:br>
            <a:r>
              <a:rPr lang="pt-BR" sz="2400" b="0" dirty="0"/>
              <a:t>computar o valor da nova intensidade na Imagem de Saída.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27125" y="4308475"/>
            <a:ext cx="256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/>
              <a:t>Imagem de Entrada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562600" y="4343400"/>
            <a:ext cx="229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/>
              <a:t>Imagem de Saída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57200" y="5257800"/>
            <a:ext cx="8094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/>
              <a:t>T[f(x,y)]</a:t>
            </a:r>
            <a:r>
              <a:rPr lang="pt-BR" sz="2400" b="0" baseline="-25000"/>
              <a:t>S</a:t>
            </a:r>
            <a:r>
              <a:rPr lang="pt-BR" sz="2400" b="0"/>
              <a:t> ==&gt; Operação sobre todos os píxels dentro da janela S</a:t>
            </a:r>
            <a:br>
              <a:rPr lang="pt-BR" sz="2400" b="0"/>
            </a:br>
            <a:r>
              <a:rPr lang="pt-BR" sz="2400" b="0"/>
              <a:t>centrada em f(x,y)</a:t>
            </a:r>
          </a:p>
        </p:txBody>
      </p:sp>
    </p:spTree>
    <p:extLst>
      <p:ext uri="{BB962C8B-B14F-4D97-AF65-F5344CB8AC3E}">
        <p14:creationId xmlns:p14="http://schemas.microsoft.com/office/powerpoint/2010/main" val="23129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fld id="{40435C32-2028-4D69-B9BD-9B14E9DC06AB}" type="slidenum">
              <a:rPr lang="pt-BR"/>
              <a:pPr/>
              <a:t>3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/>
                </a:solidFill>
              </a:rPr>
              <a:t>Operadores Locais.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2725" y="727075"/>
            <a:ext cx="8358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 dirty="0"/>
              <a:t>Combina a Intensidade de um certo número de </a:t>
            </a:r>
            <a:r>
              <a:rPr lang="pt-BR" sz="2400" b="0" dirty="0" err="1"/>
              <a:t>píxels</a:t>
            </a:r>
            <a:r>
              <a:rPr lang="pt-BR" sz="2400" b="0" dirty="0"/>
              <a:t> (janela), para</a:t>
            </a:r>
            <a:br>
              <a:rPr lang="pt-BR" sz="2400" b="0" dirty="0"/>
            </a:br>
            <a:r>
              <a:rPr lang="pt-BR" sz="2400" b="0" dirty="0"/>
              <a:t>computar o valor da nova intensidade na Imagem de Saída.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17" y="1772813"/>
            <a:ext cx="3352315" cy="3214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44" y="1775720"/>
            <a:ext cx="3211372" cy="3211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830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fld id="{40435C32-2028-4D69-B9BD-9B14E9DC06AB}" type="slidenum">
              <a:rPr lang="pt-BR"/>
              <a:pPr/>
              <a:t>4</a:t>
            </a:fld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2"/>
                </a:solidFill>
              </a:rPr>
              <a:t>Operadores Locais.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2725" y="727075"/>
            <a:ext cx="8358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 dirty="0"/>
              <a:t>Combina a Intensidade de um certo número de </a:t>
            </a:r>
            <a:r>
              <a:rPr lang="pt-BR" sz="2400" b="0" dirty="0" err="1"/>
              <a:t>píxels</a:t>
            </a:r>
            <a:r>
              <a:rPr lang="pt-BR" sz="2400" b="0" dirty="0"/>
              <a:t> (janela), para</a:t>
            </a:r>
            <a:br>
              <a:rPr lang="pt-BR" sz="2400" b="0" dirty="0"/>
            </a:br>
            <a:r>
              <a:rPr lang="pt-BR" sz="2400" b="0" dirty="0"/>
              <a:t>computar o valor da nova intensidade na Imagem de Saída.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" y="1590675"/>
            <a:ext cx="8751763" cy="49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fld id="{40435C32-2028-4D69-B9BD-9B14E9DC06AB}" type="slidenum">
              <a:rPr lang="pt-BR"/>
              <a:pPr/>
              <a:t>5</a:t>
            </a:fld>
            <a:endParaRPr lang="pt-BR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228600"/>
            <a:ext cx="8839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/>
              <a:t>Operadores “Templates, Máscaras, Janelas, Filtros”.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04800" y="908720"/>
            <a:ext cx="8699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0" dirty="0"/>
              <a:t> </a:t>
            </a:r>
            <a:r>
              <a:rPr lang="pt-BR" sz="2400" b="0" dirty="0"/>
              <a:t>São os </a:t>
            </a:r>
            <a:r>
              <a:rPr lang="pt-BR" sz="2400" dirty="0">
                <a:solidFill>
                  <a:schemeClr val="accent2"/>
                </a:solidFill>
              </a:rPr>
              <a:t>Operadores Locais</a:t>
            </a:r>
            <a:r>
              <a:rPr lang="pt-BR" sz="2400" b="0" dirty="0"/>
              <a:t> mais empregados em Processamento de </a:t>
            </a:r>
            <a:br>
              <a:rPr lang="pt-BR" sz="2400" b="0" dirty="0"/>
            </a:br>
            <a:r>
              <a:rPr lang="pt-BR" sz="2400" b="0" dirty="0"/>
              <a:t>Imagens.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81000" y="1700808"/>
            <a:ext cx="746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0" dirty="0"/>
              <a:t> </a:t>
            </a:r>
            <a:r>
              <a:rPr lang="pt-BR" sz="2400" b="0" dirty="0"/>
              <a:t>São também conhecidos como Operadores de Vizinhança.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1325" y="2204864"/>
            <a:ext cx="8702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b="0" dirty="0"/>
              <a:t> </a:t>
            </a:r>
            <a:r>
              <a:rPr lang="pt-BR" sz="2400" b="0" dirty="0"/>
              <a:t>Tipicamente, cada elemento do “</a:t>
            </a:r>
            <a:r>
              <a:rPr lang="pt-BR" sz="2400" b="0" dirty="0" err="1"/>
              <a:t>Template</a:t>
            </a:r>
            <a:r>
              <a:rPr lang="pt-BR" sz="2400" b="0" dirty="0"/>
              <a:t>”  é multiplicado pelo valor</a:t>
            </a:r>
            <a:r>
              <a:rPr lang="en-US" sz="2400" b="0" dirty="0"/>
              <a:t> </a:t>
            </a:r>
            <a:r>
              <a:rPr lang="pt-BR" sz="2400" b="0" dirty="0"/>
              <a:t>do </a:t>
            </a:r>
            <a:r>
              <a:rPr lang="pt-BR" sz="2400" b="0" dirty="0" err="1"/>
              <a:t>píxel</a:t>
            </a:r>
            <a:r>
              <a:rPr lang="pt-BR" sz="2400" b="0" dirty="0"/>
              <a:t> correspondente e a soma desses resultados, considerando-se</a:t>
            </a:r>
            <a:r>
              <a:rPr lang="en-US" sz="2400" b="0" dirty="0"/>
              <a:t> </a:t>
            </a:r>
            <a:r>
              <a:rPr lang="pt-BR" sz="2400" b="0" dirty="0"/>
              <a:t>todo o </a:t>
            </a:r>
            <a:r>
              <a:rPr lang="pt-BR" sz="2400" b="0" dirty="0" err="1"/>
              <a:t>Template</a:t>
            </a:r>
            <a:r>
              <a:rPr lang="pt-BR" sz="2400" b="0" dirty="0"/>
              <a:t>, é armazenado como o novo valor do nível de cinza</a:t>
            </a:r>
            <a:r>
              <a:rPr lang="en-US" sz="2400" b="0" dirty="0"/>
              <a:t> </a:t>
            </a:r>
            <a:r>
              <a:rPr lang="pt-BR" sz="2400" b="0" dirty="0"/>
              <a:t>na Nova Imagem.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63150"/>
              </p:ext>
            </p:extLst>
          </p:nvPr>
        </p:nvGraphicFramePr>
        <p:xfrm>
          <a:off x="3048000" y="4581128"/>
          <a:ext cx="2971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3">
                  <p:embed/>
                </p:oleObj>
              </mc:Choice>
              <mc:Fallback>
                <p:oleObj name="Equation" r:id="rId2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81128"/>
                        <a:ext cx="29718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33400" y="3789040"/>
            <a:ext cx="839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b="0" dirty="0"/>
              <a:t> </a:t>
            </a:r>
            <a:r>
              <a:rPr lang="pt-BR" sz="2400" b="0" dirty="0"/>
              <a:t>Seja “w” uma janela de n x n = k </a:t>
            </a:r>
            <a:r>
              <a:rPr lang="pt-BR" sz="2400" b="0" dirty="0" err="1"/>
              <a:t>píxels</a:t>
            </a:r>
            <a:r>
              <a:rPr lang="pt-BR" sz="2400" b="0" dirty="0"/>
              <a:t>. A Função de Transformação</a:t>
            </a:r>
            <a:r>
              <a:rPr lang="en-US" sz="2400" b="0" dirty="0"/>
              <a:t> </a:t>
            </a:r>
            <a:r>
              <a:rPr lang="pt-BR" sz="2400" b="0" dirty="0"/>
              <a:t>para cada </a:t>
            </a:r>
            <a:r>
              <a:rPr lang="pt-BR" sz="2400" b="0" dirty="0" err="1"/>
              <a:t>píxel</a:t>
            </a:r>
            <a:r>
              <a:rPr lang="pt-BR" sz="2400" b="0" dirty="0"/>
              <a:t> na imagem g(</a:t>
            </a:r>
            <a:r>
              <a:rPr lang="pt-BR" sz="2400" b="0" dirty="0" err="1"/>
              <a:t>x,y</a:t>
            </a:r>
            <a:r>
              <a:rPr lang="pt-BR" sz="2400" b="0" dirty="0"/>
              <a:t>) será dada por: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248" y="5492080"/>
            <a:ext cx="4338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b="0" dirty="0"/>
              <a:t> </a:t>
            </a:r>
            <a:r>
              <a:rPr lang="pt-BR" sz="2400" dirty="0"/>
              <a:t>onde f(</a:t>
            </a:r>
            <a:r>
              <a:rPr lang="pt-BR" sz="2400" dirty="0" err="1"/>
              <a:t>x,y</a:t>
            </a:r>
            <a:r>
              <a:rPr lang="pt-BR" sz="2400" dirty="0"/>
              <a:t>) é a imagem original.</a:t>
            </a:r>
            <a:endParaRPr 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8770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fld id="{A8C42DA2-E854-4101-AD57-DCEA4F33EE3A}" type="slidenum">
              <a:rPr lang="pt-BR"/>
              <a:pPr/>
              <a:t>6</a:t>
            </a:fld>
            <a:endParaRPr lang="pt-BR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85800"/>
          </a:xfrm>
        </p:spPr>
        <p:txBody>
          <a:bodyPr/>
          <a:lstStyle/>
          <a:p>
            <a:pPr algn="l"/>
            <a:r>
              <a:rPr lang="pt-BR" sz="2800" dirty="0"/>
              <a:t>Exemplo: Filtro W (Janela de 3 x 3)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0325"/>
            <a:ext cx="5562600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206912"/>
              </p:ext>
            </p:extLst>
          </p:nvPr>
        </p:nvGraphicFramePr>
        <p:xfrm>
          <a:off x="96838" y="5663654"/>
          <a:ext cx="8720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4760" imgH="228600" progId="Equation.3">
                  <p:embed/>
                </p:oleObj>
              </mc:Choice>
              <mc:Fallback>
                <p:oleObj name="Equation" r:id="rId3" imgW="397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5663654"/>
                        <a:ext cx="8720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5206454"/>
            <a:ext cx="907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2400" b="0" dirty="0">
                <a:solidFill>
                  <a:srgbClr val="FF0000"/>
                </a:solidFill>
              </a:rPr>
              <a:t>O valor do </a:t>
            </a:r>
            <a:r>
              <a:rPr lang="pt-BR" sz="2400" b="0" dirty="0" err="1">
                <a:solidFill>
                  <a:srgbClr val="FF0000"/>
                </a:solidFill>
              </a:rPr>
              <a:t>píxel</a:t>
            </a:r>
            <a:r>
              <a:rPr lang="pt-BR" sz="2400" b="0" dirty="0">
                <a:solidFill>
                  <a:srgbClr val="FF0000"/>
                </a:solidFill>
              </a:rPr>
              <a:t> g(</a:t>
            </a:r>
            <a:r>
              <a:rPr lang="pt-BR" sz="2400" b="0" dirty="0" err="1">
                <a:solidFill>
                  <a:srgbClr val="FF0000"/>
                </a:solidFill>
              </a:rPr>
              <a:t>x,y</a:t>
            </a:r>
            <a:r>
              <a:rPr lang="pt-BR" sz="2400" b="0" dirty="0">
                <a:solidFill>
                  <a:srgbClr val="FF0000"/>
                </a:solidFill>
              </a:rPr>
              <a:t>) na nova Imagem , na posição (</a:t>
            </a:r>
            <a:r>
              <a:rPr lang="pt-BR" sz="2400" b="0" dirty="0" err="1">
                <a:solidFill>
                  <a:srgbClr val="FF0000"/>
                </a:solidFill>
              </a:rPr>
              <a:t>x,y</a:t>
            </a:r>
            <a:r>
              <a:rPr lang="pt-BR" sz="2400" b="0" dirty="0">
                <a:solidFill>
                  <a:srgbClr val="FF0000"/>
                </a:solidFill>
              </a:rPr>
              <a:t>) será dado por: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865377"/>
              </p:ext>
            </p:extLst>
          </p:nvPr>
        </p:nvGraphicFramePr>
        <p:xfrm>
          <a:off x="3733800" y="2492896"/>
          <a:ext cx="2971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400" imgH="431640" progId="Equation.3">
                  <p:embed/>
                </p:oleObj>
              </mc:Choice>
              <mc:Fallback>
                <p:oleObj name="Equation" r:id="rId5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92896"/>
                        <a:ext cx="29718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0963" y="3597870"/>
            <a:ext cx="816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400" b="0" dirty="0"/>
              <a:t>  (</a:t>
            </a:r>
            <a:r>
              <a:rPr lang="pt-BR" sz="2400" b="0" dirty="0" err="1"/>
              <a:t>a,b,c,d,e,f,g,h,i</a:t>
            </a:r>
            <a:r>
              <a:rPr lang="pt-BR" sz="2400" b="0" dirty="0"/>
              <a:t>) são os valores dos níveis de cinza na mesma </a:t>
            </a:r>
            <a:br>
              <a:rPr lang="pt-BR" sz="2400" b="0" dirty="0"/>
            </a:br>
            <a:r>
              <a:rPr lang="pt-BR" sz="2400" b="0" dirty="0"/>
              <a:t>vizinhança de f(</a:t>
            </a:r>
            <a:r>
              <a:rPr lang="pt-BR" sz="2400" b="0" dirty="0" err="1"/>
              <a:t>x,y</a:t>
            </a:r>
            <a:r>
              <a:rPr lang="pt-BR" sz="2400" b="0" dirty="0"/>
              <a:t>) = e , comparativamente ao </a:t>
            </a:r>
            <a:r>
              <a:rPr lang="pt-BR" sz="2400" b="0" dirty="0" err="1"/>
              <a:t>Template</a:t>
            </a:r>
            <a:r>
              <a:rPr lang="pt-BR" sz="2400" b="0" dirty="0"/>
              <a:t>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0" y="4436070"/>
            <a:ext cx="88915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400" b="0"/>
              <a:t> (w</a:t>
            </a:r>
            <a:r>
              <a:rPr lang="pt-BR" sz="2400" b="0" baseline="-25000"/>
              <a:t>1</a:t>
            </a:r>
            <a:r>
              <a:rPr lang="pt-BR" sz="2400" b="0"/>
              <a:t> a w</a:t>
            </a:r>
            <a:r>
              <a:rPr lang="pt-BR" sz="2400" b="0" baseline="-25000"/>
              <a:t>9</a:t>
            </a:r>
            <a:r>
              <a:rPr lang="pt-BR" sz="2400" b="0"/>
              <a:t>) são os “pesos” , ou seja, os valores dos níveis de cinza em </a:t>
            </a:r>
            <a:br>
              <a:rPr lang="pt-BR" sz="2400" b="0"/>
            </a:br>
            <a:r>
              <a:rPr lang="pt-BR" sz="2400" b="0"/>
              <a:t>cada posição do Template.</a:t>
            </a:r>
          </a:p>
        </p:txBody>
      </p:sp>
    </p:spTree>
    <p:extLst>
      <p:ext uri="{BB962C8B-B14F-4D97-AF65-F5344CB8AC3E}">
        <p14:creationId xmlns:p14="http://schemas.microsoft.com/office/powerpoint/2010/main" val="248326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4" grpId="0" autoUpdateAnimBg="0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</p:spPr>
        <p:txBody>
          <a:bodyPr/>
          <a:lstStyle/>
          <a:p>
            <a:fld id="{40435C32-2028-4D69-B9BD-9B14E9DC06AB}" type="slidenum">
              <a:rPr lang="pt-BR"/>
              <a:pPr/>
              <a:t>7</a:t>
            </a:fld>
            <a:endParaRPr lang="pt-BR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228600"/>
            <a:ext cx="8839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/>
              <a:t>Operadores “Templates, Máscaras, Janelas, Filtros”.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37322"/>
              </p:ext>
            </p:extLst>
          </p:nvPr>
        </p:nvGraphicFramePr>
        <p:xfrm>
          <a:off x="2933700" y="836712"/>
          <a:ext cx="29718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3">
                  <p:embed/>
                </p:oleObj>
              </mc:Choice>
              <mc:Fallback>
                <p:oleObj name="Equation" r:id="rId2" imgW="1409400" imgH="431640" progId="Equation.3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836712"/>
                        <a:ext cx="29718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23610"/>
              </p:ext>
            </p:extLst>
          </p:nvPr>
        </p:nvGraphicFramePr>
        <p:xfrm>
          <a:off x="5046518" y="2401935"/>
          <a:ext cx="4038600" cy="25908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38589"/>
              </p:ext>
            </p:extLst>
          </p:nvPr>
        </p:nvGraphicFramePr>
        <p:xfrm>
          <a:off x="179512" y="2401935"/>
          <a:ext cx="4038600" cy="259080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92056"/>
              </p:ext>
            </p:extLst>
          </p:nvPr>
        </p:nvGraphicFramePr>
        <p:xfrm>
          <a:off x="6773803" y="990600"/>
          <a:ext cx="1197093" cy="1099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31">
                  <a:extLst>
                    <a:ext uri="{9D8B030D-6E8A-4147-A177-3AD203B41FA5}">
                      <a16:colId xmlns:a16="http://schemas.microsoft.com/office/drawing/2014/main" val="3846123121"/>
                    </a:ext>
                  </a:extLst>
                </a:gridCol>
                <a:gridCol w="399031">
                  <a:extLst>
                    <a:ext uri="{9D8B030D-6E8A-4147-A177-3AD203B41FA5}">
                      <a16:colId xmlns:a16="http://schemas.microsoft.com/office/drawing/2014/main" val="1717083219"/>
                    </a:ext>
                  </a:extLst>
                </a:gridCol>
                <a:gridCol w="399031">
                  <a:extLst>
                    <a:ext uri="{9D8B030D-6E8A-4147-A177-3AD203B41FA5}">
                      <a16:colId xmlns:a16="http://schemas.microsoft.com/office/drawing/2014/main" val="2404910371"/>
                    </a:ext>
                  </a:extLst>
                </a:gridCol>
              </a:tblGrid>
              <a:tr h="3663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20727"/>
                  </a:ext>
                </a:extLst>
              </a:tr>
              <a:tr h="3663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59932"/>
                  </a:ext>
                </a:extLst>
              </a:tr>
              <a:tr h="36635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70874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6265330" y="13554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1/9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515719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g(2,2) =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67921" y="57239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g(2,3) = </a:t>
            </a:r>
          </a:p>
        </p:txBody>
      </p:sp>
    </p:spTree>
    <p:extLst>
      <p:ext uri="{BB962C8B-B14F-4D97-AF65-F5344CB8AC3E}">
        <p14:creationId xmlns:p14="http://schemas.microsoft.com/office/powerpoint/2010/main" val="37442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0" y="2492896"/>
            <a:ext cx="189706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1851025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685800"/>
          </a:xfrm>
        </p:spPr>
        <p:txBody>
          <a:bodyPr/>
          <a:lstStyle/>
          <a:p>
            <a:r>
              <a:rPr lang="pt-BR" sz="2800"/>
              <a:t>Filtragem Espacial: </a:t>
            </a:r>
            <a:r>
              <a:rPr lang="pt-BR" sz="2800">
                <a:solidFill>
                  <a:srgbClr val="FF0000"/>
                </a:solidFill>
              </a:rPr>
              <a:t>Passa Baixa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629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400" b="0"/>
              <a:t>  Uma das aplicações da Convolução espacial de uma Imagem com</a:t>
            </a:r>
            <a:br>
              <a:rPr lang="pt-BR" sz="2400" b="0"/>
            </a:br>
            <a:r>
              <a:rPr lang="pt-BR" sz="2400" b="0"/>
              <a:t>Templates é a </a:t>
            </a:r>
            <a:r>
              <a:rPr lang="pt-BR" sz="2400" b="0">
                <a:solidFill>
                  <a:srgbClr val="FF0000"/>
                </a:solidFill>
              </a:rPr>
              <a:t>Suavização (Smoothing) ou Filtragem Passa Baixa.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8274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400" b="0"/>
              <a:t>  Um filtro espacial Passa Baixa é implementado através de uma</a:t>
            </a:r>
            <a:br>
              <a:rPr lang="pt-BR" sz="2400" b="0"/>
            </a:br>
            <a:r>
              <a:rPr lang="pt-BR" sz="2400" b="0"/>
              <a:t>Máscara que realiza a Média da Vizinhança.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00" y="3124200"/>
            <a:ext cx="81454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400" b="0"/>
              <a:t>  Uma Máscara de Média é tal que seus pesos são positivos e a </a:t>
            </a:r>
            <a:br>
              <a:rPr lang="pt-BR" sz="2400" b="0"/>
            </a:br>
            <a:r>
              <a:rPr lang="pt-BR" sz="2400" b="0"/>
              <a:t>soma é igual a 1.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17525" y="4003675"/>
            <a:ext cx="733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400" b="0"/>
              <a:t>  Exemplos de algumas Máscaras de Filtros Passa Baixa: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73945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B5F3-FDAC-4BDB-80AF-1E8C5375EF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80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815</Words>
  <Application>Microsoft Office PowerPoint</Application>
  <PresentationFormat>Apresentação na tela (4:3)</PresentationFormat>
  <Paragraphs>215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Tema do Office</vt:lpstr>
      <vt:lpstr>Equation</vt:lpstr>
      <vt:lpstr>Tópicos em Tecnologia da Informação</vt:lpstr>
      <vt:lpstr>Operadores Locais.</vt:lpstr>
      <vt:lpstr>Operadores Locais.</vt:lpstr>
      <vt:lpstr>Operadores Locais.</vt:lpstr>
      <vt:lpstr>Apresentação do PowerPoint</vt:lpstr>
      <vt:lpstr>Exemplo: Filtro W (Janela de 3 x 3)</vt:lpstr>
      <vt:lpstr>Apresentação do PowerPoint</vt:lpstr>
      <vt:lpstr>Apresentação do PowerPoint</vt:lpstr>
      <vt:lpstr>Filtragem Espacial: Passa Baixa</vt:lpstr>
      <vt:lpstr>Apresentação do PowerPoint</vt:lpstr>
      <vt:lpstr> </vt:lpstr>
      <vt:lpstr>Apresentação do PowerPoint</vt:lpstr>
      <vt:lpstr>Trabalho  Implementar um filtro passa – baixa 3x3, 5x5 e 7x7.  Apresentar a imagem original, suavizada 3x3, suavizada 5x5, suavizada 7x7.   Utilize a imagem imgRuido.png.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em Tecnologia da Informação</dc:title>
  <dc:creator>ivan oliveira lopes</dc:creator>
  <cp:lastModifiedBy>Office</cp:lastModifiedBy>
  <cp:revision>99</cp:revision>
  <dcterms:created xsi:type="dcterms:W3CDTF">2019-08-02T10:39:43Z</dcterms:created>
  <dcterms:modified xsi:type="dcterms:W3CDTF">2024-09-25T13:24:19Z</dcterms:modified>
</cp:coreProperties>
</file>