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24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30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67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67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09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01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6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1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1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0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2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38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44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8AA8-3E74-4079-B7AB-FB83CE751FD6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8520" y="1314955"/>
            <a:ext cx="7920880" cy="3832778"/>
          </a:xfrm>
        </p:spPr>
        <p:txBody>
          <a:bodyPr/>
          <a:lstStyle/>
          <a:p>
            <a:r>
              <a:rPr lang="pt-BR" dirty="0"/>
              <a:t>Tópicos em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913360" y="5761101"/>
            <a:ext cx="5826719" cy="1096899"/>
          </a:xfrm>
        </p:spPr>
        <p:txBody>
          <a:bodyPr/>
          <a:lstStyle/>
          <a:p>
            <a:r>
              <a:rPr lang="pt-BR" dirty="0"/>
              <a:t>Ivan Oliveira Lopes</a:t>
            </a:r>
          </a:p>
        </p:txBody>
      </p:sp>
    </p:spTree>
    <p:extLst>
      <p:ext uri="{BB962C8B-B14F-4D97-AF65-F5344CB8AC3E}">
        <p14:creationId xmlns:p14="http://schemas.microsoft.com/office/powerpoint/2010/main" val="246318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Dilatação</a:t>
            </a:r>
          </a:p>
          <a:p>
            <a:endParaRPr lang="pt-BR" sz="2800" b="1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41A0C1-399E-44BB-AA5A-89F0C11D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3016"/>
            <a:ext cx="708172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Operações Morfológicas Combinadas</a:t>
            </a:r>
          </a:p>
          <a:p>
            <a:pPr lvl="1"/>
            <a:r>
              <a:rPr lang="pt-BR" sz="2600" dirty="0"/>
              <a:t>Contorno;</a:t>
            </a:r>
            <a:endParaRPr lang="pt-BR" sz="2400" dirty="0"/>
          </a:p>
          <a:p>
            <a:pPr lvl="1"/>
            <a:r>
              <a:rPr lang="pt-BR" sz="2400" dirty="0"/>
              <a:t>Abertura;</a:t>
            </a:r>
          </a:p>
          <a:p>
            <a:pPr lvl="1"/>
            <a:r>
              <a:rPr lang="pt-BR" sz="2400" dirty="0"/>
              <a:t>Fechamento.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4151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Operações Morfológicas Combinadas</a:t>
            </a:r>
          </a:p>
          <a:p>
            <a:pPr lvl="1"/>
            <a:r>
              <a:rPr lang="pt-BR" sz="2600" dirty="0"/>
              <a:t>Contorno;</a:t>
            </a:r>
          </a:p>
          <a:p>
            <a:pPr lvl="2"/>
            <a:r>
              <a:rPr lang="pt-BR" sz="2400" dirty="0"/>
              <a:t>O contorno de uma imagem A, representado por β(A), pode ser obtido ser obtido através da morfologia matemática da seguinte forma:</a:t>
            </a:r>
          </a:p>
          <a:p>
            <a:pPr marL="914400" lvl="2" indent="0">
              <a:buNone/>
            </a:pPr>
            <a:endParaRPr lang="pt-BR" sz="2400" dirty="0"/>
          </a:p>
          <a:p>
            <a:pPr marL="1371600" lvl="3" indent="0">
              <a:buNone/>
            </a:pPr>
            <a:r>
              <a:rPr lang="pt-BR" sz="2200" dirty="0"/>
              <a:t>β(A) = A − (A </a:t>
            </a:r>
            <a:r>
              <a:rPr lang="el-GR" sz="2200" dirty="0"/>
              <a:t>Θ</a:t>
            </a:r>
            <a:r>
              <a:rPr lang="pt-BR" sz="2200" dirty="0"/>
              <a:t> B) </a:t>
            </a:r>
          </a:p>
          <a:p>
            <a:pPr marL="1371600" lvl="3" indent="0">
              <a:buNone/>
            </a:pPr>
            <a:endParaRPr lang="pt-BR" sz="2200" dirty="0"/>
          </a:p>
          <a:p>
            <a:pPr marL="1371600" lvl="3" indent="0">
              <a:buNone/>
            </a:pPr>
            <a:r>
              <a:rPr lang="pt-BR" sz="2200" dirty="0"/>
              <a:t>em que o B é o elemento estruturante e </a:t>
            </a:r>
            <a:r>
              <a:rPr lang="el-GR" sz="2200" dirty="0"/>
              <a:t>Θ</a:t>
            </a:r>
            <a:r>
              <a:rPr lang="pt-BR" sz="2200" dirty="0"/>
              <a:t> é a operação de erosão.</a:t>
            </a:r>
          </a:p>
          <a:p>
            <a:pPr lvl="1"/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3402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Operações Morfológicas Combinadas</a:t>
            </a:r>
          </a:p>
          <a:p>
            <a:pPr lvl="1"/>
            <a:r>
              <a:rPr lang="pt-BR" sz="2400" dirty="0"/>
              <a:t>A erosão e a dilatação podem corrigir defeitos numa imagem, como fechamento de buracos, desconectar componentes, etc... </a:t>
            </a:r>
          </a:p>
          <a:p>
            <a:pPr lvl="1"/>
            <a:r>
              <a:rPr lang="pt-BR" sz="2400" dirty="0"/>
              <a:t>Entretanto, nenhuma imagem corrigida mantém o mesmo tamanho. </a:t>
            </a:r>
          </a:p>
          <a:p>
            <a:pPr lvl="1"/>
            <a:r>
              <a:rPr lang="pt-BR" sz="2400" dirty="0"/>
              <a:t>A partir da propriedade da iteratividade é possível filtrar sem modificar as características de forma e tamanho da imagem. </a:t>
            </a:r>
          </a:p>
          <a:p>
            <a:pPr lvl="2"/>
            <a:r>
              <a:rPr lang="pt-BR" sz="2200" dirty="0"/>
              <a:t>Abertura;</a:t>
            </a:r>
          </a:p>
          <a:p>
            <a:pPr lvl="2"/>
            <a:r>
              <a:rPr lang="pt-BR" sz="2200" dirty="0"/>
              <a:t>Fechamento;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5626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891560"/>
                <a:ext cx="7812360" cy="6120680"/>
              </a:xfrm>
            </p:spPr>
            <p:txBody>
              <a:bodyPr>
                <a:normAutofit/>
              </a:bodyPr>
              <a:lstStyle/>
              <a:p>
                <a:r>
                  <a:rPr lang="pt-BR" sz="2800" b="1" dirty="0"/>
                  <a:t>Operações Morfológicas Combinadas</a:t>
                </a:r>
              </a:p>
              <a:p>
                <a:pPr lvl="1"/>
                <a:r>
                  <a:rPr lang="pt-BR" sz="2600" dirty="0"/>
                  <a:t>Abertura;</a:t>
                </a:r>
              </a:p>
              <a:p>
                <a:pPr lvl="2"/>
                <a:r>
                  <a:rPr lang="pt-BR" sz="2000" dirty="0"/>
                  <a:t>Elimina pequenos componentes e suaviza o contorno. A abertura de uma imagem A pelo elemento estruturante B, representada por A ◦ B é definida como </a:t>
                </a:r>
              </a:p>
              <a:p>
                <a:pPr marL="914400" lvl="2" indent="0">
                  <a:buNone/>
                </a:pPr>
                <a:r>
                  <a:rPr lang="pt-BR" sz="2000" dirty="0"/>
                  <a:t>		A ◦ B = (A </a:t>
                </a:r>
                <a:r>
                  <a:rPr lang="el-GR" sz="2000" dirty="0"/>
                  <a:t>Θ</a:t>
                </a:r>
                <a:r>
                  <a:rPr lang="pt-BR" sz="2000" dirty="0"/>
                  <a:t> B) </a:t>
                </a:r>
                <a14:m>
                  <m:oMath xmlns:m="http://schemas.openxmlformats.org/officeDocument/2006/math">
                    <m:r>
                      <a:rPr lang="pt-BR" sz="2000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pt-BR" sz="2000" dirty="0"/>
                  <a:t> B </a:t>
                </a:r>
              </a:p>
              <a:p>
                <a:pPr marL="914400" lvl="2" indent="0">
                  <a:buNone/>
                </a:pPr>
                <a:r>
                  <a:rPr lang="pt-BR" sz="2000" dirty="0"/>
                  <a:t>	onde </a:t>
                </a:r>
                <a14:m>
                  <m:oMath xmlns:m="http://schemas.openxmlformats.org/officeDocument/2006/math">
                    <m:r>
                      <a:rPr lang="pt-BR" sz="2000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pt-BR" sz="2000" dirty="0"/>
                  <a:t> é a operação dilatação ;</a:t>
                </a:r>
              </a:p>
              <a:p>
                <a:pPr lvl="2"/>
                <a:r>
                  <a:rPr lang="pt-BR" sz="2000" dirty="0"/>
                  <a:t>Deste modo, a abertura de A por B consiste na erosão de A por B seguida da dilatação do resultado por B.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1560"/>
                <a:ext cx="7812360" cy="6120680"/>
              </a:xfrm>
              <a:blipFill>
                <a:blip r:embed="rId2"/>
                <a:stretch>
                  <a:fillRect l="-936" t="-896" r="-11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DA38C116-35E9-410B-960E-FC42922C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4880590"/>
            <a:ext cx="1628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4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Operações Morfológicas Combinadas</a:t>
            </a:r>
          </a:p>
          <a:p>
            <a:pPr lvl="1"/>
            <a:r>
              <a:rPr lang="pt-BR" sz="2600" dirty="0"/>
              <a:t>Fechamento;</a:t>
            </a:r>
          </a:p>
          <a:p>
            <a:pPr lvl="2"/>
            <a:r>
              <a:rPr lang="pt-BR" sz="2000" dirty="0"/>
              <a:t>Fecha pequenos buracos e conecta componentes. </a:t>
            </a:r>
          </a:p>
          <a:p>
            <a:pPr lvl="2"/>
            <a:r>
              <a:rPr lang="pt-BR" sz="2000" dirty="0"/>
              <a:t>O fechamento de uma imagem A pelo elemento estruturante B, representado por A • B é definido como</a:t>
            </a:r>
          </a:p>
          <a:p>
            <a:pPr marL="914400" lvl="2" indent="0">
              <a:buNone/>
            </a:pPr>
            <a:r>
              <a:rPr lang="pt-BR" sz="2000" dirty="0"/>
              <a:t>	 A • B = (A ⊕ B) </a:t>
            </a:r>
            <a:r>
              <a:rPr lang="el-GR" sz="2000" dirty="0"/>
              <a:t>Θ</a:t>
            </a:r>
            <a:r>
              <a:rPr lang="pt-BR" sz="2000" dirty="0"/>
              <a:t> B </a:t>
            </a:r>
          </a:p>
          <a:p>
            <a:pPr lvl="2"/>
            <a:r>
              <a:rPr lang="pt-BR" sz="2000" dirty="0"/>
              <a:t>Deste modo, o fechamento de A por B consiste na dilatação de A por B seguida da erosão do resultado por B.</a:t>
            </a:r>
          </a:p>
        </p:txBody>
      </p:sp>
      <p:pic>
        <p:nvPicPr>
          <p:cNvPr id="8" name="Imagem 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FDA0D8C9-E748-4375-B80D-BAECC1D3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10" y="4863382"/>
            <a:ext cx="16247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3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Operações Morfológicas Combinadas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6ECB39-BFD3-4717-9A2B-2CB5BE9F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51" y="1484784"/>
            <a:ext cx="7416824" cy="49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1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Operações Morfológicas Combinadas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EF68EE-028C-4308-A6D0-F743A4A1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71612"/>
            <a:ext cx="7632848" cy="49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604A0014-5868-4E3E-A0A3-39CEEFE31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94208"/>
              </p:ext>
            </p:extLst>
          </p:nvPr>
        </p:nvGraphicFramePr>
        <p:xfrm>
          <a:off x="5210058" y="3750138"/>
          <a:ext cx="37544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443">
                  <a:extLst>
                    <a:ext uri="{9D8B030D-6E8A-4147-A177-3AD203B41FA5}">
                      <a16:colId xmlns:a16="http://schemas.microsoft.com/office/drawing/2014/main" val="568093537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1166907714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3877940914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1713914479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2332548488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754106020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4271954885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369283779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2356707456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198517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37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6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2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4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0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5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71771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822960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Morfologia Matemática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Morfologia: </a:t>
            </a:r>
            <a:r>
              <a:rPr lang="pt-BR" sz="2400" dirty="0"/>
              <a:t>Estudo das formas (em biologia). 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Morfologia Matemática: </a:t>
            </a:r>
            <a:r>
              <a:rPr lang="pt-BR" sz="2400" dirty="0"/>
              <a:t>ferramenta para extrair componentes que ajudem a representar ou descrever uma determinada forma;</a:t>
            </a:r>
          </a:p>
          <a:p>
            <a:pPr lvl="2"/>
            <a:r>
              <a:rPr lang="pt-BR" sz="2400" dirty="0"/>
              <a:t>bordas, esqueletos; </a:t>
            </a:r>
          </a:p>
          <a:p>
            <a:pPr lvl="2"/>
            <a:r>
              <a:rPr lang="pt-BR" sz="2400" dirty="0"/>
              <a:t>filtros morfológicos, etc. </a:t>
            </a:r>
          </a:p>
          <a:p>
            <a:pPr marL="914400" lvl="2" indent="0">
              <a:buNone/>
            </a:pPr>
            <a:endParaRPr lang="pt-BR" sz="2400" dirty="0"/>
          </a:p>
          <a:p>
            <a:pPr lvl="1"/>
            <a:r>
              <a:rPr lang="pt-BR" sz="2400" dirty="0"/>
              <a:t>Técnica baseada na Teoria dos Conjuntos.</a:t>
            </a:r>
          </a:p>
          <a:p>
            <a:pPr lvl="1"/>
            <a:r>
              <a:rPr lang="pt-BR" sz="2400" dirty="0"/>
              <a:t> Presença do Elemento Estruturante;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0AE000E-E829-41CD-9EA2-F4D7B00BE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72631"/>
              </p:ext>
            </p:extLst>
          </p:nvPr>
        </p:nvGraphicFramePr>
        <p:xfrm>
          <a:off x="6732240" y="4869160"/>
          <a:ext cx="10801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57743754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342137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082604108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284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164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5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1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972E1B9-B50A-4A94-A368-42E25178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49952"/>
              </p:ext>
            </p:extLst>
          </p:nvPr>
        </p:nvGraphicFramePr>
        <p:xfrm>
          <a:off x="5210058" y="3750138"/>
          <a:ext cx="37544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443">
                  <a:extLst>
                    <a:ext uri="{9D8B030D-6E8A-4147-A177-3AD203B41FA5}">
                      <a16:colId xmlns:a16="http://schemas.microsoft.com/office/drawing/2014/main" val="568093537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1166907714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3877940914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1713914479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2332548488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754106020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4271954885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369283779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2356707456"/>
                    </a:ext>
                  </a:extLst>
                </a:gridCol>
                <a:gridCol w="375443">
                  <a:extLst>
                    <a:ext uri="{9D8B030D-6E8A-4147-A177-3AD203B41FA5}">
                      <a16:colId xmlns:a16="http://schemas.microsoft.com/office/drawing/2014/main" val="198517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37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6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2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4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0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5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7177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424EADA-3E4C-4F93-99BC-5F108A7C7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41906"/>
              </p:ext>
            </p:extLst>
          </p:nvPr>
        </p:nvGraphicFramePr>
        <p:xfrm>
          <a:off x="6732240" y="4869160"/>
          <a:ext cx="10801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57743754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342137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082604108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284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164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52712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Operações Morfológicas</a:t>
            </a:r>
          </a:p>
          <a:p>
            <a:pPr lvl="1"/>
            <a:r>
              <a:rPr lang="pt-BR" sz="2400" dirty="0"/>
              <a:t>São operações semelhantes as operações locais, nas quais um pixel da imagem de saída é função do valor dos pixels numa vizinhança da imagem de entrada.</a:t>
            </a:r>
          </a:p>
          <a:p>
            <a:pPr lvl="1"/>
            <a:r>
              <a:rPr lang="pt-BR" sz="2400" dirty="0"/>
              <a:t>Em imagens binárias, um pixel será preservado, eliminado ou invertido em função de ter um certo número de vizinhos iguais ou diferentes. 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345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Tipos de Elementos Estruturantes</a:t>
            </a:r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  <a:p>
            <a:r>
              <a:rPr lang="pt-BR" sz="2800" b="1" dirty="0"/>
              <a:t>Operações Morfológicas Básicas</a:t>
            </a:r>
          </a:p>
          <a:p>
            <a:pPr lvl="1"/>
            <a:r>
              <a:rPr lang="pt-BR" sz="2600" b="1" dirty="0"/>
              <a:t>Dilatação </a:t>
            </a:r>
          </a:p>
          <a:p>
            <a:pPr lvl="1"/>
            <a:r>
              <a:rPr lang="pt-BR" sz="2600" b="1" dirty="0"/>
              <a:t>Erosão</a:t>
            </a:r>
          </a:p>
          <a:p>
            <a:endParaRPr lang="pt-BR" sz="2800" b="1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1A03D5-8A8A-455A-BB9A-4320D02BB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69943"/>
              </p:ext>
            </p:extLst>
          </p:nvPr>
        </p:nvGraphicFramePr>
        <p:xfrm>
          <a:off x="485292" y="1552070"/>
          <a:ext cx="10801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57743754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342137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082604108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284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164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5271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C7A25D0-AEF1-49C2-9F0E-341B21075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14341"/>
              </p:ext>
            </p:extLst>
          </p:nvPr>
        </p:nvGraphicFramePr>
        <p:xfrm>
          <a:off x="2195736" y="1556792"/>
          <a:ext cx="10801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57743754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342137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082604108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284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164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5271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A4869C9-F80F-47F6-A20A-F04B7D02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24747"/>
              </p:ext>
            </p:extLst>
          </p:nvPr>
        </p:nvGraphicFramePr>
        <p:xfrm>
          <a:off x="3906180" y="1556792"/>
          <a:ext cx="10801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57743754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342137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082604108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284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164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5271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C10703C-16CE-4A2A-95AA-F15C51FEC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9575"/>
              </p:ext>
            </p:extLst>
          </p:nvPr>
        </p:nvGraphicFramePr>
        <p:xfrm>
          <a:off x="5616624" y="1556792"/>
          <a:ext cx="10801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57743754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3421375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4082604108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284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164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5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79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Erosão</a:t>
            </a:r>
          </a:p>
          <a:p>
            <a:endParaRPr lang="pt-BR" sz="2800" b="1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748BF6-8C9E-4480-A2F4-42717B7A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53265"/>
            <a:ext cx="4143375" cy="4143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2F94534-E807-4422-B962-2DD7BE0A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45" y="1945656"/>
            <a:ext cx="714375" cy="70485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9B5169-DE60-46CF-A90D-13DA3036DA0A}"/>
              </a:ext>
            </a:extLst>
          </p:cNvPr>
          <p:cNvSpPr txBox="1"/>
          <p:nvPr/>
        </p:nvSpPr>
        <p:spPr>
          <a:xfrm>
            <a:off x="2944500" y="99168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(X)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55B136-ED83-499A-AB69-B42597FEAEA2}"/>
              </a:ext>
            </a:extLst>
          </p:cNvPr>
          <p:cNvSpPr txBox="1"/>
          <p:nvPr/>
        </p:nvSpPr>
        <p:spPr>
          <a:xfrm>
            <a:off x="4250879" y="134076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Elemento </a:t>
            </a:r>
          </a:p>
          <a:p>
            <a:r>
              <a:rPr lang="pt-BR" dirty="0"/>
              <a:t>Estruturante (B)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BE57C8-6463-4FFE-AB79-2E0A72082966}"/>
              </a:ext>
            </a:extLst>
          </p:cNvPr>
          <p:cNvSpPr txBox="1"/>
          <p:nvPr/>
        </p:nvSpPr>
        <p:spPr>
          <a:xfrm>
            <a:off x="5514936" y="1988840"/>
            <a:ext cx="326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Erosão de </a:t>
            </a:r>
            <a:r>
              <a:rPr lang="el-GR" sz="2800" dirty="0"/>
              <a:t>ε</a:t>
            </a:r>
            <a:r>
              <a:rPr lang="pt-BR" sz="2800" dirty="0"/>
              <a:t> pelo B</a:t>
            </a:r>
            <a:r>
              <a:rPr lang="pt-BR" sz="2800" baseline="-25000" dirty="0"/>
              <a:t>X</a:t>
            </a:r>
            <a:endParaRPr lang="pt-BR" sz="28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D8B1529-94B4-400A-B852-CEBBC6BFB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56" y="2642137"/>
            <a:ext cx="4620044" cy="59459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7DFE75-FF5A-47F5-8303-5AA096112407}"/>
              </a:ext>
            </a:extLst>
          </p:cNvPr>
          <p:cNvSpPr txBox="1"/>
          <p:nvPr/>
        </p:nvSpPr>
        <p:spPr>
          <a:xfrm>
            <a:off x="4441233" y="3354432"/>
            <a:ext cx="46775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elemento estruturante B</a:t>
            </a:r>
            <a:r>
              <a:rPr lang="pt-BR" sz="2400" baseline="-25000" dirty="0"/>
              <a:t>X</a:t>
            </a:r>
            <a:r>
              <a:rPr lang="pt-BR" sz="2400" dirty="0"/>
              <a:t> deve “deslizar” na imagem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pixel X do objeto </a:t>
            </a:r>
            <a:r>
              <a:rPr lang="el-GR" sz="2400" dirty="0"/>
              <a:t>ε</a:t>
            </a:r>
            <a:r>
              <a:rPr lang="pt-BR" sz="2400" dirty="0"/>
              <a:t>, é eliminado se ao menos um pixel da imagem X estiver contido em </a:t>
            </a:r>
            <a:r>
              <a:rPr lang="pt-BR" sz="2400" dirty="0" err="1"/>
              <a:t>Bx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pixel eliminado é o pixel central de </a:t>
            </a:r>
            <a:r>
              <a:rPr lang="pt-BR" sz="2400" dirty="0" err="1"/>
              <a:t>Bx</a:t>
            </a:r>
            <a:r>
              <a:rPr lang="pt-BR" sz="2400" dirty="0"/>
              <a:t> 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262397E-E62E-48D4-94CD-B19543551E21}"/>
              </a:ext>
            </a:extLst>
          </p:cNvPr>
          <p:cNvSpPr txBox="1"/>
          <p:nvPr/>
        </p:nvSpPr>
        <p:spPr>
          <a:xfrm>
            <a:off x="2764047" y="404664"/>
            <a:ext cx="52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ε</a:t>
            </a:r>
            <a:endParaRPr lang="pt-BR" sz="28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3B8522F-B32B-4C34-857E-FBDF5B45237B}"/>
              </a:ext>
            </a:extLst>
          </p:cNvPr>
          <p:cNvCxnSpPr/>
          <p:nvPr/>
        </p:nvCxnSpPr>
        <p:spPr>
          <a:xfrm flipH="1">
            <a:off x="2051720" y="844645"/>
            <a:ext cx="864096" cy="1903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AF526E-D427-4B49-81F0-B4D9EF83F914}"/>
              </a:ext>
            </a:extLst>
          </p:cNvPr>
          <p:cNvSpPr txBox="1"/>
          <p:nvPr/>
        </p:nvSpPr>
        <p:spPr>
          <a:xfrm>
            <a:off x="0" y="5661248"/>
            <a:ext cx="3779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Bx</a:t>
            </a:r>
            <a:r>
              <a:rPr lang="pt-BR" dirty="0">
                <a:solidFill>
                  <a:srgbClr val="FF0000"/>
                </a:solidFill>
              </a:rPr>
              <a:t> representa o elemento estruturante B centrado no pixel x</a:t>
            </a:r>
          </a:p>
        </p:txBody>
      </p:sp>
    </p:spTree>
    <p:extLst>
      <p:ext uri="{BB962C8B-B14F-4D97-AF65-F5344CB8AC3E}">
        <p14:creationId xmlns:p14="http://schemas.microsoft.com/office/powerpoint/2010/main" val="2064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  <p:bldP spid="18" grpId="0"/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Erosão</a:t>
            </a:r>
          </a:p>
          <a:p>
            <a:endParaRPr lang="pt-BR" sz="2800" b="1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AF526E-D427-4B49-81F0-B4D9EF83F914}"/>
              </a:ext>
            </a:extLst>
          </p:cNvPr>
          <p:cNvSpPr txBox="1"/>
          <p:nvPr/>
        </p:nvSpPr>
        <p:spPr>
          <a:xfrm>
            <a:off x="2151919" y="1272763"/>
            <a:ext cx="3779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Pixels Eliminados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017EF0-8F83-4A95-B158-BBFD2B6D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42095"/>
            <a:ext cx="4124325" cy="41243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220499D-67D2-49F3-8425-558FCF0DF93B}"/>
              </a:ext>
            </a:extLst>
          </p:cNvPr>
          <p:cNvSpPr txBox="1"/>
          <p:nvPr/>
        </p:nvSpPr>
        <p:spPr>
          <a:xfrm>
            <a:off x="4879901" y="2901884"/>
            <a:ext cx="3024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Este procedimento elimina objetos finos ou pequenos e objetos maiores tem sua área reduzida </a:t>
            </a:r>
          </a:p>
        </p:txBody>
      </p:sp>
    </p:spTree>
    <p:extLst>
      <p:ext uri="{BB962C8B-B14F-4D97-AF65-F5344CB8AC3E}">
        <p14:creationId xmlns:p14="http://schemas.microsoft.com/office/powerpoint/2010/main" val="26764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Erosão</a:t>
            </a:r>
          </a:p>
          <a:p>
            <a:endParaRPr lang="pt-BR" sz="2800" b="1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237154-C957-4069-A8CC-A1F264E4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340768"/>
            <a:ext cx="678371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Dilatação</a:t>
            </a:r>
          </a:p>
          <a:p>
            <a:endParaRPr lang="pt-BR" sz="2800" b="1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748BF6-8C9E-4480-A2F4-42717B7A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53265"/>
            <a:ext cx="4143375" cy="4143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2F94534-E807-4422-B962-2DD7BE0A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45" y="1945656"/>
            <a:ext cx="714375" cy="7048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9B5169-DE60-46CF-A90D-13DA3036DA0A}"/>
              </a:ext>
            </a:extLst>
          </p:cNvPr>
          <p:cNvSpPr txBox="1"/>
          <p:nvPr/>
        </p:nvSpPr>
        <p:spPr>
          <a:xfrm>
            <a:off x="2944500" y="99168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(X)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55B136-ED83-499A-AB69-B42597FEAEA2}"/>
              </a:ext>
            </a:extLst>
          </p:cNvPr>
          <p:cNvSpPr txBox="1"/>
          <p:nvPr/>
        </p:nvSpPr>
        <p:spPr>
          <a:xfrm>
            <a:off x="4250879" y="134076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Elemento </a:t>
            </a:r>
          </a:p>
          <a:p>
            <a:r>
              <a:rPr lang="pt-BR" dirty="0"/>
              <a:t>Estruturante (B)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BE57C8-6463-4FFE-AB79-2E0A72082966}"/>
              </a:ext>
            </a:extLst>
          </p:cNvPr>
          <p:cNvSpPr txBox="1"/>
          <p:nvPr/>
        </p:nvSpPr>
        <p:spPr>
          <a:xfrm>
            <a:off x="5514936" y="1988840"/>
            <a:ext cx="3717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Dilatação de </a:t>
            </a:r>
            <a:r>
              <a:rPr lang="el-GR" sz="2800" dirty="0"/>
              <a:t>ε</a:t>
            </a:r>
            <a:r>
              <a:rPr lang="pt-BR" sz="2800" dirty="0"/>
              <a:t> pelo B</a:t>
            </a:r>
            <a:r>
              <a:rPr lang="pt-BR" sz="2800" baseline="-25000" dirty="0"/>
              <a:t>X</a:t>
            </a:r>
            <a:endParaRPr lang="pt-BR" sz="2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7DFE75-FF5A-47F5-8303-5AA096112407}"/>
              </a:ext>
            </a:extLst>
          </p:cNvPr>
          <p:cNvSpPr txBox="1"/>
          <p:nvPr/>
        </p:nvSpPr>
        <p:spPr>
          <a:xfrm>
            <a:off x="4441233" y="3354432"/>
            <a:ext cx="46775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elemento estruturante B</a:t>
            </a:r>
            <a:r>
              <a:rPr lang="pt-BR" sz="2400" baseline="-25000" dirty="0"/>
              <a:t>X</a:t>
            </a:r>
            <a:r>
              <a:rPr lang="pt-BR" sz="2400" dirty="0"/>
              <a:t> deve “deslizar” na imagem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pixel x da imagem X, é inserido ao objeto </a:t>
            </a:r>
            <a:r>
              <a:rPr lang="el-GR" sz="2400" dirty="0"/>
              <a:t>ε</a:t>
            </a:r>
            <a:r>
              <a:rPr lang="pt-BR" sz="2400" dirty="0"/>
              <a:t>, se ao menos um pixel do objeto estiver contido em B</a:t>
            </a:r>
            <a:r>
              <a:rPr lang="pt-BR" sz="2400" baseline="-25000" dirty="0"/>
              <a:t>X</a:t>
            </a:r>
            <a:r>
              <a:rPr lang="pt-BR" sz="2400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pixel é inserido, na imagem final, na posição central de </a:t>
            </a:r>
            <a:r>
              <a:rPr lang="pt-BR" sz="2400" dirty="0" err="1"/>
              <a:t>Bx</a:t>
            </a:r>
            <a:r>
              <a:rPr lang="pt-BR" sz="2400" dirty="0"/>
              <a:t> 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262397E-E62E-48D4-94CD-B19543551E21}"/>
              </a:ext>
            </a:extLst>
          </p:cNvPr>
          <p:cNvSpPr txBox="1"/>
          <p:nvPr/>
        </p:nvSpPr>
        <p:spPr>
          <a:xfrm>
            <a:off x="2764047" y="404664"/>
            <a:ext cx="52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ε</a:t>
            </a:r>
            <a:endParaRPr lang="pt-BR" sz="28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3B8522F-B32B-4C34-857E-FBDF5B45237B}"/>
              </a:ext>
            </a:extLst>
          </p:cNvPr>
          <p:cNvCxnSpPr/>
          <p:nvPr/>
        </p:nvCxnSpPr>
        <p:spPr>
          <a:xfrm flipH="1">
            <a:off x="2051720" y="844645"/>
            <a:ext cx="864096" cy="1903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AF526E-D427-4B49-81F0-B4D9EF83F914}"/>
              </a:ext>
            </a:extLst>
          </p:cNvPr>
          <p:cNvSpPr txBox="1"/>
          <p:nvPr/>
        </p:nvSpPr>
        <p:spPr>
          <a:xfrm>
            <a:off x="0" y="5661248"/>
            <a:ext cx="3779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Bx</a:t>
            </a:r>
            <a:r>
              <a:rPr lang="pt-BR" dirty="0">
                <a:solidFill>
                  <a:srgbClr val="FF0000"/>
                </a:solidFill>
              </a:rPr>
              <a:t> representa o elemento estruturante B centrado no pixel 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5E7BB8-614E-481C-973C-9392522B7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324" y="2668206"/>
            <a:ext cx="4349676" cy="5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  <p:bldP spid="18" grpId="0"/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9188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1560"/>
            <a:ext cx="7812360" cy="6120680"/>
          </a:xfrm>
        </p:spPr>
        <p:txBody>
          <a:bodyPr>
            <a:normAutofit/>
          </a:bodyPr>
          <a:lstStyle/>
          <a:p>
            <a:r>
              <a:rPr lang="pt-BR" sz="2800" b="1" dirty="0"/>
              <a:t>Dilatação</a:t>
            </a:r>
          </a:p>
          <a:p>
            <a:endParaRPr lang="pt-BR" sz="2800" b="1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28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AF526E-D427-4B49-81F0-B4D9EF83F914}"/>
              </a:ext>
            </a:extLst>
          </p:cNvPr>
          <p:cNvSpPr txBox="1"/>
          <p:nvPr/>
        </p:nvSpPr>
        <p:spPr>
          <a:xfrm>
            <a:off x="1848780" y="1481291"/>
            <a:ext cx="3779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Pixels Inseridos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9CA88D-B713-4CB6-BCC6-C9886B92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60148"/>
            <a:ext cx="4114800" cy="4105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CF8203-E662-42FF-851C-262D4C8158E4}"/>
              </a:ext>
            </a:extLst>
          </p:cNvPr>
          <p:cNvSpPr txBox="1"/>
          <p:nvPr/>
        </p:nvSpPr>
        <p:spPr>
          <a:xfrm>
            <a:off x="4716016" y="2434168"/>
            <a:ext cx="29523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Este procedimento elimina buracos finos ou pequenos, unindo objetos. Os objetos, por sua vez, têm sua área aumentada.</a:t>
            </a:r>
          </a:p>
        </p:txBody>
      </p:sp>
    </p:spTree>
    <p:extLst>
      <p:ext uri="{BB962C8B-B14F-4D97-AF65-F5344CB8AC3E}">
        <p14:creationId xmlns:p14="http://schemas.microsoft.com/office/powerpoint/2010/main" val="22532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4188</TotalTime>
  <Words>692</Words>
  <Application>Microsoft Office PowerPoint</Application>
  <PresentationFormat>Apresentação na tela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Trebuchet MS</vt:lpstr>
      <vt:lpstr>Wingdings 3</vt:lpstr>
      <vt:lpstr>Facetado</vt:lpstr>
      <vt:lpstr>Tópicos em Tecnologia da Informação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em Tecnologia da Informação</dc:title>
  <dc:creator>ivan oliveira lopes</dc:creator>
  <cp:lastModifiedBy>Office</cp:lastModifiedBy>
  <cp:revision>167</cp:revision>
  <dcterms:created xsi:type="dcterms:W3CDTF">2019-08-02T10:39:43Z</dcterms:created>
  <dcterms:modified xsi:type="dcterms:W3CDTF">2024-11-12T16:07:48Z</dcterms:modified>
</cp:coreProperties>
</file>