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B06A1-E3A6-492C-944E-70702CCF53CE}">
  <a:tblStyle styleId="{F68B06A1-E3A6-492C-944E-70702CCF5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317c907b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317c907b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287f4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287f4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17c90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317c90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17c907b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317c907b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317c907b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317c907b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17c907b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17c907b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17c907b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317c907b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321232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321232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212327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3212327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3212327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3212327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05250"/>
            <a:ext cx="8520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Robô Diferencial Seguidor de Linha</a:t>
            </a:r>
            <a:endParaRPr sz="4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1658600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ETAPA 2</a:t>
            </a:r>
            <a:endParaRPr sz="3500"/>
          </a:p>
        </p:txBody>
      </p:sp>
      <p:sp>
        <p:nvSpPr>
          <p:cNvPr id="130" name="Google Shape;130;p13"/>
          <p:cNvSpPr txBox="1"/>
          <p:nvPr/>
        </p:nvSpPr>
        <p:spPr>
          <a:xfrm>
            <a:off x="785175" y="2313225"/>
            <a:ext cx="6315300" cy="1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Integrantes: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Gabriel Erick Matheus Imamura		197301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Guilherme Augusto Vieira Palma		173610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Henrique Meneguetti Bianchi			217802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João Vitor Gomes Do N. De Siqueira	237870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Paulo Roberto De Araujo Junior		204440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dos próximos passos</a:t>
            </a:r>
            <a:endParaRPr/>
          </a:p>
        </p:txBody>
      </p:sp>
      <p:graphicFrame>
        <p:nvGraphicFramePr>
          <p:cNvPr id="195" name="Google Shape;195;p22"/>
          <p:cNvGraphicFramePr/>
          <p:nvPr/>
        </p:nvGraphicFramePr>
        <p:xfrm>
          <a:off x="441350" y="18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{F68B06A1-E3A6-492C-944E-70702CCF53CE}</a:tableStyleId>
              </a:tblPr>
              <a:tblGrid>
                <a:gridCol w="1092525"/>
                <a:gridCol w="1452750"/>
                <a:gridCol w="1430100"/>
                <a:gridCol w="1164500"/>
                <a:gridCol w="827275"/>
                <a:gridCol w="859600"/>
                <a:gridCol w="1183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Documentação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Versionamento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Conexão remota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Controle tarefas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Gabriel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Guilherme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Henrique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Joao Vitor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02525" y="1469575"/>
            <a:ext cx="77223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Implementação de PWM para controle dos motores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Medição de velocidade com encoders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Desafios: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/>
              <a:t>Leitura inconsistente dos sensores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/>
              <a:t>Variação de velocidade em duty cycles baixos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Próximos passos: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/>
              <a:t>Ajuste fino no controle do motor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/>
              <a:t>Integração do controlador PID</a:t>
            </a:r>
            <a:endParaRPr sz="16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600"/>
              <a:t>Testes de controle remoto e reconhecimento de linha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93700" y="466775"/>
            <a:ext cx="28275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563725" y="1780925"/>
            <a:ext cx="25638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Principais Classes (atuais):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Controlador (main)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Display LCD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pt-B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700" y="329488"/>
            <a:ext cx="5342828" cy="448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funcionamento: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PWM do motor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LCD: Funcionalidades básicas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Encoder: medição da velocidade da rodas e calibragem do motor</a:t>
            </a:r>
            <a:endParaRPr sz="1600"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andamento: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Algoritmo: Problemas com leitura do sensor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Calibração do motor: Testes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Andamento</a:t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99800"/>
            <a:ext cx="741785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Expectativas</a:t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0" y="1505175"/>
            <a:ext cx="782047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Encoder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639725"/>
            <a:ext cx="7505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Monitoramento Preciso de Velocidade</a:t>
            </a:r>
            <a:r>
              <a:rPr lang="pt-BR" sz="1600">
                <a:solidFill>
                  <a:srgbClr val="000000"/>
                </a:solidFill>
              </a:rPr>
              <a:t>: Configuração dos encoders para medir com alta precisão a velocidade das rodas, essencial para calibrar o robô e iniciar ambas as rodas com a mesma velocidade.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Manutenção de Trajetória Reta</a:t>
            </a:r>
            <a:r>
              <a:rPr lang="pt-BR" sz="1600">
                <a:solidFill>
                  <a:srgbClr val="000000"/>
                </a:solidFill>
              </a:rPr>
              <a:t>: Ajuste dos sinais de controle com base nas velocidades medidas, garantindo que o robô siga em linha reta.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Integração com Controle PID (Posteriormente)</a:t>
            </a:r>
            <a:r>
              <a:rPr lang="pt-BR" sz="1600">
                <a:solidFill>
                  <a:srgbClr val="000000"/>
                </a:solidFill>
              </a:rPr>
              <a:t>: Uso futuro dos dados dos encoders no controlador PID para ajustes finos na velocidade das rodas após decisões do robô, assegurando movimentos suaves e precisos.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Identificados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639725"/>
            <a:ext cx="7505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Controle PWM: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do Problema: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duty cycles inferiores a 30%, o sistema não respondia corretamente.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Duty cycles acima de 30% funcionavam como esperado,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Encoder: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do Problema: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duty cycle de 100%, a velocidade média variava significativamente, causando inconsistências nas medições (unidade: cm/s).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Duty cycles entre 50% e 80% apresentavam comportamento estável, com medições de velocidade em cm/s.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639725"/>
            <a:ext cx="36711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44">
                <a:solidFill>
                  <a:srgbClr val="000000"/>
                </a:solidFill>
              </a:rPr>
              <a:t>Pontos em Aberto - Fase 2:</a:t>
            </a:r>
            <a:endParaRPr b="1" sz="1944">
              <a:solidFill>
                <a:srgbClr val="000000"/>
              </a:solidFill>
            </a:endParaRPr>
          </a:p>
          <a:p>
            <a:pPr indent="-3242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1944">
                <a:solidFill>
                  <a:srgbClr val="000000"/>
                </a:solidFill>
              </a:rPr>
              <a:t>Liberar Sensor Ultrassônico, Buzzer, Botões</a:t>
            </a:r>
            <a:r>
              <a:rPr lang="pt-BR" sz="1944">
                <a:solidFill>
                  <a:srgbClr val="000000"/>
                </a:solidFill>
              </a:rPr>
              <a:t>: Testar</a:t>
            </a:r>
            <a:endParaRPr sz="1944">
              <a:solidFill>
                <a:srgbClr val="000000"/>
              </a:solidFill>
            </a:endParaRPr>
          </a:p>
          <a:p>
            <a:pPr indent="-324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1944">
                <a:solidFill>
                  <a:srgbClr val="000000"/>
                </a:solidFill>
              </a:rPr>
              <a:t>Implementação PWM</a:t>
            </a:r>
            <a:r>
              <a:rPr lang="pt-BR" sz="1944">
                <a:solidFill>
                  <a:srgbClr val="000000"/>
                </a:solidFill>
              </a:rPr>
              <a:t>: Ajustar duty cycles inferiores a 30%.</a:t>
            </a:r>
            <a:endParaRPr sz="1944">
              <a:solidFill>
                <a:srgbClr val="000000"/>
              </a:solidFill>
            </a:endParaRPr>
          </a:p>
          <a:p>
            <a:pPr indent="-324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1944">
                <a:solidFill>
                  <a:srgbClr val="000000"/>
                </a:solidFill>
              </a:rPr>
              <a:t>Reconhecimento de Linha</a:t>
            </a:r>
            <a:r>
              <a:rPr lang="pt-BR" sz="1944">
                <a:solidFill>
                  <a:srgbClr val="000000"/>
                </a:solidFill>
              </a:rPr>
              <a:t>:</a:t>
            </a:r>
            <a:endParaRPr sz="1944">
              <a:solidFill>
                <a:srgbClr val="000000"/>
              </a:solidFill>
            </a:endParaRPr>
          </a:p>
          <a:p>
            <a:pPr indent="-324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1944">
                <a:solidFill>
                  <a:srgbClr val="000000"/>
                </a:solidFill>
              </a:rPr>
              <a:t>Testes e Solução de Problemas</a:t>
            </a:r>
            <a:r>
              <a:rPr lang="pt-BR" sz="1944">
                <a:solidFill>
                  <a:srgbClr val="000000"/>
                </a:solidFill>
              </a:rPr>
              <a:t>: Ajustes finais.</a:t>
            </a:r>
            <a:endParaRPr sz="1944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897400" y="1683300"/>
            <a:ext cx="35241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35">
                <a:latin typeface="Calibri"/>
                <a:ea typeface="Calibri"/>
                <a:cs typeface="Calibri"/>
                <a:sym typeface="Calibri"/>
              </a:rPr>
              <a:t>Próximos Passos - Fase 3:</a:t>
            </a:r>
            <a:endParaRPr b="1" sz="1535">
              <a:latin typeface="Calibri"/>
              <a:ea typeface="Calibri"/>
              <a:cs typeface="Calibri"/>
              <a:sym typeface="Calibri"/>
            </a:endParaRPr>
          </a:p>
          <a:p>
            <a:pPr indent="-3260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35"/>
              <a:buChar char="●"/>
            </a:pPr>
            <a:r>
              <a:rPr b="1" lang="pt-BR" sz="1535">
                <a:latin typeface="Calibri"/>
                <a:ea typeface="Calibri"/>
                <a:cs typeface="Calibri"/>
                <a:sym typeface="Calibri"/>
              </a:rPr>
              <a:t>Integrar Bibliotecas (Decisões e PID/Encoder)</a:t>
            </a:r>
            <a:r>
              <a:rPr lang="pt-BR" sz="1535">
                <a:latin typeface="Calibri"/>
                <a:ea typeface="Calibri"/>
                <a:cs typeface="Calibri"/>
                <a:sym typeface="Calibri"/>
              </a:rPr>
              <a:t>: Configurar para o robô começar a seguir as linhas.</a:t>
            </a:r>
            <a:endParaRPr sz="1535">
              <a:latin typeface="Calibri"/>
              <a:ea typeface="Calibri"/>
              <a:cs typeface="Calibri"/>
              <a:sym typeface="Calibri"/>
            </a:endParaRPr>
          </a:p>
          <a:p>
            <a:pPr indent="-3260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pt-BR" sz="1535">
                <a:latin typeface="Calibri"/>
                <a:ea typeface="Calibri"/>
                <a:cs typeface="Calibri"/>
                <a:sym typeface="Calibri"/>
              </a:rPr>
              <a:t>Conexão Remota</a:t>
            </a:r>
            <a:r>
              <a:rPr lang="pt-BR" sz="1535">
                <a:latin typeface="Calibri"/>
                <a:ea typeface="Calibri"/>
                <a:cs typeface="Calibri"/>
                <a:sym typeface="Calibri"/>
              </a:rPr>
              <a:t>: Estabelecer e testar controle remoto</a:t>
            </a:r>
            <a:endParaRPr sz="1535">
              <a:latin typeface="Calibri"/>
              <a:ea typeface="Calibri"/>
              <a:cs typeface="Calibri"/>
              <a:sym typeface="Calibri"/>
            </a:endParaRPr>
          </a:p>
          <a:p>
            <a:pPr indent="-3260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pt-BR" sz="1535">
                <a:latin typeface="Calibri"/>
                <a:ea typeface="Calibri"/>
                <a:cs typeface="Calibri"/>
                <a:sym typeface="Calibri"/>
              </a:rPr>
              <a:t>Cálculos de Localização e Sistema de Segurança</a:t>
            </a:r>
            <a:r>
              <a:rPr lang="pt-BR" sz="1535">
                <a:latin typeface="Calibri"/>
                <a:ea typeface="Calibri"/>
                <a:cs typeface="Calibri"/>
                <a:sym typeface="Calibri"/>
              </a:rPr>
              <a:t>: Implementar e testar.</a:t>
            </a:r>
            <a:endParaRPr sz="1535">
              <a:latin typeface="Calibri"/>
              <a:ea typeface="Calibri"/>
              <a:cs typeface="Calibri"/>
              <a:sym typeface="Calibri"/>
            </a:endParaRPr>
          </a:p>
          <a:p>
            <a:pPr indent="-3260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5"/>
              <a:buChar char="●"/>
            </a:pPr>
            <a:r>
              <a:rPr b="1" lang="pt-BR" sz="1535">
                <a:latin typeface="Calibri"/>
                <a:ea typeface="Calibri"/>
                <a:cs typeface="Calibri"/>
                <a:sym typeface="Calibri"/>
              </a:rPr>
              <a:t>Configuração por Botões e Controle Remoto</a:t>
            </a:r>
            <a:r>
              <a:rPr lang="pt-BR" sz="1535">
                <a:latin typeface="Calibri"/>
                <a:ea typeface="Calibri"/>
                <a:cs typeface="Calibri"/>
                <a:sym typeface="Calibri"/>
              </a:rPr>
              <a:t>: Finalizar configuração.</a:t>
            </a:r>
            <a:endParaRPr sz="153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