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8F5722-4C17-4CE6-B663-83838A88D883}">
  <a:tblStyle styleId="{E78F5722-4C17-4CE6-B663-83838A88D8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4889cd854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4889cd85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4a554d9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4a554d9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4889cd854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4889cd854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49e0398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49e0398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4889cd854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4889cd854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4a2f746b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4a2f746b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49f43ffd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49f43ffd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4889cd854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4889cd854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49f43ffd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49f43ffd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889cd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4889cd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4889cd85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4889cd85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4889cd85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4889cd85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4a2f74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4a2f74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4a2f746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4a2f746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4a2f746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4a2f746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4a2f746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4a2f746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4a2f746b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4a2f746b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-fmvtsIQpOTDT96XqiFkCTTfwk_EWCyu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GqMEZW6e8K0De_qYQnYoA5B9ZW-EflQv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202625" y="2357125"/>
            <a:ext cx="4137000" cy="15321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Robô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 seguidor de linha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85750" y="1452275"/>
            <a:ext cx="21660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F9CB9C"/>
                </a:solidFill>
              </a:rPr>
              <a:t>Grupo A3</a:t>
            </a:r>
            <a:endParaRPr sz="3700">
              <a:solidFill>
                <a:srgbClr val="F9CB9C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75" y="1132750"/>
            <a:ext cx="3154325" cy="2976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69500" y="181300"/>
            <a:ext cx="28050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Display LCD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5415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Implementação da função de impressão</a:t>
            </a:r>
            <a:r>
              <a:rPr b="1" lang="pt-BR" sz="1400">
                <a:solidFill>
                  <a:srgbClr val="000000"/>
                </a:solidFill>
              </a:rPr>
              <a:t>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Função de print no display LCD foi implementada dentro da biblioteca fornecida pelo professor (lcd_hd44780_i2c).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pt-BR" sz="1400">
                <a:solidFill>
                  <a:srgbClr val="000000"/>
                </a:solidFill>
              </a:rPr>
              <a:t>Leitura das velocidades são retiradas da biblioteca do encoder com funções get.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Problemas encontrados</a:t>
            </a:r>
            <a:r>
              <a:rPr b="1" lang="pt-BR" sz="1400">
                <a:solidFill>
                  <a:srgbClr val="000000"/>
                </a:solidFill>
              </a:rPr>
              <a:t>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Chamada no loop while: mexer nos parâmetros do biblioteca de controle (sensorLinha) fez com que a atualização do LCD não funcionasse corretamente.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pt-BR" sz="1400">
                <a:solidFill>
                  <a:srgbClr val="000000"/>
                </a:solidFill>
              </a:rPr>
              <a:t>Chamada com interrupção: usando mais de um timer, o código geral parava de funcionar (análise).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Responsável:</a:t>
            </a:r>
            <a:r>
              <a:rPr lang="pt-BR" sz="1400">
                <a:solidFill>
                  <a:srgbClr val="000000"/>
                </a:solidFill>
              </a:rPr>
              <a:t> Gabriel/Guilherme.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137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Andamento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5150"/>
            <a:ext cx="8839202" cy="348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2888850" y="30575"/>
            <a:ext cx="3366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66">
                <a:latin typeface="Arial"/>
                <a:ea typeface="Arial"/>
                <a:cs typeface="Arial"/>
                <a:sym typeface="Arial"/>
              </a:rPr>
              <a:t>Diagrama de Classes</a:t>
            </a:r>
            <a:br>
              <a:rPr lang="pt-BR"/>
            </a:b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6824000" y="892325"/>
            <a:ext cx="23652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Principais Classes (atual)</a:t>
            </a:r>
            <a:endParaRPr b="1" sz="15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Controller (main)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Motor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PID (sensorLinha)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Display LCD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0575"/>
            <a:ext cx="6769126" cy="38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51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Expectativas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2667"/>
            <a:ext cx="9143999" cy="352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08900" y="223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Problemas e dificuldades</a:t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603275" y="1136375"/>
            <a:ext cx="48246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Carrinho secundário: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Motor sem funcionamento (corrigido).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Rodas girando em sentido oposto (corrigido).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Geral: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Definição da velocidade base / duty cicle.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Organização de diferentes Branches.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Atualização do código.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58150" y="23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Próximos</a:t>
            </a: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 passos</a:t>
            </a: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74950" y="979375"/>
            <a:ext cx="4808400" cy="25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Implementar Sensor Ultrassônico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Ajuste fino do PID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Ajustes na função que imprime no Display LCD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Implementação da Máquina de Estados Bluetooth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Elaboração da documentação completa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Aplicar Ziegler Nichols com o retorno da UART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Organização dos próximos passos</a:t>
            </a:r>
            <a:endParaRPr/>
          </a:p>
        </p:txBody>
      </p:sp>
      <p:graphicFrame>
        <p:nvGraphicFramePr>
          <p:cNvPr id="194" name="Google Shape;194;p28"/>
          <p:cNvGraphicFramePr/>
          <p:nvPr/>
        </p:nvGraphicFramePr>
        <p:xfrm>
          <a:off x="389000" y="10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{E78F5722-4C17-4CE6-B663-83838A88D883}</a:tableStyleId>
              </a:tblPr>
              <a:tblGrid>
                <a:gridCol w="1092525"/>
                <a:gridCol w="1452750"/>
                <a:gridCol w="1430100"/>
                <a:gridCol w="1164500"/>
                <a:gridCol w="859600"/>
                <a:gridCol w="1183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Documentação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Seguidor de Linha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Conexão remota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Controle tarefas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Gabriel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Guilherme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Henrique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Joao Vitor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Suellen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ctrTitle"/>
          </p:nvPr>
        </p:nvSpPr>
        <p:spPr>
          <a:xfrm>
            <a:off x="4202625" y="2098225"/>
            <a:ext cx="4137000" cy="17910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b="1" lang="pt-BR" sz="2780">
                <a:latin typeface="Arial"/>
                <a:ea typeface="Arial"/>
                <a:cs typeface="Arial"/>
                <a:sym typeface="Arial"/>
              </a:rPr>
            </a:br>
            <a:r>
              <a:rPr b="1" lang="pt-BR" sz="2780">
                <a:latin typeface="Arial"/>
                <a:ea typeface="Arial"/>
                <a:cs typeface="Arial"/>
                <a:sym typeface="Arial"/>
              </a:rPr>
              <a:t> Leonardo K.</a:t>
            </a:r>
            <a:br>
              <a:rPr b="1" lang="pt-BR" sz="2780">
                <a:latin typeface="Arial"/>
                <a:ea typeface="Arial"/>
                <a:cs typeface="Arial"/>
                <a:sym typeface="Arial"/>
              </a:rPr>
            </a:br>
            <a:r>
              <a:rPr b="1" lang="pt-BR" sz="2780">
                <a:latin typeface="Arial"/>
                <a:ea typeface="Arial"/>
                <a:cs typeface="Arial"/>
                <a:sym typeface="Arial"/>
              </a:rPr>
              <a:t>Leonardo</a:t>
            </a:r>
            <a:endParaRPr b="1" sz="27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80">
                <a:latin typeface="Arial"/>
                <a:ea typeface="Arial"/>
                <a:cs typeface="Arial"/>
                <a:sym typeface="Arial"/>
              </a:rPr>
              <a:t>Matheus</a:t>
            </a:r>
            <a:endParaRPr b="1" sz="27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80">
                <a:latin typeface="Arial"/>
                <a:ea typeface="Arial"/>
                <a:cs typeface="Arial"/>
                <a:sym typeface="Arial"/>
              </a:rPr>
              <a:t>Marcílio</a:t>
            </a:r>
            <a:endParaRPr b="1" sz="27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80">
                <a:latin typeface="Arial"/>
                <a:ea typeface="Arial"/>
                <a:cs typeface="Arial"/>
                <a:sym typeface="Arial"/>
              </a:rPr>
              <a:t>Prof. Bacurau</a:t>
            </a:r>
            <a:endParaRPr b="1" sz="27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4517725" y="1069525"/>
            <a:ext cx="3715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F9CB9C"/>
                </a:solidFill>
              </a:rPr>
              <a:t>Agradecimentos</a:t>
            </a:r>
            <a:endParaRPr sz="3700">
              <a:solidFill>
                <a:srgbClr val="F9CB9C"/>
              </a:solidFill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75" y="1132750"/>
            <a:ext cx="3154325" cy="2976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620475" y="638125"/>
            <a:ext cx="51456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40">
                <a:solidFill>
                  <a:srgbClr val="F9CB9C"/>
                </a:solidFill>
                <a:latin typeface="Arial"/>
                <a:ea typeface="Arial"/>
                <a:cs typeface="Arial"/>
                <a:sym typeface="Arial"/>
              </a:rPr>
              <a:t>Robô Seguidor de Linha</a:t>
            </a:r>
            <a:endParaRPr b="1" sz="3340">
              <a:solidFill>
                <a:srgbClr val="F9CB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20475" y="1708275"/>
            <a:ext cx="5070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F9CB9C"/>
                </a:solidFill>
              </a:rPr>
              <a:t>Integrantes:</a:t>
            </a:r>
            <a:endParaRPr b="1" sz="1700">
              <a:solidFill>
                <a:srgbClr val="F9CB9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Gabriel Erick Matheus Imamura		197301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Guilherme Augusto Vieira Palma	173610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Henrique Meneguetti Bianchi		</a:t>
            </a:r>
            <a:r>
              <a:rPr lang="pt-BR" sz="1500">
                <a:solidFill>
                  <a:schemeClr val="lt1"/>
                </a:solidFill>
              </a:rPr>
              <a:t>2</a:t>
            </a:r>
            <a:r>
              <a:rPr lang="pt-BR" sz="1500">
                <a:solidFill>
                  <a:schemeClr val="lt1"/>
                </a:solidFill>
              </a:rPr>
              <a:t>17802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João Vitor Gomes Do N. De Siqueira	237870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Paulo Roberto De Araujo Junior		204440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Suellen Ribeiro					187215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91775" y="365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O que foi feito nesta etapa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91775" y="1190475"/>
            <a:ext cx="61665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Implementação e teste do Encoder e dos motores (Suellen/Paulo)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Implementação e testes dos sensores de linha (Paulo/Suellen)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Implementação e testes do Display LCD (Gabriel e Guilherme)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Implementação e testes leds (Guilherme)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Implementação do buzzer (Gabriel e Guilherme)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Implementação dos botões (Guilherme)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Criação do controle PID (Suellen/Paulo/Gabriel)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Testes de controle remoto (Henrique)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Conexão bluetooth (Henrique)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Elaboração inicial da documentação (Joao/Gabriel)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Funcionalidade Encoder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5415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Monitoramento Preciso de Velocidade</a:t>
            </a:r>
            <a:r>
              <a:rPr lang="pt-BR" sz="1400">
                <a:solidFill>
                  <a:srgbClr val="000000"/>
                </a:solidFill>
              </a:rPr>
              <a:t>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Captura com precisão da velocidade das rodas direita e esquerda.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Integração com Controle PID</a:t>
            </a:r>
            <a:r>
              <a:rPr lang="pt-BR" sz="1400">
                <a:solidFill>
                  <a:srgbClr val="000000"/>
                </a:solidFill>
              </a:rPr>
              <a:t>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pt-BR" sz="1400">
                <a:solidFill>
                  <a:srgbClr val="000000"/>
                </a:solidFill>
              </a:rPr>
              <a:t>Uso das velocidades detectadas das rodas na entrada do controlador PID para correção da rota.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Responsável:</a:t>
            </a:r>
            <a:r>
              <a:rPr lang="pt-BR" sz="1400">
                <a:solidFill>
                  <a:srgbClr val="000000"/>
                </a:solidFill>
              </a:rPr>
              <a:t> Suellen/Paulo.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Sensores de Faixa</a:t>
            </a: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5415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Monitoramento Preciso da Posição: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Captura da posição da faixa detectada para determinar a localização exata do carrinho.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Integração com Controle PID: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Utilização da posição calculada para determinar o erro no PID do sensor de linha.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O erro é então usado para ajustar as velocidades, que servirão como entradas para o PID dos motores, garantindo um controle eficiente da movimentação.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Responsável:</a:t>
            </a:r>
            <a:r>
              <a:rPr lang="pt-BR" sz="1400">
                <a:solidFill>
                  <a:srgbClr val="000000"/>
                </a:solidFill>
              </a:rPr>
              <a:t> Paulo/Suellen.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508450" y="227975"/>
            <a:ext cx="4127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PID Controle das Rodas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112075" y="1169200"/>
            <a:ext cx="44994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Controle das velocidades das rodas com base na velocidade atual, obtida pelos encoders, e na velocidade desejada, calculada pelo PID do sensor de linha.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Cálculo do erro de velocidade e ajuste preciso para corrigir a direção do carrinho, mantendo-o centralizado sobre a linha.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Responsável:</a:t>
            </a:r>
            <a:r>
              <a:rPr lang="pt-BR" sz="1400">
                <a:solidFill>
                  <a:srgbClr val="000000"/>
                </a:solidFill>
              </a:rPr>
              <a:t> Suellen/ Paulo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Testes: </a:t>
            </a:r>
            <a:r>
              <a:rPr lang="pt-BR" sz="1400">
                <a:solidFill>
                  <a:srgbClr val="000000"/>
                </a:solidFill>
              </a:rPr>
              <a:t>Suellen/Paulo/ Gabriel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75" y="1057400"/>
            <a:ext cx="3399475" cy="28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69500" y="181300"/>
            <a:ext cx="28050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Seguidor de</a:t>
            </a:r>
            <a:r>
              <a:rPr lang="pt-BR"/>
              <a:t> </a:t>
            </a: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Linha</a:t>
            </a:r>
            <a:endParaRPr/>
          </a:p>
        </p:txBody>
      </p:sp>
      <p:pic>
        <p:nvPicPr>
          <p:cNvPr id="128" name="Google Shape;128;p19" title="SeguidorLinh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275" y="1027150"/>
            <a:ext cx="5978075" cy="362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508450" y="227975"/>
            <a:ext cx="4127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     Controle Bluetooth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904375" y="1169200"/>
            <a:ext cx="49449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Arduino Bluetooth Controler: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Controle do movimento do carrinho nas direções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Comandos pelo terminal para ajuste: KP, KI e KD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Melhorias: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Receber informações do módulo (Velocidade/parada)</a:t>
            </a:r>
            <a:r>
              <a:rPr lang="pt-BR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BR" sz="1400">
                <a:solidFill>
                  <a:srgbClr val="000000"/>
                </a:solidFill>
              </a:rPr>
              <a:t>Máquina de Estados para ampliar as opções de controle.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pt-BR" sz="1400">
                <a:solidFill>
                  <a:srgbClr val="000000"/>
                </a:solidFill>
              </a:rPr>
              <a:t>Controle direcional analógico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Responsável:</a:t>
            </a:r>
            <a:r>
              <a:rPr lang="pt-BR" sz="1400">
                <a:solidFill>
                  <a:srgbClr val="000000"/>
                </a:solidFill>
              </a:rPr>
              <a:t> Henrique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Testes: </a:t>
            </a:r>
            <a:r>
              <a:rPr lang="pt-BR" sz="1400">
                <a:solidFill>
                  <a:srgbClr val="000000"/>
                </a:solidFill>
              </a:rPr>
              <a:t>Henrique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24" y="524299"/>
            <a:ext cx="1160925" cy="11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125" y="1169200"/>
            <a:ext cx="1910575" cy="33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69500" y="181300"/>
            <a:ext cx="28050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Arial"/>
                <a:ea typeface="Arial"/>
                <a:cs typeface="Arial"/>
                <a:sym typeface="Arial"/>
              </a:rPr>
              <a:t>Controle Remoto</a:t>
            </a:r>
            <a:endParaRPr/>
          </a:p>
        </p:txBody>
      </p:sp>
      <p:pic>
        <p:nvPicPr>
          <p:cNvPr id="144" name="Google Shape;144;p21" title="controle_remoto_carrinh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625" y="619925"/>
            <a:ext cx="2458726" cy="434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