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751f3ce7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751f3ce7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751f3ce7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751f3ce7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a19d37c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a19d37c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19d37c7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19d37c7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751f3ce7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751f3ce7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751f3ce7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751f3ce7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751f3ce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751f3ce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751f3ce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751f3ce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a19d37c72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a19d37c72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a19d37c72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a19d37c72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a19d37c72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a19d37c72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a19d37c72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a19d37c72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751f3ce7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751f3ce7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/>
              <a:t>Segunda Apresentação ES2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Controle de Versões</a:t>
            </a:r>
            <a:endParaRPr sz="45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0" y="1336725"/>
            <a:ext cx="8200799" cy="29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Controle de Mudanças</a:t>
            </a:r>
            <a:endParaRPr sz="45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88" y="1087500"/>
            <a:ext cx="4657826" cy="3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373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Retrospectiva - 04/11/2022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188" y="485525"/>
            <a:ext cx="5934876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4688" y="1834325"/>
            <a:ext cx="4794625" cy="32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551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Retrospectiva - 04/11/2022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500" y="1328288"/>
            <a:ext cx="33528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358238"/>
            <a:ext cx="86963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250" y="793225"/>
            <a:ext cx="4247400" cy="27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chemeClr val="lt1"/>
                </a:solidFill>
              </a:rPr>
              <a:t>Apresentação</a:t>
            </a:r>
            <a:endParaRPr b="1" sz="8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chemeClr val="lt1"/>
                </a:solidFill>
              </a:rPr>
              <a:t>Parcial</a:t>
            </a:r>
            <a:endParaRPr b="1" sz="8000">
              <a:solidFill>
                <a:schemeClr val="lt1"/>
              </a:solidFill>
            </a:endParaRPr>
          </a:p>
        </p:txBody>
      </p:sp>
      <p:cxnSp>
        <p:nvCxnSpPr>
          <p:cNvPr id="150" name="Google Shape;150;p26"/>
          <p:cNvCxnSpPr/>
          <p:nvPr/>
        </p:nvCxnSpPr>
        <p:spPr>
          <a:xfrm>
            <a:off x="3539400" y="4288500"/>
            <a:ext cx="2065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259275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Estimativas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939500" y="0"/>
            <a:ext cx="3837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Orçamento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Esforço e Custo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60425" y="1100900"/>
            <a:ext cx="5800500" cy="3766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KLOC = 1,35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Esforço = 2,4 X (KLOC)</a:t>
            </a:r>
            <a:r>
              <a:rPr baseline="30000" lang="pt-BR">
                <a:latin typeface="Source Code Pro"/>
                <a:ea typeface="Source Code Pro"/>
                <a:cs typeface="Source Code Pro"/>
                <a:sym typeface="Source Code Pro"/>
              </a:rPr>
              <a:t>1,05</a:t>
            </a:r>
            <a:endParaRPr baseline="30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Esforço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~= 3,289 Homem mês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Duração = 2,5 X (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Esforço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aseline="30000" lang="pt-BR">
                <a:latin typeface="Source Code Pro"/>
                <a:ea typeface="Source Code Pro"/>
                <a:cs typeface="Source Code Pro"/>
                <a:sym typeface="Source Code Pro"/>
              </a:rPr>
              <a:t>0,38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~= 3,93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Duração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~= 3 meses e 27 dias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Custo</a:t>
            </a:r>
            <a:r>
              <a:rPr baseline="-25000" lang="pt-BR">
                <a:latin typeface="Source Code Pro"/>
                <a:ea typeface="Source Code Pro"/>
                <a:cs typeface="Source Code Pro"/>
                <a:sym typeface="Source Code Pro"/>
              </a:rPr>
              <a:t>(pessoa)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= 1,500 reais mensais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Custo Total = Custo * Duração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Custo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Total =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1.500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* 3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,93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= 5.895 reais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Esforço e Orçamento via PFNA-Cocomo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60425" y="1100900"/>
            <a:ext cx="8520600" cy="2821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Esforço = 266h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Custo</a:t>
            </a:r>
            <a:r>
              <a:rPr baseline="-25000" lang="pt-BR">
                <a:latin typeface="Source Code Pro"/>
                <a:ea typeface="Source Code Pro"/>
                <a:cs typeface="Source Code Pro"/>
                <a:sym typeface="Source Code Pro"/>
              </a:rPr>
              <a:t>(PESSOA)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= 15,00/h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Custo Total =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Custo</a:t>
            </a:r>
            <a:r>
              <a:rPr baseline="-25000" lang="pt-BR">
                <a:latin typeface="Source Code Pro"/>
                <a:ea typeface="Source Code Pro"/>
                <a:cs typeface="Source Code Pro"/>
                <a:sym typeface="Source Code Pro"/>
              </a:rPr>
              <a:t>(PESSOA)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* Esforço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Custo Total = R$ 3.990,00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Preço Total = Custo Total * 1,3 (30% de lucro)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Preço Total = R$ 5.187,00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Orçamento </a:t>
            </a:r>
            <a:r>
              <a:rPr lang="pt-BR" sz="4500"/>
              <a:t>via Planning Poker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0300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Planned Value, </a:t>
            </a:r>
            <a:r>
              <a:rPr lang="pt-BR" sz="3900"/>
              <a:t>Earned</a:t>
            </a:r>
            <a:r>
              <a:rPr lang="pt-BR" sz="3900"/>
              <a:t> Value e Actual Cost</a:t>
            </a:r>
            <a:endParaRPr sz="3900"/>
          </a:p>
        </p:txBody>
      </p:sp>
      <p:pic>
        <p:nvPicPr>
          <p:cNvPr id="90" name="Google Shape;90;p1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775" y="1273550"/>
            <a:ext cx="5716449" cy="35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75" y="1377400"/>
            <a:ext cx="7128249" cy="33337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CPI - Cost Performance Index</a:t>
            </a:r>
            <a:endParaRPr sz="4500"/>
          </a:p>
        </p:txBody>
      </p:sp>
      <p:sp>
        <p:nvSpPr>
          <p:cNvPr id="97" name="Google Shape;97;p18"/>
          <p:cNvSpPr txBox="1"/>
          <p:nvPr/>
        </p:nvSpPr>
        <p:spPr>
          <a:xfrm>
            <a:off x="6823500" y="3950725"/>
            <a:ext cx="200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CPI &lt; 1: Acima do Custo</a:t>
            </a:r>
            <a:endParaRPr sz="17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SPI - Schedule Performance Index</a:t>
            </a:r>
            <a:endParaRPr sz="4500"/>
          </a:p>
        </p:txBody>
      </p:sp>
      <p:pic>
        <p:nvPicPr>
          <p:cNvPr id="103" name="Google Shape;103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75" y="1453600"/>
            <a:ext cx="7128249" cy="33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155925" y="3926800"/>
            <a:ext cx="144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SPI &lt; 1: Atrasado</a:t>
            </a:r>
            <a:endParaRPr sz="17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CV - Cost Variance</a:t>
            </a:r>
            <a:endParaRPr sz="4500"/>
          </a:p>
        </p:txBody>
      </p:sp>
      <p:pic>
        <p:nvPicPr>
          <p:cNvPr id="110" name="Google Shape;110;p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75" y="1377400"/>
            <a:ext cx="7128252" cy="33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59275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de Versionamento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0"/>
            <a:ext cx="3837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Controle de Versionamento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Controle de Mudanças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