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PT Sans Narrow"/>
      <p:regular r:id="rId23"/>
      <p:bold r:id="rId24"/>
    </p:embeddedFont>
    <p:embeddedFont>
      <p:font typeface="Source Code Pro"/>
      <p:regular r:id="rId25"/>
      <p:bold r:id="rId26"/>
      <p:italic r:id="rId27"/>
      <p:boldItalic r:id="rId28"/>
    </p:embeddedFont>
    <p:embeddedFont>
      <p:font typeface="Source Code Pro Medium"/>
      <p:regular r:id="rId29"/>
      <p:bold r:id="rId30"/>
      <p:italic r:id="rId31"/>
      <p:boldItalic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Gabriel Araujo Santo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PTSansNarrow-bold.fntdata"/><Relationship Id="rId23" Type="http://schemas.openxmlformats.org/officeDocument/2006/relationships/font" Target="fonts/PTSansNarrow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SourceCodePro-bold.fntdata"/><Relationship Id="rId25" Type="http://schemas.openxmlformats.org/officeDocument/2006/relationships/font" Target="fonts/SourceCodePro-regular.fntdata"/><Relationship Id="rId28" Type="http://schemas.openxmlformats.org/officeDocument/2006/relationships/font" Target="fonts/SourceCodePro-boldItalic.fntdata"/><Relationship Id="rId27" Type="http://schemas.openxmlformats.org/officeDocument/2006/relationships/font" Target="fonts/SourceCodePr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SourceCodeProMedium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ourceCodeProMedium-italic.fntdata"/><Relationship Id="rId30" Type="http://schemas.openxmlformats.org/officeDocument/2006/relationships/font" Target="fonts/SourceCodeProMedium-bold.fntdata"/><Relationship Id="rId11" Type="http://schemas.openxmlformats.org/officeDocument/2006/relationships/slide" Target="slides/slide5.xml"/><Relationship Id="rId33" Type="http://schemas.openxmlformats.org/officeDocument/2006/relationships/font" Target="fonts/OpenSans-regular.fntdata"/><Relationship Id="rId10" Type="http://schemas.openxmlformats.org/officeDocument/2006/relationships/slide" Target="slides/slide4.xml"/><Relationship Id="rId32" Type="http://schemas.openxmlformats.org/officeDocument/2006/relationships/font" Target="fonts/SourceCodeProMedium-boldItalic.fntdata"/><Relationship Id="rId13" Type="http://schemas.openxmlformats.org/officeDocument/2006/relationships/slide" Target="slides/slide7.xml"/><Relationship Id="rId35" Type="http://schemas.openxmlformats.org/officeDocument/2006/relationships/font" Target="fonts/OpenSans-italic.fntdata"/><Relationship Id="rId12" Type="http://schemas.openxmlformats.org/officeDocument/2006/relationships/slide" Target="slides/slide6.xml"/><Relationship Id="rId34" Type="http://schemas.openxmlformats.org/officeDocument/2006/relationships/font" Target="fonts/OpenSans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09-29T00:35:10.844">
    <p:pos x="196" y="2867"/>
    <p:text>colocar um link p png/pdf da eap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2-09-29T00:35:24.721">
    <p:pos x="196" y="2867"/>
    <p:text>link do cronograma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5b78e89f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5b78e89f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5b78e89fb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5b78e89fb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5b78e89fb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5b78e89fb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5b78e89fb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5b78e89fb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5b78e89fb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5b78e89fb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5b78e89fb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5b78e89fb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5b78e89fb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5b78e89fb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594283cc4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594283cc4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594283cc4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594283cc4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594283cc4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594283cc4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5b78e89fb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5b78e89fb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5b78e89fb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5b78e89fb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b78e89fb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5b78e89fb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b78e89fb3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5b78e89fb3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5b78e89fb3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5b78e89fb3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3275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Relationship Id="rId4" Type="http://schemas.openxmlformats.org/officeDocument/2006/relationships/hyperlink" Target="https://drive.google.com/file/d/18UOvdJFi0FgTw9bgfebpbHA4M196drTw/view?usp=sharing" TargetMode="External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spreadsheets/d/1kf7g5AJQIsllMdmBZlUvaobWPb9nBkt1RNb7OoWIeXo/edit#gid=845744149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2.xml"/><Relationship Id="rId4" Type="http://schemas.openxmlformats.org/officeDocument/2006/relationships/hyperlink" Target="https://docs.google.com/spreadsheets/d/1GRV-d0aftRD_FPerhc33jDrvZyiyiJSp/edit?usp=sharing&amp;ouid=113233218410499195502&amp;rtpof=true&amp;sd=true" TargetMode="External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hyperlink" Target="https://docs.google.com/spreadsheets/d/1eJHilV89MxkO_CAeCY5O1xVRlw77IW1e/edit?usp=sharing&amp;ouid=113233218410499195502&amp;rtpof=true&amp;sd=tru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-50" y="1751775"/>
            <a:ext cx="91440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800"/>
              <a:t>Primeira Apresentação ES2</a:t>
            </a:r>
            <a:endParaRPr sz="58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Araujo, …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265500" y="0"/>
            <a:ext cx="40452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6000"/>
              <a:t>Riscos</a:t>
            </a:r>
            <a:endParaRPr sz="6000"/>
          </a:p>
        </p:txBody>
      </p:sp>
      <p:sp>
        <p:nvSpPr>
          <p:cNvPr id="126" name="Google Shape;126;p22"/>
          <p:cNvSpPr txBox="1"/>
          <p:nvPr>
            <p:ph idx="2" type="body"/>
          </p:nvPr>
        </p:nvSpPr>
        <p:spPr>
          <a:xfrm>
            <a:off x="4939500" y="0"/>
            <a:ext cx="3837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ource Code Pro Medium"/>
              <a:buChar char="●"/>
            </a:pPr>
            <a:r>
              <a:rPr lang="pt-BR" sz="21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Análise de riscos</a:t>
            </a:r>
            <a:endParaRPr sz="21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ource Code Pro Medium"/>
              <a:buChar char="●"/>
            </a:pPr>
            <a:r>
              <a:rPr lang="pt-BR" sz="21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Contenção</a:t>
            </a:r>
            <a:endParaRPr sz="21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ource Code Pro Medium"/>
              <a:buChar char="●"/>
            </a:pPr>
            <a:r>
              <a:rPr lang="pt-BR" sz="21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Contingência</a:t>
            </a:r>
            <a:endParaRPr sz="21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210300"/>
            <a:ext cx="8520600" cy="9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/>
              <a:t>Risco 1</a:t>
            </a:r>
            <a:endParaRPr sz="5000"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64600"/>
            <a:ext cx="8520600" cy="31401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Dificuldade de entregar as tarefas em uma sprint em período de prova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Probabilidade de ocorrência:</a:t>
            </a: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 80%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Grau de impacto:</a:t>
            </a: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 0,8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Exposição:</a:t>
            </a: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 0,64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Prioridade:</a:t>
            </a: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 Alto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Consequências:</a:t>
            </a: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 Atividades atrasadas ou malfeitas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210300"/>
            <a:ext cx="8520600" cy="9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/>
              <a:t>Risco 1 - Contenção</a:t>
            </a:r>
            <a:endParaRPr sz="5000"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327575"/>
            <a:ext cx="8520600" cy="30741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sp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ource Code Pro"/>
              <a:buChar char="●"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Não programar atividades para período de prova.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ource Code Pro"/>
              <a:buChar char="●"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Planejamento de poucas atividades para sprints em período de prova.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ource Code Pro"/>
              <a:buChar char="●"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Dar a possibilidade de membros anteciparem suas atividades que estão previstas para sprints em período de prova.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800"/>
              <a:buFont typeface="Source Code Pro"/>
              <a:buChar char="●"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Estudar as matérias com antecedência e precisar apenas de uma rápida revisão para as provas.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210300"/>
            <a:ext cx="8520600" cy="9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/>
              <a:t>Risco 1 - Contingência</a:t>
            </a:r>
            <a:endParaRPr sz="5000"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327575"/>
            <a:ext cx="8520600" cy="12501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spAutoFit/>
          </a:bodyPr>
          <a:lstStyle/>
          <a:p>
            <a:pPr indent="-272700" lvl="0" marL="4608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ource Code Pro"/>
              <a:buChar char="●"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Aceitar o atraso da sprint e passar as atividades para a sprint seguinte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Pts val="1800"/>
              <a:buFont typeface="Source Code Pro"/>
              <a:buChar char="●"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Fazer hora extra e trabalhar ou estudar até mais tarde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210300"/>
            <a:ext cx="8520600" cy="9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/>
              <a:t>Risco 2</a:t>
            </a:r>
            <a:endParaRPr sz="5000"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164600"/>
            <a:ext cx="8520600" cy="31401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Dificuldade de um membro fazer determinada atividade designada para ele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Probabilidade de ocorrência:</a:t>
            </a: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 40%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Grau de impacto:</a:t>
            </a: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 0,8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Exposição:</a:t>
            </a: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 0,32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Prioridade:</a:t>
            </a: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 Alto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Consequências:</a:t>
            </a: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 Atividades atrasadas ou malfeitas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210300"/>
            <a:ext cx="8520600" cy="9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/>
              <a:t>Risco 2 - Contenção</a:t>
            </a:r>
            <a:endParaRPr sz="5000"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327575"/>
            <a:ext cx="8520600" cy="15429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sp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ource Code Pro"/>
              <a:buChar char="●"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Atividades mais complexas serem divididas para trio ou dupla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800"/>
              <a:buFont typeface="Source Code Pro"/>
              <a:buChar char="●"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Os membros falarem seus pontos fortes e fracos, e com o que gostariam de trabalhar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210300"/>
            <a:ext cx="8520600" cy="9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/>
              <a:t>Risco 2 - Contingência</a:t>
            </a:r>
            <a:endParaRPr sz="5000"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11700" y="1327575"/>
            <a:ext cx="8520600" cy="18873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spAutoFit/>
          </a:bodyPr>
          <a:lstStyle/>
          <a:p>
            <a:pPr indent="-272700" lvl="0" marL="4608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ource Code Pro"/>
              <a:buChar char="●"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Se um membro receber uma atividade e achar que não é capaz de fazê-la, pedir para trocar por outra ou pedir ajuda de outro membro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72700" lvl="0" marL="460800" rtl="0" algn="l"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Pts val="1800"/>
              <a:buFont typeface="Source Code Pro"/>
              <a:buChar char="●"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Se estiver no meio de uma atividade e não conseguir progredir, informar o grupo o mais rápido possível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265500" y="0"/>
            <a:ext cx="40452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6000"/>
              <a:t>Escopo</a:t>
            </a:r>
            <a:endParaRPr sz="6000"/>
          </a:p>
        </p:txBody>
      </p:sp>
      <p:sp>
        <p:nvSpPr>
          <p:cNvPr id="73" name="Google Shape;73;p14"/>
          <p:cNvSpPr txBox="1"/>
          <p:nvPr>
            <p:ph idx="2" type="body"/>
          </p:nvPr>
        </p:nvSpPr>
        <p:spPr>
          <a:xfrm>
            <a:off x="4939500" y="0"/>
            <a:ext cx="3837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Source Code Pro Medium"/>
              <a:buChar char="●"/>
            </a:pPr>
            <a:r>
              <a:rPr lang="pt-BR" sz="21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Escopo do Produto</a:t>
            </a:r>
            <a:endParaRPr sz="21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365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Source Code Pro Medium"/>
              <a:buChar char="○"/>
            </a:pPr>
            <a:r>
              <a:rPr lang="pt-BR" sz="17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Requisitos</a:t>
            </a:r>
            <a:endParaRPr sz="17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Source Code Pro Medium"/>
              <a:buChar char="●"/>
            </a:pPr>
            <a:r>
              <a:rPr lang="pt-BR" sz="21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Escopo do Projeto</a:t>
            </a:r>
            <a:endParaRPr sz="21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Source Code Pro Medium"/>
              <a:buChar char="○"/>
            </a:pPr>
            <a:r>
              <a:rPr lang="pt-BR" sz="17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Eap</a:t>
            </a:r>
            <a:endParaRPr sz="17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210300"/>
            <a:ext cx="8520600" cy="9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/>
              <a:t>Escopo do Produto</a:t>
            </a:r>
            <a:endParaRPr sz="5000"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327575"/>
            <a:ext cx="8520600" cy="30375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spAutoFit/>
          </a:bodyPr>
          <a:lstStyle/>
          <a:p>
            <a:pPr indent="-272700" lvl="0" marL="4608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ource Code Pro"/>
              <a:buChar char="●"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Regras tradicionais do jogo War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72700" lvl="0" marL="4608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ource Code Pro"/>
              <a:buChar char="●"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Jogo com configurações personalizáveis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72700" lvl="0" marL="4608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ource Code Pro"/>
              <a:buChar char="●"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Inteligência Artificial com dois níveis de “inteligência”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72700" lvl="0" marL="4608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ource Code Pro"/>
              <a:buChar char="●"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Interface Gráfica com tabuleiro interativo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72700" lvl="0" marL="4608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ource Code Pro"/>
              <a:buChar char="●"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Garantir que o jogador possa realizar somente jogadas válidas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72700" lvl="0" marL="460800" rtl="0" algn="l">
              <a:spcBef>
                <a:spcPts val="1000"/>
              </a:spcBef>
              <a:spcAft>
                <a:spcPts val="1200"/>
              </a:spcAft>
              <a:buClr>
                <a:schemeClr val="accent1"/>
              </a:buClr>
              <a:buSzPts val="1800"/>
              <a:buFont typeface="Source Code Pro"/>
              <a:buChar char="●"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Permitir que o usuário desista do jogo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210300"/>
            <a:ext cx="8520600" cy="9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/>
              <a:t>Escopo do Projeto</a:t>
            </a:r>
            <a:endParaRPr sz="5000"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4552450"/>
            <a:ext cx="8520600" cy="4590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spAutoFit/>
          </a:bodyPr>
          <a:lstStyle/>
          <a:p>
            <a:pPr indent="0" lvl="0" marL="0" rtl="0" algn="r"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u="sng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/>
              </a:rPr>
              <a:t>Link para EAP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 rotWithShape="1">
          <a:blip r:embed="rId5">
            <a:alphaModFix/>
          </a:blip>
          <a:srcRect b="25228" l="0" r="0" t="0"/>
          <a:stretch/>
        </p:blipFill>
        <p:spPr>
          <a:xfrm>
            <a:off x="311700" y="1235825"/>
            <a:ext cx="6248724" cy="377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265500" y="0"/>
            <a:ext cx="40452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6000"/>
              <a:t>Estimativas</a:t>
            </a:r>
            <a:endParaRPr sz="6000"/>
          </a:p>
        </p:txBody>
      </p:sp>
      <p:sp>
        <p:nvSpPr>
          <p:cNvPr id="92" name="Google Shape;92;p17"/>
          <p:cNvSpPr txBox="1"/>
          <p:nvPr>
            <p:ph idx="2" type="body"/>
          </p:nvPr>
        </p:nvSpPr>
        <p:spPr>
          <a:xfrm>
            <a:off x="4939500" y="0"/>
            <a:ext cx="3837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ource Code Pro Medium"/>
              <a:buChar char="●"/>
            </a:pPr>
            <a:r>
              <a:rPr lang="pt-BR" sz="21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Cronograma</a:t>
            </a:r>
            <a:endParaRPr sz="21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ource Code Pro Medium"/>
              <a:buChar char="●"/>
            </a:pPr>
            <a:r>
              <a:rPr lang="pt-BR" sz="21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Orçamento</a:t>
            </a:r>
            <a:endParaRPr sz="21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ource Code Pro Medium"/>
              <a:buChar char="●"/>
            </a:pPr>
            <a:r>
              <a:rPr lang="pt-BR" sz="21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Esforço e Custo</a:t>
            </a:r>
            <a:endParaRPr sz="21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160425" y="1100900"/>
            <a:ext cx="8520600" cy="32940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KLOC = 8,6								</a:t>
            </a:r>
            <a:r>
              <a:rPr lang="pt-BR" sz="1600" u="sng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Planilha com mais dados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ESFORÇO = 2,4 X (KLOC)^1,05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ESFORÇO ~= 8,6 Homem mês = 172,6 Homem hora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*assumindo 20 dias e 1h por dia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DURAÇÃO = 2,5 X (ESFORÇO)^0,38 ~= 5,6 mês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CUSTO ~= R$: 100 /h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CUSTO TOTAL = 100 * 172,6 = 17260 (Desenvolvimento)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210300"/>
            <a:ext cx="8520600" cy="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0"/>
              <a:t>Esforço e Orçamento via PFNA-Cocomo</a:t>
            </a:r>
            <a:endParaRPr sz="4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210300"/>
            <a:ext cx="8520600" cy="9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/>
              <a:t>Cronograma</a:t>
            </a:r>
            <a:endParaRPr sz="5000"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4552450"/>
            <a:ext cx="8520600" cy="4590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spAutoFit/>
          </a:bodyPr>
          <a:lstStyle/>
          <a:p>
            <a:pPr indent="0" lvl="0" marL="0" rtl="0" algn="r"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u="sng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/>
              </a:rPr>
              <a:t>Link para Cronograma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174825" y="1164600"/>
            <a:ext cx="8520600" cy="5667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Definido com base as métricas de esforço</a:t>
            </a:r>
            <a:endParaRPr sz="25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77625" y="1883700"/>
            <a:ext cx="5351077" cy="2516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210300"/>
            <a:ext cx="8520600" cy="9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/>
              <a:t>Esforço e Custo - PV x EV planejado</a:t>
            </a:r>
            <a:endParaRPr sz="5000"/>
          </a:p>
        </p:txBody>
      </p:sp>
      <p:sp>
        <p:nvSpPr>
          <p:cNvPr id="112" name="Google Shape;112;p20"/>
          <p:cNvSpPr txBox="1"/>
          <p:nvPr/>
        </p:nvSpPr>
        <p:spPr>
          <a:xfrm>
            <a:off x="683650" y="1012350"/>
            <a:ext cx="7881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Com base no cálculo de homen/hora o valor foi distribuido pelas tarefas e calculados os valores de acordo com o status da tarefa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8200" y="1968200"/>
            <a:ext cx="4711910" cy="290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/>
        </p:nvSpPr>
        <p:spPr>
          <a:xfrm>
            <a:off x="7097175" y="4156850"/>
            <a:ext cx="19566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sz="1600" u="sng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/>
              </a:rPr>
              <a:t>Planilha com os dados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210300"/>
            <a:ext cx="8520600" cy="9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/>
              <a:t>CPI da última sprint</a:t>
            </a:r>
            <a:endParaRPr sz="5000"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9225" y="1317000"/>
            <a:ext cx="5210175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