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F61-5930-4F2C-92F6-1B4293685005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2DE2-5B8A-4237-ACB9-4432630E8E7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F61-5930-4F2C-92F6-1B4293685005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2DE2-5B8A-4237-ACB9-4432630E8E7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F61-5930-4F2C-92F6-1B4293685005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2DE2-5B8A-4237-ACB9-4432630E8E7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F61-5930-4F2C-92F6-1B4293685005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2DE2-5B8A-4237-ACB9-4432630E8E7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F61-5930-4F2C-92F6-1B4293685005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2DE2-5B8A-4237-ACB9-4432630E8E7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F61-5930-4F2C-92F6-1B4293685005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2DE2-5B8A-4237-ACB9-4432630E8E7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F61-5930-4F2C-92F6-1B4293685005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2DE2-5B8A-4237-ACB9-4432630E8E7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F61-5930-4F2C-92F6-1B4293685005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2DE2-5B8A-4237-ACB9-4432630E8E7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F61-5930-4F2C-92F6-1B4293685005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2DE2-5B8A-4237-ACB9-4432630E8E7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F61-5930-4F2C-92F6-1B4293685005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2DE2-5B8A-4237-ACB9-4432630E8E7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F61-5930-4F2C-92F6-1B4293685005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2DE2-5B8A-4237-ACB9-4432630E8E7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11F61-5930-4F2C-92F6-1B4293685005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2DE2-5B8A-4237-ACB9-4432630E8E7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-214338"/>
            <a:ext cx="7772400" cy="1470025"/>
          </a:xfrm>
        </p:spPr>
        <p:txBody>
          <a:bodyPr/>
          <a:lstStyle/>
          <a:p>
            <a:r>
              <a:rPr lang="pt-BR" b="1" dirty="0" smtClean="0"/>
              <a:t>Listas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5852" y="1428736"/>
            <a:ext cx="6400800" cy="928694"/>
          </a:xfrm>
        </p:spPr>
        <p:txBody>
          <a:bodyPr/>
          <a:lstStyle/>
          <a:p>
            <a:pPr lvl="0"/>
            <a:r>
              <a:rPr lang="pt-BR" b="1" dirty="0"/>
              <a:t>Listas Não Numeradas</a:t>
            </a:r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7158" y="2500306"/>
            <a:ext cx="39290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&lt;UL&gt;</a:t>
            </a:r>
          </a:p>
          <a:p>
            <a:r>
              <a:rPr lang="pt-BR" sz="4000" dirty="0"/>
              <a:t>&lt;LI&gt; maçãs</a:t>
            </a:r>
          </a:p>
          <a:p>
            <a:r>
              <a:rPr lang="pt-BR" sz="4000" dirty="0"/>
              <a:t>&lt;LI&gt; bananas</a:t>
            </a:r>
          </a:p>
          <a:p>
            <a:r>
              <a:rPr lang="pt-BR" sz="4000" dirty="0"/>
              <a:t>&lt;/UL&gt;</a:t>
            </a:r>
          </a:p>
          <a:p>
            <a:endParaRPr lang="pt-BR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285" t="30523" r="28893" b="17151"/>
          <a:stretch>
            <a:fillRect/>
          </a:stretch>
        </p:blipFill>
        <p:spPr bwMode="auto">
          <a:xfrm>
            <a:off x="3857620" y="2714620"/>
            <a:ext cx="479825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Caracteres Especiais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/>
          <a:srcRect t="84180" r="83154" b="6054"/>
          <a:stretch>
            <a:fillRect/>
          </a:stretch>
        </p:blipFill>
        <p:spPr bwMode="auto">
          <a:xfrm>
            <a:off x="5529269" y="1285860"/>
            <a:ext cx="361476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/>
          <a:srcRect l="21240" t="74219" r="47266" b="11132"/>
          <a:stretch>
            <a:fillRect/>
          </a:stretch>
        </p:blipFill>
        <p:spPr bwMode="auto">
          <a:xfrm>
            <a:off x="500034" y="1285860"/>
            <a:ext cx="5119723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pt-BR" b="1" cap="small" dirty="0"/>
              <a:t>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643602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pt-BR" b="1" dirty="0"/>
              <a:t>&lt;TABLE&gt;&lt;/TABLE&gt; </a:t>
            </a:r>
            <a:endParaRPr lang="pt-BR" dirty="0"/>
          </a:p>
          <a:p>
            <a:pPr>
              <a:buNone/>
            </a:pPr>
            <a:r>
              <a:rPr lang="pt-BR" dirty="0"/>
              <a:t>Toda tabela deve ser iniciada com a marcação &lt;</a:t>
            </a:r>
            <a:r>
              <a:rPr lang="pt-BR" dirty="0" err="1"/>
              <a:t>table</a:t>
            </a:r>
            <a:r>
              <a:rPr lang="pt-BR" dirty="0"/>
              <a:t>&gt; e encerrada com &lt;/</a:t>
            </a:r>
            <a:r>
              <a:rPr lang="pt-BR" dirty="0" err="1"/>
              <a:t>table</a:t>
            </a:r>
            <a:r>
              <a:rPr lang="pt-BR" dirty="0"/>
              <a:t>&gt;. </a:t>
            </a:r>
            <a:endParaRPr lang="pt-BR" dirty="0" smtClean="0"/>
          </a:p>
          <a:p>
            <a:pPr lvl="0"/>
            <a:r>
              <a:rPr lang="pt-BR" b="1" dirty="0"/>
              <a:t>&lt;TR&gt;&lt;/TR&gt;</a:t>
            </a:r>
            <a:endParaRPr lang="pt-BR" dirty="0"/>
          </a:p>
          <a:p>
            <a:r>
              <a:rPr lang="pt-BR" dirty="0"/>
              <a:t>Cada linha de uma tabela deve sempre aparecer entre as marcações &lt;</a:t>
            </a:r>
            <a:r>
              <a:rPr lang="pt-BR" dirty="0" err="1"/>
              <a:t>tr</a:t>
            </a:r>
            <a:r>
              <a:rPr lang="pt-BR" dirty="0"/>
              <a:t>&gt; e &lt;/</a:t>
            </a:r>
            <a:r>
              <a:rPr lang="pt-BR" dirty="0" err="1"/>
              <a:t>tr</a:t>
            </a:r>
            <a:r>
              <a:rPr lang="pt-BR" dirty="0"/>
              <a:t>&gt;. </a:t>
            </a:r>
            <a:r>
              <a:rPr lang="en-US" dirty="0"/>
              <a:t>(TR = Table Row) </a:t>
            </a:r>
            <a:endParaRPr lang="pt-BR" dirty="0"/>
          </a:p>
          <a:p>
            <a:pPr lvl="0"/>
            <a:r>
              <a:rPr lang="pt-BR" b="1" dirty="0"/>
              <a:t>&lt;TD&gt;&lt;/TD&gt;</a:t>
            </a:r>
            <a:endParaRPr lang="pt-BR" dirty="0"/>
          </a:p>
          <a:p>
            <a:pPr lvl="0"/>
            <a:r>
              <a:rPr lang="pt-BR" dirty="0"/>
              <a:t>Esta é a marcação que define cada célula de uma tabela. As células de uma tabela devem sempre aparecer entre as marcações de linhas (&lt;</a:t>
            </a:r>
            <a:r>
              <a:rPr lang="pt-BR" dirty="0" err="1"/>
              <a:t>tr</a:t>
            </a:r>
            <a:r>
              <a:rPr lang="pt-BR" dirty="0"/>
              <a:t>&gt; e &lt;/</a:t>
            </a:r>
            <a:r>
              <a:rPr lang="pt-BR" dirty="0" err="1"/>
              <a:t>tr</a:t>
            </a:r>
            <a:r>
              <a:rPr lang="pt-BR" dirty="0"/>
              <a:t>&gt;). </a:t>
            </a:r>
            <a:r>
              <a:rPr lang="pt-BR" b="1" dirty="0"/>
              <a:t>&lt;TH&gt;&lt;/TH&gt;</a:t>
            </a:r>
            <a:endParaRPr lang="pt-BR" dirty="0"/>
          </a:p>
          <a:p>
            <a:r>
              <a:rPr lang="pt-BR" dirty="0"/>
              <a:t>Desta forma são definidos os títulos de uma tabela. Estes podem ser posicionados em qualquer célula. A diferença entre a marcação de célula e título de célula é que o título aparece em negrito.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pt-BR" b="1" cap="small" dirty="0" smtClean="0"/>
              <a:t>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06" y="642918"/>
            <a:ext cx="7000924" cy="548324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&lt;table border&gt;</a:t>
            </a:r>
            <a:endParaRPr lang="pt-BR" dirty="0"/>
          </a:p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endParaRPr lang="pt-BR" dirty="0"/>
          </a:p>
          <a:p>
            <a:pPr>
              <a:buNone/>
            </a:pPr>
            <a:r>
              <a:rPr lang="pt-BR" dirty="0"/>
              <a:t>&lt;</a:t>
            </a:r>
            <a:r>
              <a:rPr lang="pt-BR" dirty="0" err="1"/>
              <a:t>td</a:t>
            </a:r>
            <a:r>
              <a:rPr lang="pt-BR" dirty="0"/>
              <a:t>&gt;Itens/Mês&lt;/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&gt;Janeiro&lt;/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Fevereiro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Março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  <a:endParaRPr lang="pt-BR" dirty="0"/>
          </a:p>
          <a:p>
            <a:pPr>
              <a:buNone/>
            </a:pP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endParaRPr lang="pt-BR" dirty="0"/>
          </a:p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Usuarios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&gt;&lt;td&gt;80&lt;/td&gt;&lt;td&gt;93&lt;/td&gt;&lt;td&gt;120&lt;/td&gt;</a:t>
            </a:r>
            <a:endParaRPr lang="pt-BR" dirty="0"/>
          </a:p>
          <a:p>
            <a:pPr>
              <a:buNone/>
            </a:pP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  <a:endParaRPr lang="pt-BR" dirty="0"/>
          </a:p>
          <a:p>
            <a:pPr>
              <a:buNone/>
            </a:pPr>
            <a:r>
              <a:rPr lang="en-US" dirty="0"/>
              <a:t> </a:t>
            </a:r>
            <a:endParaRPr lang="pt-BR" dirty="0"/>
          </a:p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endParaRPr lang="pt-BR" dirty="0"/>
          </a:p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Linhas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&gt;&lt;td&gt;3&lt;/td&gt;&lt;td&gt;3&lt;/td&gt;&lt;td&gt;5&lt;/td&gt;</a:t>
            </a:r>
            <a:endParaRPr lang="pt-BR" dirty="0"/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 </a:t>
            </a:r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table</a:t>
            </a:r>
            <a:r>
              <a:rPr lang="pt-BR" dirty="0"/>
              <a:t>&gt;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 l="5639" t="42722" r="24812" b="18116"/>
          <a:stretch>
            <a:fillRect/>
          </a:stretch>
        </p:blipFill>
        <p:spPr bwMode="auto">
          <a:xfrm>
            <a:off x="3143240" y="4929198"/>
            <a:ext cx="528641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pt-BR" b="1" dirty="0" smtClean="0"/>
              <a:t> </a:t>
            </a:r>
            <a:r>
              <a:rPr lang="pt-BR" b="1" cap="small" dirty="0" smtClean="0"/>
              <a:t>Tabelas </a:t>
            </a:r>
            <a:r>
              <a:rPr lang="pt-BR" b="1" cap="small" dirty="0"/>
              <a:t>Atributos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42984"/>
            <a:ext cx="8229600" cy="4525963"/>
          </a:xfrm>
        </p:spPr>
        <p:txBody>
          <a:bodyPr/>
          <a:lstStyle/>
          <a:p>
            <a:pPr lvl="0"/>
            <a:r>
              <a:rPr lang="pt-BR" b="1" dirty="0"/>
              <a:t>&lt;BORDER&gt;</a:t>
            </a:r>
            <a:endParaRPr lang="pt-BR" dirty="0"/>
          </a:p>
          <a:p>
            <a:pPr>
              <a:buNone/>
            </a:pPr>
            <a:r>
              <a:rPr lang="pt-BR" dirty="0"/>
              <a:t>Esse atributo aparece junto a marcação TABLE. Caso esse atributo não apareça, a tabela não terá </a:t>
            </a:r>
            <a:r>
              <a:rPr lang="pt-BR" dirty="0" smtClean="0"/>
              <a:t>bordas. Ou </a:t>
            </a:r>
            <a:r>
              <a:rPr lang="pt-BR" dirty="0"/>
              <a:t>seja, como já vimos, para obter uma tabela com bordas, ela deve ser delimitada pelas marcações </a:t>
            </a:r>
            <a:r>
              <a:rPr lang="pt-BR" b="1" dirty="0"/>
              <a:t>&lt;</a:t>
            </a:r>
            <a:r>
              <a:rPr lang="pt-BR" b="1" dirty="0" err="1"/>
              <a:t>table</a:t>
            </a:r>
            <a:r>
              <a:rPr lang="pt-BR" b="1" dirty="0"/>
              <a:t> </a:t>
            </a:r>
            <a:r>
              <a:rPr lang="pt-BR" b="1" dirty="0" err="1"/>
              <a:t>border</a:t>
            </a:r>
            <a:r>
              <a:rPr lang="pt-BR" b="1" dirty="0"/>
              <a:t>&gt; &lt;/</a:t>
            </a:r>
            <a:r>
              <a:rPr lang="pt-BR" b="1" dirty="0" err="1"/>
              <a:t>table</a:t>
            </a:r>
            <a:r>
              <a:rPr lang="pt-BR" b="1" dirty="0"/>
              <a:t>&gt;. 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 </a:t>
            </a:r>
            <a:r>
              <a:rPr lang="pt-BR" b="1" cap="small" dirty="0" smtClean="0"/>
              <a:t>Tabelas 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/>
              <a:t>&lt;ALIGN&gt; </a:t>
            </a:r>
            <a:endParaRPr lang="pt-BR" dirty="0"/>
          </a:p>
          <a:p>
            <a:pPr>
              <a:buNone/>
            </a:pPr>
            <a:r>
              <a:rPr lang="pt-BR" dirty="0"/>
              <a:t>Este atributo pode ser aplicado a TR,TH e TD, e controla como será o alinhamento do texto dentro de uma célula, com relação às bordas laterais.</a:t>
            </a:r>
          </a:p>
          <a:p>
            <a:pPr>
              <a:buNone/>
            </a:pPr>
            <a:r>
              <a:rPr lang="pt-BR" dirty="0" smtClean="0"/>
              <a:t>Aceita </a:t>
            </a:r>
            <a:r>
              <a:rPr lang="pt-BR" dirty="0"/>
              <a:t>os valores </a:t>
            </a:r>
            <a:r>
              <a:rPr lang="pt-BR" dirty="0" err="1"/>
              <a:t>left</a:t>
            </a:r>
            <a:r>
              <a:rPr lang="pt-BR" dirty="0"/>
              <a:t>, </a:t>
            </a:r>
            <a:r>
              <a:rPr lang="pt-BR" dirty="0" err="1"/>
              <a:t>center</a:t>
            </a:r>
            <a:r>
              <a:rPr lang="pt-BR" dirty="0"/>
              <a:t>, </a:t>
            </a:r>
            <a:r>
              <a:rPr lang="pt-BR" dirty="0" err="1"/>
              <a:t>right</a:t>
            </a:r>
            <a:r>
              <a:rPr lang="pt-BR" dirty="0"/>
              <a:t>, respectivamente para alinhar a esquerda, centralizar ou alinhar a direita.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pt-BR" b="1" dirty="0" smtClean="0"/>
              <a:t> </a:t>
            </a:r>
            <a:r>
              <a:rPr lang="pt-BR" b="1" cap="small" dirty="0" smtClean="0"/>
              <a:t>Tabelas 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1490" y="714356"/>
            <a:ext cx="82296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&lt;table border&gt;</a:t>
            </a:r>
            <a:endParaRPr lang="pt-BR" dirty="0"/>
          </a:p>
          <a:p>
            <a:pPr>
              <a:buNone/>
            </a:pPr>
            <a:r>
              <a:rPr lang="en-US" dirty="0"/>
              <a:t> </a:t>
            </a:r>
            <a:endParaRPr lang="pt-BR" dirty="0"/>
          </a:p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endParaRPr lang="pt-BR" dirty="0"/>
          </a:p>
          <a:p>
            <a:pPr>
              <a:buNone/>
            </a:pPr>
            <a:r>
              <a:rPr lang="pt-BR" dirty="0"/>
              <a:t>&lt;</a:t>
            </a:r>
            <a:r>
              <a:rPr lang="pt-BR" dirty="0" err="1"/>
              <a:t>td</a:t>
            </a:r>
            <a:r>
              <a:rPr lang="pt-BR" dirty="0"/>
              <a:t>&gt;Primeira célula&lt;/</a:t>
            </a:r>
            <a:r>
              <a:rPr lang="pt-BR" dirty="0" err="1"/>
              <a:t>td</a:t>
            </a:r>
            <a:r>
              <a:rPr lang="pt-BR" dirty="0"/>
              <a:t>&gt;&lt;</a:t>
            </a:r>
            <a:r>
              <a:rPr lang="pt-BR" dirty="0" err="1"/>
              <a:t>td</a:t>
            </a:r>
            <a:r>
              <a:rPr lang="pt-BR" dirty="0"/>
              <a:t>&gt;Segunda célula&lt;/</a:t>
            </a:r>
            <a:r>
              <a:rPr lang="pt-BR" dirty="0" err="1"/>
              <a:t>td</a:t>
            </a:r>
            <a:r>
              <a:rPr lang="pt-BR" dirty="0"/>
              <a:t>&gt;&lt;</a:t>
            </a:r>
            <a:r>
              <a:rPr lang="pt-BR" dirty="0" err="1"/>
              <a:t>td</a:t>
            </a:r>
            <a:r>
              <a:rPr lang="pt-BR" dirty="0"/>
              <a:t>&gt;Terceira célula&lt;/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  <a:endParaRPr lang="pt-BR" dirty="0"/>
          </a:p>
          <a:p>
            <a:pPr>
              <a:buNone/>
            </a:pPr>
            <a:r>
              <a:rPr lang="en-US" dirty="0"/>
              <a:t> </a:t>
            </a:r>
            <a:endParaRPr lang="pt-BR" dirty="0"/>
          </a:p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endParaRPr lang="pt-BR" dirty="0"/>
          </a:p>
          <a:p>
            <a:pPr>
              <a:buNone/>
            </a:pPr>
            <a:r>
              <a:rPr lang="en-US" dirty="0"/>
              <a:t>&lt;td align=center&gt;</a:t>
            </a:r>
            <a:r>
              <a:rPr lang="en-US" dirty="0" err="1"/>
              <a:t>centro</a:t>
            </a:r>
            <a:r>
              <a:rPr lang="en-US" dirty="0"/>
              <a:t>&lt;/td&gt;</a:t>
            </a:r>
            <a:endParaRPr lang="pt-BR" dirty="0"/>
          </a:p>
          <a:p>
            <a:pPr>
              <a:buNone/>
            </a:pPr>
            <a:r>
              <a:rPr lang="en-US" dirty="0"/>
              <a:t>&lt;td align=left&gt;</a:t>
            </a:r>
            <a:r>
              <a:rPr lang="en-US" dirty="0" err="1"/>
              <a:t>esquerda</a:t>
            </a:r>
            <a:r>
              <a:rPr lang="en-US" dirty="0"/>
              <a:t>&lt;/td&gt;</a:t>
            </a:r>
            <a:endParaRPr lang="pt-BR" dirty="0"/>
          </a:p>
          <a:p>
            <a:pPr>
              <a:buNone/>
            </a:pPr>
            <a:r>
              <a:rPr lang="en-US" dirty="0"/>
              <a:t>&lt;td align=right&gt;</a:t>
            </a:r>
            <a:r>
              <a:rPr lang="en-US" dirty="0" err="1"/>
              <a:t>direita</a:t>
            </a:r>
            <a:r>
              <a:rPr lang="en-US" dirty="0"/>
              <a:t>&lt;/td&gt; </a:t>
            </a:r>
            <a:endParaRPr lang="pt-BR" dirty="0"/>
          </a:p>
          <a:p>
            <a:pPr>
              <a:buNone/>
            </a:pPr>
            <a:r>
              <a:rPr lang="en-US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 </a:t>
            </a:r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table</a:t>
            </a:r>
            <a:r>
              <a:rPr lang="pt-BR" dirty="0"/>
              <a:t>&gt;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 l="10647" t="51682" r="18375" b="18785"/>
          <a:stretch>
            <a:fillRect/>
          </a:stretch>
        </p:blipFill>
        <p:spPr bwMode="auto">
          <a:xfrm>
            <a:off x="2214546" y="4286256"/>
            <a:ext cx="607223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pt-BR" b="1" dirty="0" smtClean="0"/>
              <a:t> </a:t>
            </a:r>
            <a:r>
              <a:rPr lang="pt-BR" b="1" cap="small" dirty="0" smtClean="0"/>
              <a:t>Tabelas 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525963"/>
          </a:xfrm>
        </p:spPr>
        <p:txBody>
          <a:bodyPr/>
          <a:lstStyle/>
          <a:p>
            <a:pPr lvl="0"/>
            <a:r>
              <a:rPr lang="pt-BR" b="1" dirty="0"/>
              <a:t>&lt;VALIGN&gt;</a:t>
            </a:r>
            <a:endParaRPr lang="pt-BR" dirty="0"/>
          </a:p>
          <a:p>
            <a:pPr>
              <a:buNone/>
            </a:pPr>
            <a:r>
              <a:rPr lang="pt-BR" dirty="0"/>
              <a:t>Pode ser aplicado a TR,TH e TD, e define o alinhamento do texto nas células com relação a borda superior e inferior</a:t>
            </a:r>
            <a:r>
              <a:rPr lang="pt-BR" dirty="0" smtClean="0"/>
              <a:t>.</a:t>
            </a:r>
            <a:endParaRPr lang="pt-BR" dirty="0"/>
          </a:p>
          <a:p>
            <a:pPr>
              <a:buNone/>
            </a:pPr>
            <a:r>
              <a:rPr lang="pt-BR" dirty="0"/>
              <a:t>Aceita os valores </a:t>
            </a:r>
            <a:r>
              <a:rPr lang="pt-BR" i="1" dirty="0"/>
              <a:t>top, </a:t>
            </a:r>
            <a:r>
              <a:rPr lang="pt-BR" i="1" dirty="0" err="1"/>
              <a:t>middle</a:t>
            </a:r>
            <a:r>
              <a:rPr lang="pt-BR" i="1" dirty="0"/>
              <a:t> e </a:t>
            </a:r>
            <a:r>
              <a:rPr lang="pt-BR" i="1" dirty="0" err="1"/>
              <a:t>bottom</a:t>
            </a:r>
            <a:r>
              <a:rPr lang="pt-BR" dirty="0"/>
              <a:t> </a:t>
            </a:r>
          </a:p>
          <a:p>
            <a:pPr>
              <a:buNone/>
            </a:pPr>
            <a:r>
              <a:rPr lang="pt-BR" dirty="0"/>
              <a:t>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 </a:t>
            </a:r>
            <a:r>
              <a:rPr lang="pt-BR" b="1" cap="small" dirty="0" smtClean="0"/>
              <a:t>Tabelas 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829048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&lt;table border&gt;</a:t>
            </a:r>
            <a:endParaRPr lang="pt-BR" dirty="0"/>
          </a:p>
          <a:p>
            <a:pPr>
              <a:buNone/>
            </a:pPr>
            <a:r>
              <a:rPr lang="en-US" dirty="0"/>
              <a:t> </a:t>
            </a:r>
            <a:endParaRPr lang="pt-BR" dirty="0"/>
          </a:p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endParaRPr lang="pt-BR" dirty="0"/>
          </a:p>
          <a:p>
            <a:pPr>
              <a:buNone/>
            </a:pPr>
            <a:r>
              <a:rPr lang="pt-BR" dirty="0"/>
              <a:t>&lt;</a:t>
            </a:r>
            <a:r>
              <a:rPr lang="pt-BR" dirty="0" err="1"/>
              <a:t>td</a:t>
            </a:r>
            <a:r>
              <a:rPr lang="pt-BR" dirty="0"/>
              <a:t>&gt; Teste para </a:t>
            </a:r>
            <a:r>
              <a:rPr lang="pt-BR" dirty="0" err="1"/>
              <a:t>linhamento</a:t>
            </a:r>
            <a:r>
              <a:rPr lang="pt-BR" dirty="0"/>
              <a:t>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com relação a bordas&lt;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inferior e superior&lt;</a:t>
            </a:r>
            <a:r>
              <a:rPr lang="pt-BR" dirty="0" err="1"/>
              <a:t>br</a:t>
            </a:r>
            <a:r>
              <a:rPr lang="pt-BR" dirty="0"/>
              <a:t>&gt;      </a:t>
            </a:r>
          </a:p>
          <a:p>
            <a:pPr>
              <a:buNone/>
            </a:pPr>
            <a:r>
              <a:rPr lang="en-US" dirty="0"/>
              <a:t>&lt;/td&gt;</a:t>
            </a:r>
            <a:endParaRPr lang="pt-BR" dirty="0"/>
          </a:p>
          <a:p>
            <a:pPr>
              <a:buNone/>
            </a:pPr>
            <a:r>
              <a:rPr lang="en-US" dirty="0"/>
              <a:t> </a:t>
            </a:r>
            <a:endParaRPr lang="pt-BR" dirty="0"/>
          </a:p>
          <a:p>
            <a:pPr>
              <a:buNone/>
            </a:pPr>
            <a:r>
              <a:rPr lang="en-US" dirty="0"/>
              <a:t>&lt;td </a:t>
            </a:r>
            <a:r>
              <a:rPr lang="en-US" dirty="0" err="1"/>
              <a:t>valign</a:t>
            </a:r>
            <a:r>
              <a:rPr lang="en-US" dirty="0"/>
              <a:t>=top&gt; TOP &lt;/td&gt;</a:t>
            </a:r>
            <a:endParaRPr lang="pt-BR" dirty="0"/>
          </a:p>
          <a:p>
            <a:pPr>
              <a:buNone/>
            </a:pPr>
            <a:r>
              <a:rPr lang="en-US" dirty="0"/>
              <a:t>&lt;td </a:t>
            </a:r>
            <a:r>
              <a:rPr lang="en-US" dirty="0" err="1"/>
              <a:t>valign</a:t>
            </a:r>
            <a:r>
              <a:rPr lang="en-US" dirty="0"/>
              <a:t>=middle&gt;MIDDLE&lt;/td&gt;</a:t>
            </a:r>
            <a:endParaRPr lang="pt-BR" dirty="0"/>
          </a:p>
          <a:p>
            <a:pPr>
              <a:buNone/>
            </a:pPr>
            <a:r>
              <a:rPr lang="en-US" dirty="0"/>
              <a:t>&lt;td </a:t>
            </a:r>
            <a:r>
              <a:rPr lang="en-US" dirty="0" err="1"/>
              <a:t>valign</a:t>
            </a:r>
            <a:r>
              <a:rPr lang="en-US" dirty="0"/>
              <a:t>=</a:t>
            </a:r>
            <a:r>
              <a:rPr lang="en-US" dirty="0" err="1"/>
              <a:t>botton</a:t>
            </a:r>
            <a:r>
              <a:rPr lang="en-US" dirty="0"/>
              <a:t>&gt;BOTTOM&lt;/td&gt;</a:t>
            </a:r>
            <a:endParaRPr lang="pt-BR" dirty="0"/>
          </a:p>
          <a:p>
            <a:pPr>
              <a:buNone/>
            </a:pPr>
            <a:r>
              <a:rPr lang="en-US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 </a:t>
            </a:r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table</a:t>
            </a:r>
            <a:r>
              <a:rPr lang="pt-BR" dirty="0"/>
              <a:t>&gt;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 l="7015" t="45991" r="21083" b="22169"/>
          <a:stretch>
            <a:fillRect/>
          </a:stretch>
        </p:blipFill>
        <p:spPr bwMode="auto">
          <a:xfrm>
            <a:off x="3714744" y="2928934"/>
            <a:ext cx="520703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pt-BR" b="1" dirty="0" smtClean="0"/>
              <a:t> </a:t>
            </a:r>
            <a:r>
              <a:rPr lang="pt-BR" b="1" cap="small" dirty="0" smtClean="0"/>
              <a:t>Tabelas 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14262" y="714356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/>
              <a:t>&lt;COLSPAN&gt;</a:t>
            </a:r>
            <a:endParaRPr lang="pt-BR" dirty="0"/>
          </a:p>
          <a:p>
            <a:pPr>
              <a:buNone/>
            </a:pPr>
            <a:r>
              <a:rPr lang="pt-BR" dirty="0"/>
              <a:t>Pode ser aplicado a TH ou TD. Define quantas colunas uma célula poderá abranger. Por padrão cada célula corresponde a uma coluna, ou seja COLSPAN=1. </a:t>
            </a:r>
          </a:p>
          <a:p>
            <a:pPr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Vejamos um exemplo</a:t>
            </a:r>
          </a:p>
          <a:p>
            <a:pPr>
              <a:buNone/>
            </a:pPr>
            <a:r>
              <a:rPr lang="pt-BR" dirty="0"/>
              <a:t> </a:t>
            </a:r>
          </a:p>
          <a:p>
            <a:pPr>
              <a:buNone/>
            </a:pPr>
            <a:r>
              <a:rPr lang="pt-BR" dirty="0"/>
              <a:t>&lt;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border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</a:t>
            </a:r>
            <a:r>
              <a:rPr lang="pt-BR" dirty="0" err="1"/>
              <a:t>td</a:t>
            </a:r>
            <a:r>
              <a:rPr lang="pt-BR" dirty="0"/>
              <a:t> </a:t>
            </a:r>
            <a:r>
              <a:rPr lang="pt-BR" dirty="0" err="1"/>
              <a:t>colspan</a:t>
            </a:r>
            <a:r>
              <a:rPr lang="pt-BR" dirty="0"/>
              <a:t>=3&gt;3colunas&lt;/</a:t>
            </a:r>
            <a:r>
              <a:rPr lang="pt-BR" dirty="0" err="1"/>
              <a:t>td</a:t>
            </a:r>
            <a:r>
              <a:rPr lang="pt-BR" dirty="0"/>
              <a:t>&gt;&lt;</a:t>
            </a:r>
            <a:r>
              <a:rPr lang="pt-BR" dirty="0" err="1"/>
              <a:t>td</a:t>
            </a:r>
            <a:r>
              <a:rPr lang="pt-BR" dirty="0"/>
              <a:t>&gt;normal&lt;/</a:t>
            </a:r>
            <a:r>
              <a:rPr lang="pt-BR" dirty="0" err="1"/>
              <a:t>td</a:t>
            </a:r>
            <a:r>
              <a:rPr lang="pt-BR" dirty="0"/>
              <a:t>&gt;&lt;</a:t>
            </a:r>
            <a:r>
              <a:rPr lang="pt-BR" dirty="0" err="1"/>
              <a:t>td</a:t>
            </a:r>
            <a:r>
              <a:rPr lang="pt-BR" dirty="0"/>
              <a:t>&gt;normal&lt;/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tr</a:t>
            </a:r>
            <a:r>
              <a:rPr lang="pt-BR" dirty="0"/>
              <a:t>&gt; </a:t>
            </a:r>
          </a:p>
          <a:p>
            <a:pPr>
              <a:buNone/>
            </a:pPr>
            <a:r>
              <a:rPr lang="pt-BR" dirty="0"/>
              <a:t>&lt;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</a:t>
            </a:r>
            <a:r>
              <a:rPr lang="pt-BR" dirty="0" err="1"/>
              <a:t>td</a:t>
            </a:r>
            <a:r>
              <a:rPr lang="pt-BR" dirty="0"/>
              <a:t>&gt;</a:t>
            </a:r>
            <a:r>
              <a:rPr lang="pt-BR" dirty="0" err="1"/>
              <a:t>col</a:t>
            </a:r>
            <a:r>
              <a:rPr lang="pt-BR" dirty="0"/>
              <a:t> 1&lt;/</a:t>
            </a:r>
            <a:r>
              <a:rPr lang="pt-BR" dirty="0" err="1"/>
              <a:t>td</a:t>
            </a:r>
            <a:r>
              <a:rPr lang="pt-BR" dirty="0"/>
              <a:t>&gt;&lt;</a:t>
            </a:r>
            <a:r>
              <a:rPr lang="pt-BR" dirty="0" err="1"/>
              <a:t>td</a:t>
            </a:r>
            <a:r>
              <a:rPr lang="pt-BR" dirty="0"/>
              <a:t>&gt;</a:t>
            </a:r>
            <a:r>
              <a:rPr lang="pt-BR" dirty="0" err="1"/>
              <a:t>col</a:t>
            </a:r>
            <a:r>
              <a:rPr lang="pt-BR" dirty="0"/>
              <a:t> 2&lt;/</a:t>
            </a:r>
            <a:r>
              <a:rPr lang="pt-BR" dirty="0" err="1"/>
              <a:t>td</a:t>
            </a:r>
            <a:r>
              <a:rPr lang="pt-BR" dirty="0"/>
              <a:t>&gt;&lt;</a:t>
            </a:r>
            <a:r>
              <a:rPr lang="pt-BR" dirty="0" err="1"/>
              <a:t>td</a:t>
            </a:r>
            <a:r>
              <a:rPr lang="pt-BR" dirty="0"/>
              <a:t>&gt;col3&lt;/</a:t>
            </a:r>
            <a:r>
              <a:rPr lang="pt-BR" dirty="0" err="1"/>
              <a:t>td</a:t>
            </a:r>
            <a:r>
              <a:rPr lang="pt-BR" dirty="0"/>
              <a:t>&gt;&lt;</a:t>
            </a:r>
            <a:r>
              <a:rPr lang="pt-BR" dirty="0" err="1"/>
              <a:t>td</a:t>
            </a:r>
            <a:r>
              <a:rPr lang="pt-BR" dirty="0"/>
              <a:t>&gt;</a:t>
            </a:r>
            <a:r>
              <a:rPr lang="pt-BR" dirty="0" err="1"/>
              <a:t>col</a:t>
            </a:r>
            <a:r>
              <a:rPr lang="pt-BR" dirty="0"/>
              <a:t> 4&lt;/</a:t>
            </a:r>
            <a:r>
              <a:rPr lang="pt-BR" dirty="0" err="1"/>
              <a:t>td</a:t>
            </a:r>
            <a:r>
              <a:rPr lang="pt-BR" dirty="0"/>
              <a:t>&gt;&lt;</a:t>
            </a:r>
            <a:r>
              <a:rPr lang="pt-BR" dirty="0" err="1"/>
              <a:t>td</a:t>
            </a:r>
            <a:r>
              <a:rPr lang="pt-BR" dirty="0"/>
              <a:t>&gt;</a:t>
            </a:r>
            <a:r>
              <a:rPr lang="pt-BR" dirty="0" err="1"/>
              <a:t>col</a:t>
            </a:r>
            <a:r>
              <a:rPr lang="pt-BR" dirty="0"/>
              <a:t> 5&lt;/</a:t>
            </a:r>
            <a:r>
              <a:rPr lang="pt-BR" dirty="0" err="1"/>
              <a:t>td</a:t>
            </a:r>
            <a:r>
              <a:rPr lang="pt-BR" dirty="0"/>
              <a:t>&gt; </a:t>
            </a:r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table</a:t>
            </a:r>
            <a:r>
              <a:rPr lang="pt-BR" dirty="0"/>
              <a:t>&gt; 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 l="15372" t="47990" r="30828" b="22477"/>
          <a:stretch>
            <a:fillRect/>
          </a:stretch>
        </p:blipFill>
        <p:spPr bwMode="auto">
          <a:xfrm>
            <a:off x="1643042" y="5072073"/>
            <a:ext cx="5286412" cy="1510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pt-BR" b="1" dirty="0" smtClean="0"/>
              <a:t> </a:t>
            </a:r>
            <a:r>
              <a:rPr lang="pt-BR" b="1" cap="small" dirty="0" smtClean="0"/>
              <a:t>Tabelas 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642918"/>
            <a:ext cx="9358346" cy="5643602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/>
              <a:t>&lt;ROWSPAN&gt;</a:t>
            </a:r>
            <a:r>
              <a:rPr lang="pt-BR" dirty="0"/>
              <a:t> </a:t>
            </a:r>
          </a:p>
          <a:p>
            <a:pPr>
              <a:buNone/>
            </a:pPr>
            <a:r>
              <a:rPr lang="pt-BR" dirty="0"/>
              <a:t>Este atributo pode ser aplicado a células (TH e TD) e define quantas linhas uma mesma célula pode abranger. Assim como na marcação anterior, o padrão é uma célula corresponder a uma linha. </a:t>
            </a:r>
          </a:p>
          <a:p>
            <a:pPr>
              <a:buNone/>
            </a:pPr>
            <a:r>
              <a:rPr lang="pt-BR" dirty="0"/>
              <a:t> 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table border&gt;</a:t>
            </a:r>
            <a:endParaRPr lang="pt-BR" dirty="0"/>
          </a:p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endParaRPr lang="pt-BR" dirty="0"/>
          </a:p>
          <a:p>
            <a:pPr>
              <a:buNone/>
            </a:pPr>
            <a:r>
              <a:rPr lang="en-US" dirty="0"/>
              <a:t>&lt;td </a:t>
            </a:r>
            <a:r>
              <a:rPr lang="en-US" dirty="0" err="1"/>
              <a:t>rowspan</a:t>
            </a:r>
            <a:r>
              <a:rPr lang="en-US" dirty="0"/>
              <a:t>=3&gt;3 </a:t>
            </a:r>
            <a:r>
              <a:rPr lang="en-US" dirty="0" err="1"/>
              <a:t>linhas</a:t>
            </a:r>
            <a:r>
              <a:rPr lang="en-US" dirty="0"/>
              <a:t>&lt;/td&gt;</a:t>
            </a:r>
            <a:endParaRPr lang="pt-BR" dirty="0"/>
          </a:p>
          <a:p>
            <a:pPr>
              <a:buNone/>
            </a:pPr>
            <a:r>
              <a:rPr lang="en-US" dirty="0"/>
              <a:t>&lt;td&gt;</a:t>
            </a:r>
            <a:r>
              <a:rPr lang="en-US" dirty="0" err="1"/>
              <a:t>col</a:t>
            </a:r>
            <a:r>
              <a:rPr lang="en-US" dirty="0"/>
              <a:t> 2&lt;/td&gt;&lt;td&gt;</a:t>
            </a:r>
            <a:r>
              <a:rPr lang="en-US" dirty="0" err="1"/>
              <a:t>col</a:t>
            </a:r>
            <a:r>
              <a:rPr lang="en-US" dirty="0"/>
              <a:t> 3&lt;/td&gt;&lt;td&gt;col4&lt;/td&gt;&lt;td&gt;col5&lt;/td&gt; &lt;/</a:t>
            </a:r>
            <a:r>
              <a:rPr lang="en-US" dirty="0" err="1"/>
              <a:t>tr</a:t>
            </a:r>
            <a:r>
              <a:rPr lang="en-US" dirty="0"/>
              <a:t>&gt; </a:t>
            </a:r>
            <a:endParaRPr lang="pt-BR" dirty="0"/>
          </a:p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endParaRPr lang="pt-BR" dirty="0"/>
          </a:p>
          <a:p>
            <a:pPr>
              <a:buNone/>
            </a:pPr>
            <a:r>
              <a:rPr lang="en-US" dirty="0"/>
              <a:t>&lt;td&gt;</a:t>
            </a:r>
            <a:r>
              <a:rPr lang="en-US" dirty="0" err="1"/>
              <a:t>col</a:t>
            </a:r>
            <a:r>
              <a:rPr lang="en-US" dirty="0"/>
              <a:t> 2&lt;/td&gt;&lt;td&gt;</a:t>
            </a:r>
            <a:r>
              <a:rPr lang="en-US" dirty="0" err="1"/>
              <a:t>col</a:t>
            </a:r>
            <a:r>
              <a:rPr lang="en-US" dirty="0"/>
              <a:t> 3&lt;/td&gt;&lt;td&gt;col4&lt;/td&gt;&lt;td&gt;</a:t>
            </a:r>
            <a:r>
              <a:rPr lang="en-US" dirty="0" err="1"/>
              <a:t>col</a:t>
            </a:r>
            <a:r>
              <a:rPr lang="en-US" dirty="0"/>
              <a:t> 5&lt;/td&gt; </a:t>
            </a:r>
            <a:endParaRPr lang="pt-BR" dirty="0"/>
          </a:p>
          <a:p>
            <a:pPr>
              <a:buNone/>
            </a:pP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  <a:endParaRPr lang="pt-BR" dirty="0"/>
          </a:p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endParaRPr lang="pt-BR" dirty="0"/>
          </a:p>
          <a:p>
            <a:pPr>
              <a:buNone/>
            </a:pPr>
            <a:r>
              <a:rPr lang="en-US" dirty="0"/>
              <a:t>&lt;td&gt;</a:t>
            </a:r>
            <a:r>
              <a:rPr lang="en-US" dirty="0" err="1"/>
              <a:t>col</a:t>
            </a:r>
            <a:r>
              <a:rPr lang="en-US" dirty="0"/>
              <a:t> 2&lt;/td&gt;&lt;td&gt;</a:t>
            </a:r>
            <a:r>
              <a:rPr lang="en-US" dirty="0" err="1"/>
              <a:t>col</a:t>
            </a:r>
            <a:r>
              <a:rPr lang="en-US" dirty="0"/>
              <a:t> 3&lt;/td&gt;&lt;td&gt;col4&lt;/td&gt;&lt;td&gt;</a:t>
            </a:r>
            <a:r>
              <a:rPr lang="en-US" dirty="0" err="1"/>
              <a:t>col</a:t>
            </a:r>
            <a:r>
              <a:rPr lang="en-US" dirty="0"/>
              <a:t> 5&lt;/td&gt; </a:t>
            </a:r>
            <a:endParaRPr lang="pt-BR" dirty="0"/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table</a:t>
            </a:r>
            <a:r>
              <a:rPr lang="pt-BR" dirty="0"/>
              <a:t>&gt;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 l="20057" t="46728" r="28889" b="18801"/>
          <a:stretch>
            <a:fillRect/>
          </a:stretch>
        </p:blipFill>
        <p:spPr bwMode="auto">
          <a:xfrm>
            <a:off x="3500430" y="5214926"/>
            <a:ext cx="418237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-71454"/>
            <a:ext cx="8229600" cy="1143000"/>
          </a:xfrm>
        </p:spPr>
        <p:txBody>
          <a:bodyPr/>
          <a:lstStyle/>
          <a:p>
            <a:r>
              <a:rPr lang="pt-BR" b="1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1257296"/>
          </a:xfrm>
        </p:spPr>
        <p:txBody>
          <a:bodyPr/>
          <a:lstStyle/>
          <a:p>
            <a:pPr algn="ctr">
              <a:buNone/>
            </a:pPr>
            <a:r>
              <a:rPr lang="pt-BR" b="1" dirty="0"/>
              <a:t>Listas Numeradas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7158" y="2500306"/>
            <a:ext cx="39290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&lt;OL&gt;</a:t>
            </a:r>
          </a:p>
          <a:p>
            <a:r>
              <a:rPr lang="pt-BR" sz="4000" dirty="0"/>
              <a:t>&lt;LI&gt; laranjas</a:t>
            </a:r>
          </a:p>
          <a:p>
            <a:r>
              <a:rPr lang="pt-BR" sz="4000" dirty="0"/>
              <a:t>&lt;LI&gt; peras</a:t>
            </a:r>
          </a:p>
          <a:p>
            <a:r>
              <a:rPr lang="pt-BR" sz="4000" dirty="0"/>
              <a:t>&lt;LI&gt; uvas</a:t>
            </a:r>
          </a:p>
          <a:p>
            <a:r>
              <a:rPr lang="pt-BR" sz="4000" dirty="0"/>
              <a:t>&lt;/OL&gt;</a:t>
            </a:r>
          </a:p>
          <a:p>
            <a:endParaRPr lang="pt-BR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4718" t="23136" r="31929" b="19023"/>
          <a:stretch>
            <a:fillRect/>
          </a:stretch>
        </p:blipFill>
        <p:spPr bwMode="auto">
          <a:xfrm>
            <a:off x="3643305" y="2571744"/>
            <a:ext cx="497208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pt-BR" b="1" dirty="0" smtClean="0"/>
              <a:t> </a:t>
            </a:r>
            <a:r>
              <a:rPr lang="pt-BR" b="1" cap="small" dirty="0" smtClean="0"/>
              <a:t>Tabelas 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pt-BR" b="1" dirty="0"/>
              <a:t>BORDER=&lt;</a:t>
            </a:r>
            <a:r>
              <a:rPr lang="pt-BR" b="1" dirty="0" err="1"/>
              <a:t>value</a:t>
            </a:r>
            <a:r>
              <a:rPr lang="pt-BR" b="1" dirty="0"/>
              <a:t>&gt;</a:t>
            </a:r>
            <a:endParaRPr lang="pt-BR" dirty="0"/>
          </a:p>
          <a:p>
            <a:pPr>
              <a:buNone/>
            </a:pPr>
            <a:r>
              <a:rPr lang="pt-BR" dirty="0"/>
              <a:t>Acrescentando um valor ao atributo BORDER é possível colocar tabelas em maior destaque: </a:t>
            </a:r>
          </a:p>
          <a:p>
            <a:pPr>
              <a:buNone/>
            </a:pPr>
            <a:r>
              <a:rPr lang="pt-BR" dirty="0"/>
              <a:t> </a:t>
            </a:r>
          </a:p>
          <a:p>
            <a:pPr>
              <a:buNone/>
            </a:pPr>
            <a:r>
              <a:rPr lang="en-US" dirty="0"/>
              <a:t>&lt;table border=5&gt; </a:t>
            </a:r>
            <a:endParaRPr lang="pt-BR" dirty="0"/>
          </a:p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endParaRPr lang="pt-BR" dirty="0"/>
          </a:p>
          <a:p>
            <a:pPr>
              <a:buNone/>
            </a:pPr>
            <a:r>
              <a:rPr lang="en-US" dirty="0"/>
              <a:t>&lt;td&gt;teste1&lt;/td&gt; &lt;td&gt;teste2&lt;/td&gt; &lt;td&gt;teste3&lt;/td&gt;</a:t>
            </a:r>
            <a:endParaRPr lang="pt-BR" dirty="0"/>
          </a:p>
          <a:p>
            <a:pPr>
              <a:buNone/>
            </a:pP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 </a:t>
            </a:r>
            <a:endParaRPr lang="pt-BR" dirty="0"/>
          </a:p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endParaRPr lang="pt-BR" dirty="0"/>
          </a:p>
          <a:p>
            <a:pPr>
              <a:buNone/>
            </a:pPr>
            <a:r>
              <a:rPr lang="en-US" dirty="0"/>
              <a:t>&lt;td&gt;teste4&lt;/td&gt; &lt;td&gt;teste5&lt;/td&gt; &lt;td&gt;teste6&lt;/td&gt;</a:t>
            </a:r>
            <a:endParaRPr lang="pt-BR" dirty="0"/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table</a:t>
            </a:r>
            <a:r>
              <a:rPr lang="pt-BR" dirty="0"/>
              <a:t>&gt; 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 l="10522" t="45961" r="49268" b="20612"/>
          <a:stretch>
            <a:fillRect/>
          </a:stretch>
        </p:blipFill>
        <p:spPr bwMode="auto">
          <a:xfrm>
            <a:off x="2500298" y="4929198"/>
            <a:ext cx="4143404" cy="164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/>
          <a:lstStyle/>
          <a:p>
            <a:r>
              <a:rPr lang="pt-BR" b="1" dirty="0" smtClean="0"/>
              <a:t> </a:t>
            </a:r>
            <a:r>
              <a:rPr lang="pt-BR" b="1" cap="small" dirty="0" smtClean="0"/>
              <a:t>Tabelas 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760425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/>
              <a:t>CELLSPACING=&lt;</a:t>
            </a:r>
            <a:r>
              <a:rPr lang="pt-BR" b="1" dirty="0" err="1"/>
              <a:t>value</a:t>
            </a:r>
            <a:r>
              <a:rPr lang="pt-BR" b="1" dirty="0"/>
              <a:t>&gt;</a:t>
            </a:r>
            <a:endParaRPr lang="pt-BR" dirty="0"/>
          </a:p>
          <a:p>
            <a:pPr>
              <a:buNone/>
            </a:pPr>
            <a:r>
              <a:rPr lang="pt-BR" dirty="0"/>
              <a:t>Este atributo é aplicável à marcação TABLE. Como padrão, o Netscape 1.1 utiliza espaço 2 entre as células. Este atributo define o espaço entre cada célula na tabela. </a:t>
            </a:r>
          </a:p>
          <a:p>
            <a:pPr>
              <a:buNone/>
            </a:pPr>
            <a:r>
              <a:rPr lang="pt-BR" dirty="0"/>
              <a:t> </a:t>
            </a:r>
          </a:p>
          <a:p>
            <a:pPr>
              <a:buNone/>
            </a:pPr>
            <a:r>
              <a:rPr lang="en-US" dirty="0"/>
              <a:t>&lt;table border </a:t>
            </a:r>
            <a:r>
              <a:rPr lang="en-US" dirty="0" err="1"/>
              <a:t>cellspacing</a:t>
            </a:r>
            <a:r>
              <a:rPr lang="en-US" dirty="0"/>
              <a:t>=5&gt; </a:t>
            </a:r>
            <a:endParaRPr lang="pt-BR" dirty="0"/>
          </a:p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endParaRPr lang="pt-BR" dirty="0"/>
          </a:p>
          <a:p>
            <a:pPr>
              <a:buNone/>
            </a:pPr>
            <a:r>
              <a:rPr lang="en-US" dirty="0"/>
              <a:t>&lt;td&gt;teste1&lt;/td&gt; &lt;td&gt;teste2&lt;/td&gt; &lt;td&gt;teste3&lt;/td&gt;</a:t>
            </a:r>
            <a:endParaRPr lang="pt-BR" dirty="0"/>
          </a:p>
          <a:p>
            <a:pPr>
              <a:buNone/>
            </a:pP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 </a:t>
            </a:r>
            <a:endParaRPr lang="pt-BR" dirty="0"/>
          </a:p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endParaRPr lang="pt-BR" dirty="0"/>
          </a:p>
          <a:p>
            <a:pPr>
              <a:buNone/>
            </a:pPr>
            <a:r>
              <a:rPr lang="en-US" dirty="0"/>
              <a:t>&lt;td&gt;teste4&lt;/td&gt; &lt;td&gt;teste5&lt;/td&gt; &lt;td&gt;teste6&lt;/td&gt;</a:t>
            </a:r>
            <a:endParaRPr lang="pt-BR" dirty="0"/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table</a:t>
            </a:r>
            <a:r>
              <a:rPr lang="pt-BR" dirty="0"/>
              <a:t>&gt;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 l="12363" t="45686" r="46428" b="20050"/>
          <a:stretch>
            <a:fillRect/>
          </a:stretch>
        </p:blipFill>
        <p:spPr bwMode="auto">
          <a:xfrm>
            <a:off x="2714612" y="4714884"/>
            <a:ext cx="4143404" cy="1864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pt-BR" b="1" dirty="0" smtClean="0"/>
              <a:t> </a:t>
            </a:r>
            <a:r>
              <a:rPr lang="pt-BR" b="1" cap="small" dirty="0" smtClean="0"/>
              <a:t>Tabelas 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785794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/>
              <a:t>CELLPADDING=&lt;</a:t>
            </a:r>
            <a:r>
              <a:rPr lang="pt-BR" b="1" dirty="0" err="1"/>
              <a:t>value</a:t>
            </a:r>
            <a:r>
              <a:rPr lang="pt-BR" b="1" dirty="0"/>
              <a:t>&gt;</a:t>
            </a:r>
            <a:endParaRPr lang="pt-BR" dirty="0"/>
          </a:p>
          <a:p>
            <a:pPr>
              <a:buNone/>
            </a:pPr>
            <a:r>
              <a:rPr lang="pt-BR" dirty="0"/>
              <a:t>Este atributo é aplicado também à marcação TABLE e define a distância entre o texto e a borda de cada célula. 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en-US" dirty="0"/>
              <a:t>&lt;table border </a:t>
            </a:r>
            <a:r>
              <a:rPr lang="en-US" dirty="0" err="1"/>
              <a:t>cellpadding</a:t>
            </a:r>
            <a:r>
              <a:rPr lang="en-US" dirty="0"/>
              <a:t>=8&gt; </a:t>
            </a:r>
            <a:endParaRPr lang="pt-BR" dirty="0"/>
          </a:p>
          <a:p>
            <a:pPr>
              <a:buNone/>
            </a:pPr>
            <a:r>
              <a:rPr lang="en-US" dirty="0"/>
              <a:t> </a:t>
            </a:r>
            <a:endParaRPr lang="pt-BR" dirty="0"/>
          </a:p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endParaRPr lang="pt-BR" dirty="0"/>
          </a:p>
          <a:p>
            <a:pPr>
              <a:buNone/>
            </a:pPr>
            <a:r>
              <a:rPr lang="en-US" dirty="0"/>
              <a:t>&lt;td&gt;teste1&lt;/td&gt; &lt;td&gt;teste2&lt;/td&gt; &lt;td&gt;teste3&lt;/td&gt;</a:t>
            </a:r>
            <a:endParaRPr lang="pt-BR" dirty="0"/>
          </a:p>
          <a:p>
            <a:pPr>
              <a:buNone/>
            </a:pP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 </a:t>
            </a:r>
            <a:endParaRPr lang="pt-BR" dirty="0"/>
          </a:p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endParaRPr lang="pt-BR" dirty="0"/>
          </a:p>
          <a:p>
            <a:pPr>
              <a:buNone/>
            </a:pPr>
            <a:r>
              <a:rPr lang="en-US" dirty="0"/>
              <a:t>&lt;td&gt;teste4&lt;/td&gt; &lt;td&gt;teste5&lt;/td&gt; &lt;td&gt;teste6&lt;/td&gt;</a:t>
            </a:r>
            <a:endParaRPr lang="pt-BR" dirty="0"/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table</a:t>
            </a:r>
            <a:r>
              <a:rPr lang="pt-BR" dirty="0"/>
              <a:t>&gt; 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 l="11494" t="42453" r="44444" b="18632"/>
          <a:stretch>
            <a:fillRect/>
          </a:stretch>
        </p:blipFill>
        <p:spPr bwMode="auto">
          <a:xfrm>
            <a:off x="2428860" y="4714884"/>
            <a:ext cx="4000528" cy="191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pt-BR" b="1" dirty="0" smtClean="0"/>
              <a:t> </a:t>
            </a:r>
            <a:r>
              <a:rPr lang="pt-BR" b="1" cap="small" dirty="0" smtClean="0"/>
              <a:t>Tabelas 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714356"/>
            <a:ext cx="8229600" cy="4857784"/>
          </a:xfrm>
        </p:spPr>
        <p:txBody>
          <a:bodyPr>
            <a:noAutofit/>
          </a:bodyPr>
          <a:lstStyle/>
          <a:p>
            <a:r>
              <a:rPr lang="en-US" sz="2000" b="1" dirty="0"/>
              <a:t>WIDTH=&lt;value or percent&gt;</a:t>
            </a:r>
            <a:endParaRPr lang="pt-BR" sz="2000" dirty="0"/>
          </a:p>
          <a:p>
            <a:pPr>
              <a:buNone/>
            </a:pPr>
            <a:r>
              <a:rPr lang="en-US" sz="2000" dirty="0"/>
              <a:t> </a:t>
            </a:r>
            <a:r>
              <a:rPr lang="pt-BR" sz="2000" dirty="0" smtClean="0"/>
              <a:t>Este </a:t>
            </a:r>
            <a:r>
              <a:rPr lang="pt-BR" sz="2000" dirty="0"/>
              <a:t>atributo pode ser aplicado tanto a TABLE como a TH e TD. </a:t>
            </a:r>
            <a:r>
              <a:rPr lang="pt-BR" sz="2000" dirty="0" smtClean="0"/>
              <a:t>Determina </a:t>
            </a:r>
            <a:r>
              <a:rPr lang="pt-BR" sz="2000" dirty="0"/>
              <a:t>o quanto da tela uma tabela ou célula de tabela deverá ocupar.</a:t>
            </a:r>
          </a:p>
          <a:p>
            <a:pPr>
              <a:buNone/>
            </a:pPr>
            <a:endParaRPr lang="pt-BR" sz="2000" dirty="0"/>
          </a:p>
          <a:p>
            <a:pPr>
              <a:buNone/>
            </a:pPr>
            <a:r>
              <a:rPr lang="en-US" sz="2000" dirty="0"/>
              <a:t>&lt;table border width=50%&gt;</a:t>
            </a:r>
            <a:endParaRPr lang="pt-BR" sz="2000" dirty="0"/>
          </a:p>
          <a:p>
            <a:pPr>
              <a:buNone/>
            </a:pPr>
            <a:r>
              <a:rPr lang="pt-BR" sz="2000" dirty="0"/>
              <a:t>&lt;</a:t>
            </a:r>
            <a:r>
              <a:rPr lang="pt-BR" sz="2000" dirty="0" err="1"/>
              <a:t>tr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</a:t>
            </a:r>
            <a:r>
              <a:rPr lang="pt-BR" sz="2000" dirty="0" err="1"/>
              <a:t>td</a:t>
            </a:r>
            <a:r>
              <a:rPr lang="pt-BR" sz="2000" dirty="0"/>
              <a:t>&gt;segunda&lt;/</a:t>
            </a:r>
            <a:r>
              <a:rPr lang="pt-BR" sz="2000" dirty="0" err="1"/>
              <a:t>td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</a:t>
            </a:r>
            <a:r>
              <a:rPr lang="pt-BR" sz="2000" dirty="0" err="1"/>
              <a:t>td</a:t>
            </a:r>
            <a:r>
              <a:rPr lang="pt-BR" sz="2000" dirty="0"/>
              <a:t>&gt;</a:t>
            </a:r>
            <a:r>
              <a:rPr lang="pt-BR" sz="2000" dirty="0" err="1"/>
              <a:t>ter&amp;ccedil</a:t>
            </a:r>
            <a:r>
              <a:rPr lang="pt-BR" sz="2000" dirty="0"/>
              <a:t>;a&lt;/</a:t>
            </a:r>
            <a:r>
              <a:rPr lang="pt-BR" sz="2000" dirty="0" err="1"/>
              <a:t>td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</a:t>
            </a:r>
            <a:r>
              <a:rPr lang="pt-BR" sz="2000" dirty="0" err="1"/>
              <a:t>td</a:t>
            </a:r>
            <a:r>
              <a:rPr lang="pt-BR" sz="2000" dirty="0"/>
              <a:t>&gt;quarta&lt;/</a:t>
            </a:r>
            <a:r>
              <a:rPr lang="pt-BR" sz="2000" dirty="0" err="1"/>
              <a:t>td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&lt;/</a:t>
            </a:r>
            <a:r>
              <a:rPr lang="pt-BR" sz="2000" dirty="0" err="1"/>
              <a:t>tr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</a:t>
            </a:r>
            <a:r>
              <a:rPr lang="pt-BR" sz="2000" dirty="0" err="1"/>
              <a:t>tr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</a:t>
            </a:r>
            <a:r>
              <a:rPr lang="pt-BR" sz="2000" dirty="0" err="1"/>
              <a:t>td</a:t>
            </a:r>
            <a:r>
              <a:rPr lang="pt-BR" sz="2000" dirty="0"/>
              <a:t>&gt;quinta&lt;/</a:t>
            </a:r>
            <a:r>
              <a:rPr lang="pt-BR" sz="2000" dirty="0" err="1"/>
              <a:t>td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</a:t>
            </a:r>
            <a:r>
              <a:rPr lang="pt-BR" sz="2000" dirty="0" err="1"/>
              <a:t>td</a:t>
            </a:r>
            <a:r>
              <a:rPr lang="pt-BR" sz="2000" dirty="0"/>
              <a:t>&gt;sexta&lt;/</a:t>
            </a:r>
            <a:r>
              <a:rPr lang="pt-BR" sz="2000" dirty="0" err="1"/>
              <a:t>td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en-US" sz="2000" dirty="0"/>
              <a:t>&lt;td&gt;</a:t>
            </a:r>
            <a:r>
              <a:rPr lang="en-US" sz="2000" dirty="0" err="1"/>
              <a:t>s&amp;aacute;bado</a:t>
            </a:r>
            <a:r>
              <a:rPr lang="en-US" sz="2000" dirty="0"/>
              <a:t>&lt;/td&gt;</a:t>
            </a:r>
            <a:endParaRPr lang="pt-BR" sz="2000" dirty="0"/>
          </a:p>
          <a:p>
            <a:pPr>
              <a:buNone/>
            </a:pPr>
            <a:r>
              <a:rPr lang="pt-BR" sz="2000" dirty="0"/>
              <a:t>&lt;/</a:t>
            </a:r>
            <a:r>
              <a:rPr lang="pt-BR" sz="2000" dirty="0" err="1"/>
              <a:t>tr</a:t>
            </a:r>
            <a:r>
              <a:rPr lang="pt-BR" sz="2000" dirty="0"/>
              <a:t>&gt;</a:t>
            </a:r>
          </a:p>
          <a:p>
            <a:pPr>
              <a:buNone/>
            </a:pPr>
            <a:r>
              <a:rPr lang="pt-BR" sz="2000" dirty="0"/>
              <a:t>&lt;/</a:t>
            </a:r>
            <a:r>
              <a:rPr lang="pt-BR" sz="2000" dirty="0" err="1"/>
              <a:t>table</a:t>
            </a:r>
            <a:r>
              <a:rPr lang="pt-BR" sz="2000" dirty="0"/>
              <a:t>&gt;</a:t>
            </a:r>
          </a:p>
          <a:p>
            <a:pPr>
              <a:buNone/>
            </a:pPr>
            <a:endParaRPr lang="pt-BR" sz="20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 l="9830" t="50441" r="39056" b="17133"/>
          <a:stretch>
            <a:fillRect/>
          </a:stretch>
        </p:blipFill>
        <p:spPr bwMode="auto">
          <a:xfrm>
            <a:off x="3286115" y="3357562"/>
            <a:ext cx="4333905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pt-BR" b="1" dirty="0" smtClean="0"/>
              <a:t> </a:t>
            </a:r>
            <a:r>
              <a:rPr lang="pt-BR" b="1" cap="small" dirty="0" smtClean="0"/>
              <a:t>Tabelas 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857232"/>
            <a:ext cx="82296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/>
              <a:t>Segundo exemplo - aplicando </a:t>
            </a:r>
            <a:r>
              <a:rPr lang="pt-BR" dirty="0" err="1"/>
              <a:t>width</a:t>
            </a:r>
            <a:r>
              <a:rPr lang="pt-BR" dirty="0"/>
              <a:t> a uma célula:</a:t>
            </a:r>
          </a:p>
          <a:p>
            <a:pPr>
              <a:buNone/>
            </a:pPr>
            <a:r>
              <a:rPr lang="pt-BR" dirty="0"/>
              <a:t> </a:t>
            </a:r>
          </a:p>
          <a:p>
            <a:pPr>
              <a:buNone/>
            </a:pPr>
            <a:r>
              <a:rPr lang="en-US" dirty="0"/>
              <a:t>&lt;table border&gt;</a:t>
            </a:r>
            <a:endParaRPr lang="pt-BR" dirty="0"/>
          </a:p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endParaRPr lang="pt-BR" dirty="0"/>
          </a:p>
          <a:p>
            <a:pPr>
              <a:buNone/>
            </a:pPr>
            <a:r>
              <a:rPr lang="pt-BR" dirty="0"/>
              <a:t>&lt;</a:t>
            </a:r>
            <a:r>
              <a:rPr lang="pt-BR" dirty="0" err="1"/>
              <a:t>td</a:t>
            </a:r>
            <a:r>
              <a:rPr lang="pt-BR" dirty="0"/>
              <a:t> </a:t>
            </a:r>
            <a:r>
              <a:rPr lang="pt-BR" dirty="0" err="1"/>
              <a:t>width</a:t>
            </a:r>
            <a:r>
              <a:rPr lang="pt-BR" dirty="0"/>
              <a:t>=50%&gt;segunda&lt;/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</a:t>
            </a:r>
            <a:r>
              <a:rPr lang="pt-BR" dirty="0" err="1"/>
              <a:t>td</a:t>
            </a:r>
            <a:r>
              <a:rPr lang="pt-BR" dirty="0"/>
              <a:t>&gt;terça&lt;/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</a:t>
            </a:r>
            <a:r>
              <a:rPr lang="pt-BR" dirty="0" err="1"/>
              <a:t>td</a:t>
            </a:r>
            <a:r>
              <a:rPr lang="pt-BR" dirty="0"/>
              <a:t>&gt;quarta&lt;/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</a:t>
            </a:r>
            <a:r>
              <a:rPr lang="pt-BR" dirty="0" err="1"/>
              <a:t>td</a:t>
            </a:r>
            <a:r>
              <a:rPr lang="pt-BR" dirty="0"/>
              <a:t>&gt;quinta&lt;/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</a:t>
            </a:r>
            <a:r>
              <a:rPr lang="pt-BR" dirty="0" err="1"/>
              <a:t>td</a:t>
            </a:r>
            <a:r>
              <a:rPr lang="pt-BR" dirty="0"/>
              <a:t>&gt;sexta&lt;/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</a:t>
            </a:r>
            <a:r>
              <a:rPr lang="pt-BR" dirty="0" err="1"/>
              <a:t>td</a:t>
            </a:r>
            <a:r>
              <a:rPr lang="pt-BR" dirty="0"/>
              <a:t>&gt;sábado&lt;/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table</a:t>
            </a:r>
            <a:r>
              <a:rPr lang="pt-BR" dirty="0"/>
              <a:t>&gt;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 l="12032" t="52942" r="37834" b="20587"/>
          <a:stretch>
            <a:fillRect/>
          </a:stretch>
        </p:blipFill>
        <p:spPr bwMode="auto">
          <a:xfrm>
            <a:off x="3286115" y="2928934"/>
            <a:ext cx="4847579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 l="52930" t="22707" r="6054" b="27802"/>
          <a:stretch>
            <a:fillRect/>
          </a:stretch>
        </p:blipFill>
        <p:spPr bwMode="auto">
          <a:xfrm>
            <a:off x="0" y="1214422"/>
            <a:ext cx="450056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 l="195" t="9961" r="49268" b="29492"/>
          <a:stretch>
            <a:fillRect/>
          </a:stretch>
        </p:blipFill>
        <p:spPr bwMode="auto">
          <a:xfrm>
            <a:off x="4500562" y="357166"/>
            <a:ext cx="4643438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52734" t="34180" r="6250" b="29687"/>
          <a:stretch>
            <a:fillRect/>
          </a:stretch>
        </p:blipFill>
        <p:spPr bwMode="auto">
          <a:xfrm>
            <a:off x="0" y="357166"/>
            <a:ext cx="6803190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1586" t="64507" r="80581" b="6054"/>
          <a:stretch>
            <a:fillRect/>
          </a:stretch>
        </p:blipFill>
        <p:spPr bwMode="auto">
          <a:xfrm>
            <a:off x="6000760" y="1214422"/>
            <a:ext cx="300039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14330"/>
            <a:ext cx="8229600" cy="1143000"/>
          </a:xfrm>
        </p:spPr>
        <p:txBody>
          <a:bodyPr/>
          <a:lstStyle/>
          <a:p>
            <a:r>
              <a:rPr lang="pt-BR" b="1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685792"/>
          </a:xfrm>
        </p:spPr>
        <p:txBody>
          <a:bodyPr/>
          <a:lstStyle/>
          <a:p>
            <a:pPr lvl="0" algn="ctr">
              <a:buNone/>
            </a:pPr>
            <a:r>
              <a:rPr lang="pt-BR" b="1" dirty="0"/>
              <a:t>Listas de Definições</a:t>
            </a:r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-32" y="1357298"/>
            <a:ext cx="39290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&lt;dl&gt;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dt</a:t>
            </a:r>
            <a:r>
              <a:rPr lang="pt-BR" dirty="0" smtClean="0"/>
              <a:t>&gt;Internet Explorer&lt;/</a:t>
            </a:r>
            <a:r>
              <a:rPr lang="pt-BR" dirty="0" err="1" smtClean="0"/>
              <a:t>dt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dd</a:t>
            </a:r>
            <a:r>
              <a:rPr lang="pt-BR" dirty="0" smtClean="0"/>
              <a:t>&gt;</a:t>
            </a:r>
            <a:r>
              <a:rPr lang="pt-BR" dirty="0" err="1" smtClean="0"/>
              <a:t>Developed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Microsoft, </a:t>
            </a:r>
            <a:r>
              <a:rPr lang="pt-BR" dirty="0" err="1" smtClean="0"/>
              <a:t>an</a:t>
            </a:r>
            <a:r>
              <a:rPr lang="pt-BR" dirty="0" smtClean="0"/>
              <a:t> integral </a:t>
            </a:r>
            <a:r>
              <a:rPr lang="pt-BR" dirty="0" err="1" smtClean="0"/>
              <a:t>piece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Windows</a:t>
            </a:r>
          </a:p>
          <a:p>
            <a:r>
              <a:rPr lang="pt-BR" dirty="0" err="1" smtClean="0"/>
              <a:t>products</a:t>
            </a:r>
            <a:r>
              <a:rPr lang="pt-BR" dirty="0" smtClean="0"/>
              <a:t>.&lt;/</a:t>
            </a:r>
            <a:r>
              <a:rPr lang="pt-BR" dirty="0" err="1" smtClean="0"/>
              <a:t>dd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dt</a:t>
            </a:r>
            <a:r>
              <a:rPr lang="pt-BR" dirty="0" smtClean="0"/>
              <a:t>&gt;Mozilla&lt;/</a:t>
            </a:r>
            <a:r>
              <a:rPr lang="pt-BR" dirty="0" err="1" smtClean="0"/>
              <a:t>dt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dd</a:t>
            </a:r>
            <a:r>
              <a:rPr lang="pt-BR" dirty="0" smtClean="0"/>
              <a:t>&gt;</a:t>
            </a:r>
            <a:r>
              <a:rPr lang="pt-BR" dirty="0" err="1" smtClean="0"/>
              <a:t>Developed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Mozilla Project, </a:t>
            </a:r>
            <a:r>
              <a:rPr lang="pt-BR" dirty="0" err="1" smtClean="0"/>
              <a:t>an</a:t>
            </a:r>
            <a:r>
              <a:rPr lang="pt-BR" dirty="0" smtClean="0"/>
              <a:t> open source</a:t>
            </a:r>
          </a:p>
          <a:p>
            <a:r>
              <a:rPr lang="pt-BR" dirty="0" smtClean="0"/>
              <a:t>browser for </a:t>
            </a:r>
            <a:r>
              <a:rPr lang="pt-BR" dirty="0" err="1" smtClean="0"/>
              <a:t>multiple</a:t>
            </a:r>
            <a:r>
              <a:rPr lang="pt-BR" dirty="0" smtClean="0"/>
              <a:t> </a:t>
            </a:r>
            <a:r>
              <a:rPr lang="pt-BR" dirty="0" err="1" smtClean="0"/>
              <a:t>platforms</a:t>
            </a:r>
            <a:r>
              <a:rPr lang="pt-BR" dirty="0" smtClean="0"/>
              <a:t>.&lt;/</a:t>
            </a:r>
            <a:r>
              <a:rPr lang="pt-BR" dirty="0" err="1" smtClean="0"/>
              <a:t>dd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dt</a:t>
            </a:r>
            <a:r>
              <a:rPr lang="pt-BR" dirty="0" smtClean="0"/>
              <a:t>&gt;Netscape&lt;/</a:t>
            </a:r>
            <a:r>
              <a:rPr lang="pt-BR" dirty="0" err="1" smtClean="0"/>
              <a:t>dt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dd</a:t>
            </a:r>
            <a:r>
              <a:rPr lang="pt-BR" dirty="0" smtClean="0"/>
              <a:t>&gt;</a:t>
            </a:r>
            <a:r>
              <a:rPr lang="pt-BR" dirty="0" err="1" smtClean="0"/>
              <a:t>Developed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Netscape Communications </a:t>
            </a:r>
            <a:r>
              <a:rPr lang="pt-BR" dirty="0" err="1" smtClean="0"/>
              <a:t>Corporation</a:t>
            </a:r>
            <a:r>
              <a:rPr lang="pt-BR" dirty="0" smtClean="0"/>
              <a:t>, </a:t>
            </a:r>
            <a:r>
              <a:rPr lang="pt-BR" dirty="0" err="1" smtClean="0"/>
              <a:t>one</a:t>
            </a:r>
            <a:endParaRPr lang="pt-BR" dirty="0" smtClean="0"/>
          </a:p>
          <a:p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first</a:t>
            </a:r>
            <a:r>
              <a:rPr lang="pt-BR" dirty="0" smtClean="0"/>
              <a:t> </a:t>
            </a:r>
            <a:r>
              <a:rPr lang="pt-BR" dirty="0" err="1" smtClean="0"/>
              <a:t>graphical</a:t>
            </a:r>
            <a:r>
              <a:rPr lang="pt-BR" dirty="0" smtClean="0"/>
              <a:t> browsers.&lt;/</a:t>
            </a:r>
            <a:r>
              <a:rPr lang="pt-BR" dirty="0" err="1" smtClean="0"/>
              <a:t>dd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dt</a:t>
            </a:r>
            <a:r>
              <a:rPr lang="pt-BR" dirty="0" smtClean="0"/>
              <a:t>&gt;</a:t>
            </a:r>
            <a:r>
              <a:rPr lang="pt-BR" dirty="0" err="1" smtClean="0"/>
              <a:t>Safari</a:t>
            </a:r>
            <a:r>
              <a:rPr lang="pt-BR" dirty="0" smtClean="0"/>
              <a:t>&lt;/</a:t>
            </a:r>
            <a:r>
              <a:rPr lang="pt-BR" dirty="0" err="1" smtClean="0"/>
              <a:t>dt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dd</a:t>
            </a:r>
            <a:r>
              <a:rPr lang="pt-BR" dirty="0" smtClean="0"/>
              <a:t>&gt;</a:t>
            </a:r>
            <a:r>
              <a:rPr lang="pt-BR" dirty="0" err="1" smtClean="0"/>
              <a:t>Developed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Apple </a:t>
            </a:r>
            <a:r>
              <a:rPr lang="pt-BR" dirty="0" err="1" smtClean="0"/>
              <a:t>Computer</a:t>
            </a:r>
            <a:r>
              <a:rPr lang="pt-BR" dirty="0" smtClean="0"/>
              <a:t>, </a:t>
            </a:r>
            <a:r>
              <a:rPr lang="pt-BR" dirty="0" err="1" smtClean="0"/>
              <a:t>Inc</a:t>
            </a:r>
            <a:r>
              <a:rPr lang="pt-BR" dirty="0" smtClean="0"/>
              <a:t>, for </a:t>
            </a:r>
            <a:r>
              <a:rPr lang="pt-BR" dirty="0" err="1" smtClean="0"/>
              <a:t>Apple’s</a:t>
            </a:r>
            <a:r>
              <a:rPr lang="pt-BR" dirty="0" smtClean="0"/>
              <a:t> OSX</a:t>
            </a:r>
          </a:p>
          <a:p>
            <a:r>
              <a:rPr lang="pt-BR" dirty="0" err="1" smtClean="0"/>
              <a:t>operating</a:t>
            </a:r>
            <a:r>
              <a:rPr lang="pt-BR" dirty="0" smtClean="0"/>
              <a:t> system.&lt;/</a:t>
            </a:r>
            <a:r>
              <a:rPr lang="pt-BR" dirty="0" err="1" smtClean="0"/>
              <a:t>dd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&lt;/dl&gt;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t="72266" r="38476" b="6250"/>
          <a:stretch>
            <a:fillRect/>
          </a:stretch>
        </p:blipFill>
        <p:spPr bwMode="auto">
          <a:xfrm>
            <a:off x="3714744" y="2285992"/>
            <a:ext cx="5429256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85768"/>
            <a:ext cx="8229600" cy="1143000"/>
          </a:xfrm>
        </p:spPr>
        <p:txBody>
          <a:bodyPr/>
          <a:lstStyle/>
          <a:p>
            <a:r>
              <a:rPr lang="pt-BR" b="1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4525963"/>
          </a:xfrm>
        </p:spPr>
        <p:txBody>
          <a:bodyPr/>
          <a:lstStyle/>
          <a:p>
            <a:pPr lvl="0" algn="ctr">
              <a:buNone/>
            </a:pPr>
            <a:r>
              <a:rPr lang="pt-BR" b="1" dirty="0" smtClean="0"/>
              <a:t>Listas de Definições</a:t>
            </a:r>
            <a:endParaRPr lang="pt-BR" dirty="0" smtClean="0"/>
          </a:p>
          <a:p>
            <a:pPr algn="ctr">
              <a:buNone/>
            </a:pP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43212" t="57617" r="7562" b="18945"/>
          <a:stretch>
            <a:fillRect/>
          </a:stretch>
        </p:blipFill>
        <p:spPr bwMode="auto">
          <a:xfrm>
            <a:off x="1714480" y="1142984"/>
            <a:ext cx="5357818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 t="78125" r="1855" b="6250"/>
          <a:stretch>
            <a:fillRect/>
          </a:stretch>
        </p:blipFill>
        <p:spPr bwMode="auto">
          <a:xfrm>
            <a:off x="0" y="4429132"/>
            <a:ext cx="9572660" cy="114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pt-BR" b="1" dirty="0"/>
              <a:t>Texto Pré-formatado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714356"/>
            <a:ext cx="5400684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&lt;PRE&gt;</a:t>
            </a:r>
            <a:endParaRPr lang="pt-BR" dirty="0"/>
          </a:p>
          <a:p>
            <a:pPr>
              <a:buNone/>
            </a:pPr>
            <a:r>
              <a:rPr lang="en-US" dirty="0"/>
              <a:t>#!/bin/</a:t>
            </a:r>
            <a:r>
              <a:rPr lang="en-US" dirty="0" err="1"/>
              <a:t>csh</a:t>
            </a:r>
            <a:endParaRPr lang="pt-BR" dirty="0"/>
          </a:p>
          <a:p>
            <a:pPr>
              <a:buNone/>
            </a:pPr>
            <a:r>
              <a:rPr lang="en-US" dirty="0" err="1"/>
              <a:t>cd</a:t>
            </a:r>
            <a:r>
              <a:rPr lang="en-US" dirty="0"/>
              <a:t> $SCR</a:t>
            </a:r>
            <a:endParaRPr lang="pt-BR" dirty="0"/>
          </a:p>
          <a:p>
            <a:pPr>
              <a:buNone/>
            </a:pPr>
            <a:r>
              <a:rPr lang="en-US" dirty="0" err="1"/>
              <a:t>cfs</a:t>
            </a:r>
            <a:r>
              <a:rPr lang="en-US" dirty="0"/>
              <a:t> get </a:t>
            </a:r>
            <a:r>
              <a:rPr lang="en-US" dirty="0" err="1"/>
              <a:t>mysrc.f:mycfsdir</a:t>
            </a:r>
            <a:r>
              <a:rPr lang="en-US" dirty="0"/>
              <a:t>/</a:t>
            </a:r>
            <a:r>
              <a:rPr lang="en-US" dirty="0" err="1"/>
              <a:t>mysrc.f</a:t>
            </a:r>
            <a:endParaRPr lang="pt-BR" dirty="0"/>
          </a:p>
          <a:p>
            <a:pPr>
              <a:buNone/>
            </a:pPr>
            <a:r>
              <a:rPr lang="en-US" dirty="0" err="1"/>
              <a:t>cfs</a:t>
            </a:r>
            <a:r>
              <a:rPr lang="en-US" dirty="0"/>
              <a:t> get </a:t>
            </a:r>
            <a:r>
              <a:rPr lang="en-US" dirty="0" err="1"/>
              <a:t>myinfile:mycfsdir</a:t>
            </a:r>
            <a:r>
              <a:rPr lang="en-US" dirty="0"/>
              <a:t>/</a:t>
            </a:r>
            <a:r>
              <a:rPr lang="en-US" dirty="0" err="1"/>
              <a:t>myinfile</a:t>
            </a:r>
            <a:endParaRPr lang="pt-BR" dirty="0"/>
          </a:p>
          <a:p>
            <a:pPr>
              <a:buNone/>
            </a:pPr>
            <a:r>
              <a:rPr lang="en-US" dirty="0" err="1"/>
              <a:t>fc</a:t>
            </a:r>
            <a:r>
              <a:rPr lang="en-US" dirty="0"/>
              <a:t> -02 -o </a:t>
            </a:r>
            <a:r>
              <a:rPr lang="en-US" dirty="0" err="1"/>
              <a:t>mya.out</a:t>
            </a:r>
            <a:r>
              <a:rPr lang="en-US" dirty="0"/>
              <a:t> </a:t>
            </a:r>
            <a:r>
              <a:rPr lang="en-US" dirty="0" err="1"/>
              <a:t>mysrc.f</a:t>
            </a:r>
            <a:endParaRPr lang="pt-BR" dirty="0"/>
          </a:p>
          <a:p>
            <a:pPr>
              <a:buNone/>
            </a:pPr>
            <a:r>
              <a:rPr lang="en-US" dirty="0" err="1"/>
              <a:t>mya.out</a:t>
            </a:r>
            <a:endParaRPr lang="pt-BR" dirty="0"/>
          </a:p>
          <a:p>
            <a:pPr>
              <a:buNone/>
            </a:pPr>
            <a:r>
              <a:rPr lang="en-US" dirty="0" err="1"/>
              <a:t>cfs</a:t>
            </a:r>
            <a:r>
              <a:rPr lang="en-US" dirty="0"/>
              <a:t> save </a:t>
            </a:r>
            <a:r>
              <a:rPr lang="en-US" dirty="0" err="1"/>
              <a:t>myoutfile:mycfsdir</a:t>
            </a:r>
            <a:r>
              <a:rPr lang="en-US" dirty="0"/>
              <a:t>/</a:t>
            </a:r>
            <a:r>
              <a:rPr lang="en-US" dirty="0" err="1"/>
              <a:t>myoutfile</a:t>
            </a:r>
            <a:r>
              <a:rPr lang="en-US" dirty="0"/>
              <a:t> </a:t>
            </a:r>
            <a:endParaRPr lang="pt-BR" dirty="0"/>
          </a:p>
          <a:p>
            <a:pPr>
              <a:buNone/>
            </a:pPr>
            <a:r>
              <a:rPr lang="pt-BR" dirty="0" err="1"/>
              <a:t>rm</a:t>
            </a:r>
            <a:r>
              <a:rPr lang="pt-BR" dirty="0"/>
              <a:t> *</a:t>
            </a:r>
          </a:p>
          <a:p>
            <a:pPr>
              <a:buNone/>
            </a:pPr>
            <a:r>
              <a:rPr lang="pt-BR" dirty="0"/>
              <a:t>&lt;/PRE&gt;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14254" t="28399" r="18751" b="17383"/>
          <a:stretch>
            <a:fillRect/>
          </a:stretch>
        </p:blipFill>
        <p:spPr bwMode="auto">
          <a:xfrm>
            <a:off x="2857488" y="4143380"/>
            <a:ext cx="5572164" cy="248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pt-BR" b="1" dirty="0"/>
              <a:t>Caracteres Especiais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Para representar os caracteres das </a:t>
            </a:r>
            <a:r>
              <a:rPr lang="pt-BR" dirty="0" err="1"/>
              <a:t>tags</a:t>
            </a:r>
            <a:r>
              <a:rPr lang="pt-BR" dirty="0"/>
              <a:t>, utilize a seguintes notações: </a:t>
            </a:r>
          </a:p>
          <a:p>
            <a:r>
              <a:rPr lang="pt-BR" dirty="0"/>
              <a:t>     </a:t>
            </a:r>
            <a:r>
              <a:rPr lang="pt-BR" b="1" dirty="0"/>
              <a:t>&amp;</a:t>
            </a:r>
            <a:r>
              <a:rPr lang="pt-BR" b="1" dirty="0" err="1"/>
              <a:t>lt</a:t>
            </a:r>
            <a:r>
              <a:rPr lang="pt-BR" b="1" dirty="0"/>
              <a:t>;</a:t>
            </a:r>
            <a:r>
              <a:rPr lang="pt-BR" dirty="0"/>
              <a:t> para representar </a:t>
            </a:r>
            <a:r>
              <a:rPr lang="pt-BR" b="1" dirty="0"/>
              <a:t>&lt;</a:t>
            </a:r>
            <a:r>
              <a:rPr lang="pt-BR" dirty="0"/>
              <a:t> </a:t>
            </a:r>
          </a:p>
          <a:p>
            <a:r>
              <a:rPr lang="pt-BR" dirty="0"/>
              <a:t>     </a:t>
            </a:r>
            <a:r>
              <a:rPr lang="pt-BR" b="1" dirty="0"/>
              <a:t>&amp;</a:t>
            </a:r>
            <a:r>
              <a:rPr lang="pt-BR" b="1" dirty="0" err="1"/>
              <a:t>gt</a:t>
            </a:r>
            <a:r>
              <a:rPr lang="pt-BR" b="1" dirty="0"/>
              <a:t>;</a:t>
            </a:r>
            <a:r>
              <a:rPr lang="pt-BR" dirty="0"/>
              <a:t> para representar </a:t>
            </a:r>
            <a:r>
              <a:rPr lang="pt-BR" b="1" dirty="0"/>
              <a:t>&gt; </a:t>
            </a:r>
            <a:endParaRPr lang="pt-BR" dirty="0"/>
          </a:p>
          <a:p>
            <a:r>
              <a:rPr lang="pt-BR" dirty="0"/>
              <a:t>     </a:t>
            </a:r>
            <a:r>
              <a:rPr lang="pt-BR" b="1" dirty="0"/>
              <a:t>&amp;</a:t>
            </a:r>
            <a:r>
              <a:rPr lang="pt-BR" b="1" dirty="0" err="1"/>
              <a:t>amp</a:t>
            </a:r>
            <a:r>
              <a:rPr lang="pt-BR" b="1" dirty="0"/>
              <a:t>;</a:t>
            </a:r>
            <a:r>
              <a:rPr lang="pt-BR" dirty="0"/>
              <a:t> para representar </a:t>
            </a:r>
            <a:r>
              <a:rPr lang="pt-BR" b="1" dirty="0"/>
              <a:t>&amp; </a:t>
            </a:r>
            <a:endParaRPr lang="pt-BR" dirty="0"/>
          </a:p>
          <a:p>
            <a:r>
              <a:rPr lang="pt-BR" dirty="0"/>
              <a:t>     </a:t>
            </a:r>
            <a:r>
              <a:rPr lang="pt-BR" b="1" dirty="0"/>
              <a:t>&amp;</a:t>
            </a:r>
            <a:r>
              <a:rPr lang="pt-BR" b="1" dirty="0" err="1"/>
              <a:t>quot</a:t>
            </a:r>
            <a:r>
              <a:rPr lang="pt-BR" b="1" dirty="0"/>
              <a:t>;</a:t>
            </a:r>
            <a:r>
              <a:rPr lang="pt-BR" dirty="0"/>
              <a:t>para representar </a:t>
            </a:r>
            <a:r>
              <a:rPr lang="pt-BR" b="1" dirty="0"/>
              <a:t>" </a:t>
            </a:r>
            <a:endParaRPr lang="pt-BR" dirty="0"/>
          </a:p>
          <a:p>
            <a:pPr>
              <a:buNone/>
            </a:pPr>
            <a:r>
              <a:rPr lang="pt-BR" b="1" dirty="0"/>
              <a:t>Atenção:</a:t>
            </a:r>
            <a:r>
              <a:rPr lang="pt-BR" dirty="0"/>
              <a:t> Ao contrário do resto do HTML, as notações especiais diferenciam letras maiúsculas de minúsculas. Não é possível usar </a:t>
            </a:r>
            <a:r>
              <a:rPr lang="pt-BR" i="1" dirty="0"/>
              <a:t>&amp;LT;</a:t>
            </a:r>
            <a:r>
              <a:rPr lang="pt-BR" dirty="0"/>
              <a:t> no lugar de </a:t>
            </a:r>
            <a:r>
              <a:rPr lang="pt-BR" i="1" dirty="0"/>
              <a:t>&amp;</a:t>
            </a:r>
            <a:r>
              <a:rPr lang="pt-BR" i="1" dirty="0" err="1"/>
              <a:t>lt</a:t>
            </a:r>
            <a:r>
              <a:rPr lang="pt-BR" i="1" dirty="0"/>
              <a:t>;</a:t>
            </a:r>
            <a:r>
              <a:rPr lang="pt-BR" dirty="0"/>
              <a:t>. 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pt-BR" b="1" dirty="0" smtClean="0"/>
              <a:t>Caracteres Especiais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0" y="742911"/>
          <a:ext cx="8429684" cy="6115089"/>
        </p:xfrm>
        <a:graphic>
          <a:graphicData uri="http://schemas.openxmlformats.org/drawingml/2006/table">
            <a:tbl>
              <a:tblPr/>
              <a:tblGrid>
                <a:gridCol w="2085044"/>
                <a:gridCol w="6344640"/>
              </a:tblGrid>
              <a:tr h="3429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 err="1">
                          <a:latin typeface="Arial"/>
                          <a:ea typeface="Times New Roman"/>
                          <a:cs typeface="Times New Roman"/>
                        </a:rPr>
                        <a:t>Caracter</a:t>
                      </a:r>
                      <a:endParaRPr lang="pt-BR" sz="11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Times New Roman"/>
                          <a:cs typeface="Times New Roman"/>
                        </a:rPr>
                        <a:t>Notação</a:t>
                      </a:r>
                      <a:endParaRPr lang="pt-BR" sz="11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Arial"/>
                          <a:ea typeface="Times New Roman"/>
                          <a:cs typeface="Times New Roman"/>
                        </a:rPr>
                        <a:t>Acento agudo</a:t>
                      </a:r>
                      <a:endParaRPr lang="pt-BR" sz="11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Times New Roman"/>
                          <a:cs typeface="Times New Roman"/>
                        </a:rPr>
                        <a:t>&amp;xacute;  onde x é uma letra qualquer, maiúscula ou minúscula</a:t>
                      </a:r>
                      <a:endParaRPr lang="pt-BR" sz="11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Arial"/>
                          <a:ea typeface="Times New Roman"/>
                          <a:cs typeface="Times New Roman"/>
                        </a:rPr>
                        <a:t>Acento grave</a:t>
                      </a:r>
                      <a:endParaRPr lang="pt-BR" sz="11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Times New Roman"/>
                          <a:cs typeface="Times New Roman"/>
                        </a:rPr>
                        <a:t>&amp;xgrave;  onde x é uma letra qualquer, maiúscula ou minúscula</a:t>
                      </a:r>
                      <a:endParaRPr lang="pt-BR" sz="11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Arial"/>
                          <a:ea typeface="Times New Roman"/>
                          <a:cs typeface="Times New Roman"/>
                        </a:rPr>
                        <a:t>Acento circunflexo</a:t>
                      </a:r>
                      <a:endParaRPr lang="pt-BR" sz="11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Times New Roman"/>
                          <a:cs typeface="Times New Roman"/>
                        </a:rPr>
                        <a:t>&amp;xcirc;  onde x é uma letra qualquer, maiúscula ou minúscula</a:t>
                      </a:r>
                      <a:endParaRPr lang="pt-BR" sz="11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Arial"/>
                          <a:ea typeface="Times New Roman"/>
                          <a:cs typeface="Times New Roman"/>
                        </a:rPr>
                        <a:t>Letra com til</a:t>
                      </a:r>
                      <a:endParaRPr lang="pt-BR" sz="11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Times New Roman"/>
                          <a:cs typeface="Times New Roman"/>
                        </a:rPr>
                        <a:t>&amp;xtilde;  onde x é uma letra qualquer, maiúscula ou minúscula</a:t>
                      </a:r>
                      <a:endParaRPr lang="pt-BR" sz="11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Arial"/>
                          <a:ea typeface="Times New Roman"/>
                          <a:cs typeface="Times New Roman"/>
                        </a:rPr>
                        <a:t>Letra com trema</a:t>
                      </a:r>
                      <a:endParaRPr lang="pt-BR" sz="11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Times New Roman"/>
                          <a:cs typeface="Times New Roman"/>
                        </a:rPr>
                        <a:t>&amp;xuml;  onde x é uma letra qualquer, maiúscula ou minúscula</a:t>
                      </a:r>
                      <a:endParaRPr lang="pt-BR" sz="11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Arial"/>
                          <a:ea typeface="Times New Roman"/>
                          <a:cs typeface="Times New Roman"/>
                        </a:rPr>
                        <a:t>Letras unidas</a:t>
                      </a:r>
                      <a:endParaRPr lang="pt-BR" sz="11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Times New Roman"/>
                          <a:cs typeface="Times New Roman"/>
                        </a:rPr>
                        <a:t>&amp;Aelig; = </a:t>
                      </a:r>
                      <a:r>
                        <a:rPr lang="pt-BR" sz="1600" b="1">
                          <a:latin typeface="Times New Roman"/>
                          <a:ea typeface="Times New Roman"/>
                        </a:rPr>
                        <a:t>Æ</a:t>
                      </a:r>
                      <a:r>
                        <a:rPr lang="pt-BR" sz="1100" b="1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pt-BR" sz="1600" b="1">
                          <a:latin typeface="Arial"/>
                          <a:ea typeface="Times New Roman"/>
                          <a:cs typeface="Times New Roman"/>
                        </a:rPr>
                        <a:t>e &amp;aelig; = </a:t>
                      </a:r>
                      <a:r>
                        <a:rPr lang="pt-BR" sz="1600" b="1">
                          <a:latin typeface="Times New Roman"/>
                          <a:ea typeface="Times New Roman"/>
                        </a:rPr>
                        <a:t>æ</a:t>
                      </a:r>
                      <a:endParaRPr lang="pt-BR" sz="11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Times New Roman"/>
                          <a:cs typeface="Times New Roman"/>
                        </a:rPr>
                        <a:t>Letra com argola</a:t>
                      </a:r>
                      <a:endParaRPr lang="pt-BR" sz="11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Arial"/>
                          <a:ea typeface="Times New Roman"/>
                          <a:cs typeface="Times New Roman"/>
                        </a:rPr>
                        <a:t>&amp;</a:t>
                      </a:r>
                      <a:r>
                        <a:rPr lang="pt-BR" sz="1600" b="1" dirty="0" err="1">
                          <a:latin typeface="Arial"/>
                          <a:ea typeface="Times New Roman"/>
                          <a:cs typeface="Times New Roman"/>
                        </a:rPr>
                        <a:t>Aring</a:t>
                      </a:r>
                      <a:r>
                        <a:rPr lang="pt-BR" sz="1600" b="1" dirty="0">
                          <a:latin typeface="Arial"/>
                          <a:ea typeface="Times New Roman"/>
                          <a:cs typeface="Times New Roman"/>
                        </a:rPr>
                        <a:t>; = </a:t>
                      </a:r>
                      <a:r>
                        <a:rPr lang="pt-BR" sz="1600" b="1" dirty="0">
                          <a:latin typeface="Times New Roman"/>
                          <a:ea typeface="Times New Roman"/>
                        </a:rPr>
                        <a:t>Å</a:t>
                      </a:r>
                      <a:r>
                        <a:rPr lang="pt-BR" sz="11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pt-BR" sz="1600" b="1" dirty="0">
                          <a:latin typeface="Arial"/>
                          <a:ea typeface="Times New Roman"/>
                          <a:cs typeface="Times New Roman"/>
                        </a:rPr>
                        <a:t>e &amp;</a:t>
                      </a:r>
                      <a:r>
                        <a:rPr lang="pt-BR" sz="1600" b="1" dirty="0" err="1">
                          <a:latin typeface="Arial"/>
                          <a:ea typeface="Times New Roman"/>
                          <a:cs typeface="Times New Roman"/>
                        </a:rPr>
                        <a:t>aring</a:t>
                      </a:r>
                      <a:r>
                        <a:rPr lang="pt-BR" sz="1600" b="1" dirty="0">
                          <a:latin typeface="Arial"/>
                          <a:ea typeface="Times New Roman"/>
                          <a:cs typeface="Times New Roman"/>
                        </a:rPr>
                        <a:t> = </a:t>
                      </a:r>
                      <a:r>
                        <a:rPr lang="pt-BR" sz="1800" b="1" dirty="0">
                          <a:latin typeface="Times New Roman"/>
                          <a:ea typeface="Times New Roman"/>
                        </a:rPr>
                        <a:t>å</a:t>
                      </a:r>
                      <a:endParaRPr lang="pt-BR" sz="11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Times New Roman"/>
                          <a:cs typeface="Times New Roman"/>
                        </a:rPr>
                        <a:t>Cedilha </a:t>
                      </a:r>
                      <a:endParaRPr lang="pt-BR" sz="11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Arial"/>
                          <a:ea typeface="Times New Roman"/>
                          <a:cs typeface="Times New Roman"/>
                        </a:rPr>
                        <a:t>&amp;</a:t>
                      </a:r>
                      <a:r>
                        <a:rPr lang="pt-BR" sz="1600" b="1" dirty="0" err="1">
                          <a:latin typeface="Arial"/>
                          <a:ea typeface="Times New Roman"/>
                          <a:cs typeface="Times New Roman"/>
                        </a:rPr>
                        <a:t>Ccedil</a:t>
                      </a:r>
                      <a:r>
                        <a:rPr lang="pt-BR" sz="1600" b="1" dirty="0">
                          <a:latin typeface="Arial"/>
                          <a:ea typeface="Times New Roman"/>
                          <a:cs typeface="Times New Roman"/>
                        </a:rPr>
                        <a:t>; = Ç e &amp;</a:t>
                      </a:r>
                      <a:r>
                        <a:rPr lang="pt-BR" sz="1600" b="1" dirty="0" err="1">
                          <a:latin typeface="Arial"/>
                          <a:ea typeface="Times New Roman"/>
                          <a:cs typeface="Times New Roman"/>
                        </a:rPr>
                        <a:t>ccedil</a:t>
                      </a:r>
                      <a:r>
                        <a:rPr lang="pt-BR" sz="1600" b="1" dirty="0">
                          <a:latin typeface="Arial"/>
                          <a:ea typeface="Times New Roman"/>
                          <a:cs typeface="Times New Roman"/>
                        </a:rPr>
                        <a:t>= ç</a:t>
                      </a:r>
                      <a:endParaRPr lang="pt-BR" sz="11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Times New Roman"/>
                          <a:cs typeface="Times New Roman"/>
                        </a:rPr>
                        <a:t>N com til</a:t>
                      </a:r>
                      <a:endParaRPr lang="pt-BR" sz="11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Arial"/>
                          <a:ea typeface="Times New Roman"/>
                          <a:cs typeface="Times New Roman"/>
                        </a:rPr>
                        <a:t>&amp;</a:t>
                      </a:r>
                      <a:r>
                        <a:rPr lang="pt-BR" sz="1600" b="1" dirty="0" err="1">
                          <a:latin typeface="Arial"/>
                          <a:ea typeface="Times New Roman"/>
                          <a:cs typeface="Times New Roman"/>
                        </a:rPr>
                        <a:t>Ntilde</a:t>
                      </a:r>
                      <a:r>
                        <a:rPr lang="pt-BR" sz="1600" b="1" dirty="0">
                          <a:latin typeface="Arial"/>
                          <a:ea typeface="Times New Roman"/>
                          <a:cs typeface="Times New Roman"/>
                        </a:rPr>
                        <a:t>; = Ñ e &amp;</a:t>
                      </a:r>
                      <a:r>
                        <a:rPr lang="pt-BR" sz="1600" b="1" dirty="0" err="1">
                          <a:latin typeface="Arial"/>
                          <a:ea typeface="Times New Roman"/>
                          <a:cs typeface="Times New Roman"/>
                        </a:rPr>
                        <a:t>ntilde</a:t>
                      </a:r>
                      <a:r>
                        <a:rPr lang="pt-BR" sz="1600" b="1" dirty="0">
                          <a:latin typeface="Arial"/>
                          <a:ea typeface="Times New Roman"/>
                          <a:cs typeface="Times New Roman"/>
                        </a:rPr>
                        <a:t>; = ñ</a:t>
                      </a:r>
                      <a:endParaRPr lang="pt-BR" sz="11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Times New Roman"/>
                          <a:cs typeface="Times New Roman"/>
                        </a:rPr>
                        <a:t>O cortado</a:t>
                      </a:r>
                      <a:endParaRPr lang="pt-BR" sz="11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Arial"/>
                          <a:ea typeface="Times New Roman"/>
                          <a:cs typeface="Times New Roman"/>
                        </a:rPr>
                        <a:t>&amp;</a:t>
                      </a:r>
                      <a:r>
                        <a:rPr lang="pt-BR" sz="1600" b="1" dirty="0" err="1">
                          <a:latin typeface="Arial"/>
                          <a:ea typeface="Times New Roman"/>
                          <a:cs typeface="Times New Roman"/>
                        </a:rPr>
                        <a:t>Oslash</a:t>
                      </a:r>
                      <a:r>
                        <a:rPr lang="pt-BR" sz="1600" b="1" dirty="0">
                          <a:latin typeface="Arial"/>
                          <a:ea typeface="Times New Roman"/>
                          <a:cs typeface="Times New Roman"/>
                        </a:rPr>
                        <a:t>; = </a:t>
                      </a:r>
                      <a:r>
                        <a:rPr lang="pt-BR" sz="1600" b="1" dirty="0">
                          <a:latin typeface="Times New Roman"/>
                          <a:ea typeface="Times New Roman"/>
                        </a:rPr>
                        <a:t>Ø</a:t>
                      </a:r>
                      <a:r>
                        <a:rPr lang="pt-BR" sz="11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pt-BR" sz="1600" b="1" dirty="0">
                          <a:latin typeface="Arial"/>
                          <a:ea typeface="Times New Roman"/>
                          <a:cs typeface="Times New Roman"/>
                        </a:rPr>
                        <a:t>e &amp;</a:t>
                      </a:r>
                      <a:r>
                        <a:rPr lang="pt-BR" sz="1600" b="1" dirty="0" err="1">
                          <a:latin typeface="Arial"/>
                          <a:ea typeface="Times New Roman"/>
                          <a:cs typeface="Times New Roman"/>
                        </a:rPr>
                        <a:t>oslash</a:t>
                      </a:r>
                      <a:r>
                        <a:rPr lang="pt-BR" sz="1600" b="1" dirty="0">
                          <a:latin typeface="Arial"/>
                          <a:ea typeface="Times New Roman"/>
                          <a:cs typeface="Times New Roman"/>
                        </a:rPr>
                        <a:t>; = </a:t>
                      </a:r>
                      <a:r>
                        <a:rPr lang="pt-BR" sz="1600" b="1" dirty="0">
                          <a:latin typeface="Times New Roman"/>
                          <a:ea typeface="Times New Roman"/>
                        </a:rPr>
                        <a:t>ø</a:t>
                      </a:r>
                      <a:endParaRPr lang="pt-BR" sz="11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Arial"/>
                          <a:ea typeface="Times New Roman"/>
                          <a:cs typeface="Times New Roman"/>
                        </a:rPr>
                        <a:t>THORN maiúsculo</a:t>
                      </a:r>
                      <a:endParaRPr lang="pt-BR" sz="11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&amp;THORN = 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Þ</a:t>
                      </a: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(Icelandic)</a:t>
                      </a:r>
                      <a:endParaRPr lang="pt-BR" sz="11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Arial"/>
                          <a:ea typeface="Times New Roman"/>
                          <a:cs typeface="Times New Roman"/>
                        </a:rPr>
                        <a:t>thorn minúsculo</a:t>
                      </a:r>
                      <a:endParaRPr lang="pt-BR" sz="11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&amp;thorn= 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þ </a:t>
                      </a: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(Icelandic)</a:t>
                      </a:r>
                      <a:endParaRPr lang="pt-BR" sz="11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Arial"/>
                          <a:ea typeface="Times New Roman"/>
                          <a:cs typeface="Times New Roman"/>
                        </a:rPr>
                        <a:t>eth minúsculo</a:t>
                      </a:r>
                      <a:endParaRPr lang="pt-BR" sz="11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&amp;eth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 ð</a:t>
                      </a: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 (Icelandic)</a:t>
                      </a:r>
                      <a:endParaRPr lang="pt-BR" sz="11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Arial"/>
                          <a:ea typeface="Times New Roman"/>
                          <a:cs typeface="Times New Roman"/>
                        </a:rPr>
                        <a:t>eth maiúsculo</a:t>
                      </a:r>
                      <a:endParaRPr lang="pt-BR" sz="11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&amp;ETH;=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Ð</a:t>
                      </a: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 (Icelandic)</a:t>
                      </a:r>
                      <a:endParaRPr lang="pt-BR" sz="11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Caracter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alemão</a:t>
                      </a:r>
                      <a:endParaRPr lang="pt-BR" sz="1600" b="1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&amp;</a:t>
                      </a:r>
                      <a:r>
                        <a:rPr lang="en-US" sz="1600" b="1" dirty="0" err="1">
                          <a:latin typeface="Arial"/>
                          <a:ea typeface="Times New Roman"/>
                          <a:cs typeface="Times New Roman"/>
                        </a:rPr>
                        <a:t>szlig</a:t>
                      </a:r>
                      <a:r>
                        <a:rPr lang="en-US" sz="1600" b="1" dirty="0">
                          <a:latin typeface="Arial"/>
                          <a:ea typeface="Times New Roman"/>
                          <a:cs typeface="Times New Roman"/>
                        </a:rPr>
                        <a:t> = 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ß</a:t>
                      </a:r>
                      <a:endParaRPr lang="pt-BR" sz="11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Espaço em branco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600" b="1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&amp;</a:t>
                      </a:r>
                      <a:r>
                        <a:rPr lang="pt-BR" sz="1600" b="1" kern="1200" dirty="0" err="1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nbsp</a:t>
                      </a:r>
                      <a:endParaRPr lang="pt-BR" sz="1600" b="1" kern="1200" dirty="0" smtClean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922</Words>
  <Application>Microsoft Office PowerPoint</Application>
  <PresentationFormat>Apresentação na tela (4:3)</PresentationFormat>
  <Paragraphs>248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Listas</vt:lpstr>
      <vt:lpstr>Listas</vt:lpstr>
      <vt:lpstr>Slide 3</vt:lpstr>
      <vt:lpstr>Slide 4</vt:lpstr>
      <vt:lpstr>Listas</vt:lpstr>
      <vt:lpstr>Listas</vt:lpstr>
      <vt:lpstr>Texto Pré-formatado</vt:lpstr>
      <vt:lpstr>Caracteres Especiais</vt:lpstr>
      <vt:lpstr>Caracteres Especiais</vt:lpstr>
      <vt:lpstr>Caracteres Especiais</vt:lpstr>
      <vt:lpstr>Tabelas</vt:lpstr>
      <vt:lpstr>Tabelas</vt:lpstr>
      <vt:lpstr> Tabelas Atributos</vt:lpstr>
      <vt:lpstr> Tabelas Atributos</vt:lpstr>
      <vt:lpstr> Tabelas Atributos</vt:lpstr>
      <vt:lpstr> Tabelas Atributos</vt:lpstr>
      <vt:lpstr> Tabelas Atributos</vt:lpstr>
      <vt:lpstr> Tabelas Atributos</vt:lpstr>
      <vt:lpstr> Tabelas Atributos</vt:lpstr>
      <vt:lpstr> Tabelas Atributos</vt:lpstr>
      <vt:lpstr> Tabelas Atributos</vt:lpstr>
      <vt:lpstr> Tabelas Atributos</vt:lpstr>
      <vt:lpstr> Tabelas Atributos</vt:lpstr>
      <vt:lpstr> Tabelas Atributos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</dc:title>
  <dc:creator>Flávio</dc:creator>
  <cp:lastModifiedBy>Flávio</cp:lastModifiedBy>
  <cp:revision>21</cp:revision>
  <dcterms:created xsi:type="dcterms:W3CDTF">2020-02-20T22:37:07Z</dcterms:created>
  <dcterms:modified xsi:type="dcterms:W3CDTF">2020-02-21T00:17:14Z</dcterms:modified>
</cp:coreProperties>
</file>