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6" r:id="rId6"/>
    <p:sldId id="267" r:id="rId7"/>
    <p:sldId id="258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0" r:id="rId18"/>
    <p:sldId id="276" r:id="rId19"/>
    <p:sldId id="277" r:id="rId20"/>
    <p:sldId id="278" r:id="rId21"/>
    <p:sldId id="280" r:id="rId22"/>
    <p:sldId id="279" r:id="rId23"/>
    <p:sldId id="261" r:id="rId24"/>
    <p:sldId id="281" r:id="rId25"/>
    <p:sldId id="282" r:id="rId26"/>
    <p:sldId id="283" r:id="rId27"/>
    <p:sldId id="262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64" r:id="rId42"/>
    <p:sldId id="306" r:id="rId43"/>
    <p:sldId id="307" r:id="rId44"/>
    <p:sldId id="308" r:id="rId45"/>
    <p:sldId id="309" r:id="rId46"/>
    <p:sldId id="310" r:id="rId47"/>
    <p:sldId id="312" r:id="rId48"/>
    <p:sldId id="311" r:id="rId49"/>
    <p:sldId id="263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5" r:id="rId58"/>
    <p:sldId id="304" r:id="rId59"/>
    <p:sldId id="313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6C73-FAE3-461E-8FF6-546FB1BDF07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18CB-9C67-4C72-85B4-D4D29B640B6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9800" b="1" dirty="0" err="1" smtClean="0"/>
              <a:t>Formúlários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908720"/>
            <a:ext cx="5482952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&lt;FORM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</a:t>
            </a:r>
            <a:r>
              <a:rPr lang="en-US" dirty="0"/>
              <a:t>="</a:t>
            </a:r>
            <a:r>
              <a:rPr lang="en-US" dirty="0" smtClean="0"/>
              <a:t>POST“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ACTION=“</a:t>
            </a:r>
            <a:r>
              <a:rPr lang="en-US" sz="2600" dirty="0" smtClean="0"/>
              <a:t>Nome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Qual o seu primeiro nome?</a:t>
            </a:r>
            <a:endParaRPr lang="pt-BR" dirty="0"/>
          </a:p>
          <a:p>
            <a:pPr>
              <a:buNone/>
            </a:pPr>
            <a:r>
              <a:rPr lang="en-US" dirty="0"/>
              <a:t>&lt;INPUT TYPE="</a:t>
            </a:r>
            <a:r>
              <a:rPr lang="en-US" dirty="0" smtClean="0"/>
              <a:t>text“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 smtClean="0"/>
              <a:t>primeiro_nome</a:t>
            </a:r>
            <a:r>
              <a:rPr lang="en-US" dirty="0" smtClean="0"/>
              <a:t>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en-US" dirty="0" err="1"/>
              <a:t>carlos</a:t>
            </a:r>
            <a:r>
              <a:rPr lang="en-US" dirty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SIZE</a:t>
            </a:r>
            <a:r>
              <a:rPr lang="en-US" dirty="0"/>
              <a:t>="10"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MAXLENGTH</a:t>
            </a:r>
            <a:r>
              <a:rPr lang="en-US" dirty="0"/>
              <a:t>="15"&gt;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pt-BR" dirty="0" smtClean="0"/>
              <a:t>&lt;/</a:t>
            </a:r>
            <a:r>
              <a:rPr lang="pt-BR" dirty="0"/>
              <a:t>FORM&gt;</a:t>
            </a:r>
            <a:endParaRPr lang="pt-BR" dirty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 r="22114"/>
          <a:stretch>
            <a:fillRect/>
          </a:stretch>
        </p:blipFill>
        <p:spPr bwMode="auto">
          <a:xfrm>
            <a:off x="4535488" y="620688"/>
            <a:ext cx="4608512" cy="39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2996952"/>
            <a:ext cx="4355976" cy="432048"/>
          </a:xfrm>
          <a:prstGeom prst="borderCallout1">
            <a:avLst>
              <a:gd name="adj1" fmla="val 91611"/>
              <a:gd name="adj2" fmla="val 85958"/>
              <a:gd name="adj3" fmla="val 32700"/>
              <a:gd name="adj4" fmla="val 151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695728" y="2708920"/>
            <a:ext cx="244827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908720"/>
            <a:ext cx="5482952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&lt;FORM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</a:t>
            </a:r>
            <a:r>
              <a:rPr lang="en-US" dirty="0"/>
              <a:t>="</a:t>
            </a:r>
            <a:r>
              <a:rPr lang="en-US" dirty="0" smtClean="0"/>
              <a:t>POST“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ACTION=“</a:t>
            </a:r>
            <a:r>
              <a:rPr lang="en-US" sz="2600" dirty="0" smtClean="0"/>
              <a:t>Nome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Qual o seu primeiro nome?</a:t>
            </a:r>
            <a:endParaRPr lang="pt-BR" dirty="0"/>
          </a:p>
          <a:p>
            <a:pPr>
              <a:buNone/>
            </a:pPr>
            <a:r>
              <a:rPr lang="en-US" dirty="0"/>
              <a:t>&lt;INPUT TYPE="</a:t>
            </a:r>
            <a:r>
              <a:rPr lang="en-US" dirty="0" smtClean="0"/>
              <a:t>text“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 smtClean="0"/>
              <a:t>primeiro_nome</a:t>
            </a:r>
            <a:r>
              <a:rPr lang="en-US" dirty="0" smtClean="0"/>
              <a:t>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en-US" dirty="0" err="1"/>
              <a:t>carlos</a:t>
            </a:r>
            <a:r>
              <a:rPr lang="en-US" dirty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SIZE</a:t>
            </a:r>
            <a:r>
              <a:rPr lang="en-US" dirty="0"/>
              <a:t>="10"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MAXLENGTH</a:t>
            </a:r>
            <a:r>
              <a:rPr lang="en-US" dirty="0"/>
              <a:t>="15"&gt;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pt-BR" dirty="0" smtClean="0"/>
              <a:t>&lt;/</a:t>
            </a:r>
            <a:r>
              <a:rPr lang="pt-BR" dirty="0"/>
              <a:t>FORM&gt;</a:t>
            </a:r>
            <a:endParaRPr lang="pt-BR" dirty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 r="22114"/>
          <a:stretch>
            <a:fillRect/>
          </a:stretch>
        </p:blipFill>
        <p:spPr bwMode="auto">
          <a:xfrm>
            <a:off x="4535488" y="764704"/>
            <a:ext cx="4608512" cy="39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-396552" y="3501008"/>
            <a:ext cx="4355976" cy="432048"/>
          </a:xfrm>
          <a:prstGeom prst="borderCallout1">
            <a:avLst>
              <a:gd name="adj1" fmla="val 91611"/>
              <a:gd name="adj2" fmla="val 85958"/>
              <a:gd name="adj3" fmla="val 549665"/>
              <a:gd name="adj4" fmla="val 150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292080" y="5733256"/>
            <a:ext cx="3672408" cy="1124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80112" y="6023029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Name</a:t>
            </a:r>
            <a:r>
              <a:rPr lang="pt-BR" dirty="0" smtClean="0"/>
              <a:t> dá nome a forma mas não aparece na tela.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908720"/>
            <a:ext cx="5482952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&lt;FORM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</a:t>
            </a:r>
            <a:r>
              <a:rPr lang="en-US" dirty="0"/>
              <a:t>="</a:t>
            </a:r>
            <a:r>
              <a:rPr lang="en-US" dirty="0" smtClean="0"/>
              <a:t>POST“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ACTION=“</a:t>
            </a:r>
            <a:r>
              <a:rPr lang="en-US" sz="2600" dirty="0" smtClean="0"/>
              <a:t>Nome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Qual o seu primeiro nome?</a:t>
            </a:r>
            <a:endParaRPr lang="pt-BR" dirty="0"/>
          </a:p>
          <a:p>
            <a:pPr>
              <a:buNone/>
            </a:pPr>
            <a:r>
              <a:rPr lang="en-US" dirty="0"/>
              <a:t>&lt;INPUT TYPE="</a:t>
            </a:r>
            <a:r>
              <a:rPr lang="en-US" dirty="0" smtClean="0"/>
              <a:t>text“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 smtClean="0"/>
              <a:t>primeiro_nome</a:t>
            </a:r>
            <a:r>
              <a:rPr lang="en-US" dirty="0" smtClean="0"/>
              <a:t>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en-US" dirty="0" err="1"/>
              <a:t>carlos</a:t>
            </a:r>
            <a:r>
              <a:rPr lang="en-US" dirty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SIZE</a:t>
            </a:r>
            <a:r>
              <a:rPr lang="en-US" dirty="0"/>
              <a:t>="10"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MAXLENGTH</a:t>
            </a:r>
            <a:r>
              <a:rPr lang="en-US" dirty="0"/>
              <a:t>="15"&gt;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pt-BR" dirty="0" smtClean="0"/>
              <a:t>&lt;/</a:t>
            </a:r>
            <a:r>
              <a:rPr lang="pt-BR" dirty="0"/>
              <a:t>FORM&gt;</a:t>
            </a:r>
            <a:endParaRPr lang="pt-BR" dirty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 r="22114"/>
          <a:stretch>
            <a:fillRect/>
          </a:stretch>
        </p:blipFill>
        <p:spPr bwMode="auto">
          <a:xfrm>
            <a:off x="4535488" y="620688"/>
            <a:ext cx="4608512" cy="39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5496" y="4005064"/>
            <a:ext cx="2448272" cy="432048"/>
          </a:xfrm>
          <a:prstGeom prst="borderCallout1">
            <a:avLst>
              <a:gd name="adj1" fmla="val 77733"/>
              <a:gd name="adj2" fmla="val 99723"/>
              <a:gd name="adj3" fmla="val -175474"/>
              <a:gd name="adj4" fmla="val 298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7164288" y="2924944"/>
            <a:ext cx="93610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908720"/>
            <a:ext cx="5482952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&lt;FORM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</a:t>
            </a:r>
            <a:r>
              <a:rPr lang="en-US" dirty="0"/>
              <a:t>="</a:t>
            </a:r>
            <a:r>
              <a:rPr lang="en-US" dirty="0" smtClean="0"/>
              <a:t>POST“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ACTION=“</a:t>
            </a:r>
            <a:r>
              <a:rPr lang="en-US" sz="2600" dirty="0" smtClean="0"/>
              <a:t>Nome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Qual o seu primeiro nome?</a:t>
            </a:r>
            <a:endParaRPr lang="pt-BR" dirty="0"/>
          </a:p>
          <a:p>
            <a:pPr>
              <a:buNone/>
            </a:pPr>
            <a:r>
              <a:rPr lang="en-US" dirty="0"/>
              <a:t>&lt;INPUT TYPE="</a:t>
            </a:r>
            <a:r>
              <a:rPr lang="en-US" dirty="0" smtClean="0"/>
              <a:t>text“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 smtClean="0"/>
              <a:t>primeiro_nome</a:t>
            </a:r>
            <a:r>
              <a:rPr lang="en-US" dirty="0" smtClean="0"/>
              <a:t>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en-US" dirty="0" err="1"/>
              <a:t>carlos</a:t>
            </a:r>
            <a:r>
              <a:rPr lang="en-US" dirty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SIZE</a:t>
            </a:r>
            <a:r>
              <a:rPr lang="en-US" dirty="0"/>
              <a:t>="10"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MAXLENGTH</a:t>
            </a:r>
            <a:r>
              <a:rPr lang="en-US" dirty="0"/>
              <a:t>="15"&gt;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pt-BR" dirty="0" smtClean="0"/>
              <a:t>&lt;/</a:t>
            </a:r>
            <a:r>
              <a:rPr lang="pt-BR" dirty="0"/>
              <a:t>FORM&gt;</a:t>
            </a:r>
            <a:endParaRPr lang="pt-BR" dirty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 r="22114"/>
          <a:stretch>
            <a:fillRect/>
          </a:stretch>
        </p:blipFill>
        <p:spPr bwMode="auto">
          <a:xfrm>
            <a:off x="4535488" y="620688"/>
            <a:ext cx="4608512" cy="39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5496" y="4437112"/>
            <a:ext cx="2448272" cy="432048"/>
          </a:xfrm>
          <a:prstGeom prst="borderCallout1">
            <a:avLst>
              <a:gd name="adj1" fmla="val 77733"/>
              <a:gd name="adj2" fmla="val 99723"/>
              <a:gd name="adj3" fmla="val -244865"/>
              <a:gd name="adj4" fmla="val 3123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7164288" y="3284984"/>
            <a:ext cx="1296144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 explicativo 1 8"/>
          <p:cNvSpPr/>
          <p:nvPr/>
        </p:nvSpPr>
        <p:spPr>
          <a:xfrm>
            <a:off x="35496" y="4941168"/>
            <a:ext cx="3240360" cy="432048"/>
          </a:xfrm>
          <a:prstGeom prst="borderCallout1">
            <a:avLst>
              <a:gd name="adj1" fmla="val 77733"/>
              <a:gd name="adj2" fmla="val 99723"/>
              <a:gd name="adj3" fmla="val 178421"/>
              <a:gd name="adj4" fmla="val 1807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910172" y="5229200"/>
            <a:ext cx="2664296" cy="138499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Número máximo de caracteres possíveis.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35285"/>
            <a:ext cx="8686800" cy="57227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Entrada de texto protegido, senha </a:t>
            </a:r>
            <a:r>
              <a:rPr lang="pt-BR" b="1" dirty="0" smtClean="0"/>
              <a:t>– PASSWORD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Exibe o texto em forma de caracteres quando digitado.</a:t>
            </a:r>
            <a:endParaRPr lang="pt-BR" b="1" dirty="0" smtClean="0"/>
          </a:p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</a:t>
            </a:r>
            <a:r>
              <a:rPr lang="en-US" sz="2000" dirty="0" smtClean="0"/>
              <a:t>Nome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Informe sua senha de acesso (8 caracteres):</a:t>
            </a:r>
            <a:endParaRPr lang="pt-BR" dirty="0"/>
          </a:p>
          <a:p>
            <a:pPr>
              <a:buNone/>
            </a:pPr>
            <a:r>
              <a:rPr lang="en-US" dirty="0"/>
              <a:t>&lt;INPUT TYPE="password"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en-US" dirty="0" err="1" smtClean="0"/>
              <a:t>xpto</a:t>
            </a:r>
            <a:r>
              <a:rPr lang="en-US" dirty="0" smtClean="0"/>
              <a:t>“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 smtClean="0"/>
              <a:t>sua_senha</a:t>
            </a:r>
            <a:r>
              <a:rPr lang="en-US" dirty="0" smtClean="0"/>
              <a:t>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SIZE</a:t>
            </a:r>
            <a:r>
              <a:rPr lang="en-US" dirty="0"/>
              <a:t>="8"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MAXLENGTH</a:t>
            </a:r>
            <a:r>
              <a:rPr lang="en-US" dirty="0"/>
              <a:t>="8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5516" y="4149080"/>
            <a:ext cx="579848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23528" y="3573016"/>
            <a:ext cx="3744416" cy="432048"/>
          </a:xfrm>
          <a:prstGeom prst="borderCallout1">
            <a:avLst>
              <a:gd name="adj1" fmla="val 77733"/>
              <a:gd name="adj2" fmla="val 99723"/>
              <a:gd name="adj3" fmla="val 427709"/>
              <a:gd name="adj4" fmla="val 1918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236296" y="5373216"/>
            <a:ext cx="93610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smtClean="0"/>
              <a:t>Entrada </a:t>
            </a:r>
            <a:r>
              <a:rPr lang="pt-BR" b="1" dirty="0"/>
              <a:t>oculta </a:t>
            </a:r>
            <a:r>
              <a:rPr lang="pt-BR" b="1" dirty="0" smtClean="0"/>
              <a:t>– HIDDEN (Campos de texto invisíveis)</a:t>
            </a:r>
            <a:endParaRPr lang="pt-BR" dirty="0"/>
          </a:p>
          <a:p>
            <a:pPr>
              <a:buNone/>
            </a:pPr>
            <a:r>
              <a:rPr lang="pt-BR" dirty="0" smtClean="0"/>
              <a:t>É possível </a:t>
            </a:r>
            <a:r>
              <a:rPr lang="pt-BR" dirty="0"/>
              <a:t>"esconder" informação passada dentro de blocos FORM com uma marcação </a:t>
            </a:r>
            <a:r>
              <a:rPr lang="pt-BR" b="1" dirty="0"/>
              <a:t>HIDDEN</a:t>
            </a:r>
            <a:r>
              <a:rPr lang="pt-BR" dirty="0"/>
              <a:t>. Esta informação é recebida pelo script de decodificação no servidor, mas não é diretamente exibida ao usuário no formulário. </a:t>
            </a:r>
            <a:endParaRPr lang="pt-BR" dirty="0"/>
          </a:p>
          <a:p>
            <a:pPr>
              <a:buNone/>
            </a:pPr>
            <a:r>
              <a:rPr lang="pt-BR" b="1" u="sng" dirty="0"/>
              <a:t>Opções</a:t>
            </a:r>
            <a:r>
              <a:rPr lang="pt-BR" b="1" dirty="0"/>
              <a:t>: </a:t>
            </a:r>
            <a:endParaRPr lang="pt-BR" dirty="0"/>
          </a:p>
          <a:p>
            <a:pPr>
              <a:buNone/>
            </a:pPr>
            <a:r>
              <a:rPr lang="pt-BR" b="1" dirty="0"/>
              <a:t>VALUE="" OBRIGATÓRIO </a:t>
            </a:r>
            <a:endParaRPr lang="pt-BR" dirty="0"/>
          </a:p>
          <a:p>
            <a:pPr>
              <a:buNone/>
            </a:pPr>
            <a:r>
              <a:rPr lang="pt-BR" dirty="0"/>
              <a:t>Através da marcação VALUE, você deve especificar o texto oculto a ser enviado ao script processador do formulário. </a:t>
            </a:r>
            <a:endParaRPr lang="pt-BR" dirty="0"/>
          </a:p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</a:t>
            </a: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Você não pode visualizar nada aqui embaixo.</a:t>
            </a:r>
            <a:endParaRPr lang="pt-BR" dirty="0"/>
          </a:p>
          <a:p>
            <a:pPr>
              <a:buNone/>
            </a:pPr>
            <a:r>
              <a:rPr lang="en-US" dirty="0"/>
              <a:t>&lt;INPUT TYPE="hidden" NAME="</a:t>
            </a:r>
            <a:r>
              <a:rPr lang="en-US" dirty="0" err="1"/>
              <a:t>nome_oculto</a:t>
            </a:r>
            <a:r>
              <a:rPr lang="en-US" dirty="0"/>
              <a:t>" VALUE="form12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 cstate="print"/>
          <a:srcRect t="79200" r="45701" b="-1154"/>
          <a:stretch>
            <a:fillRect/>
          </a:stretch>
        </p:blipFill>
        <p:spPr bwMode="auto">
          <a:xfrm>
            <a:off x="395536" y="4725144"/>
            <a:ext cx="8099376" cy="21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1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None/>
            </a:pPr>
            <a:r>
              <a:rPr lang="pt-BR" dirty="0" smtClean="0"/>
              <a:t>Áreas de texto.</a:t>
            </a:r>
            <a:endParaRPr lang="pt-BR" dirty="0" smtClean="0"/>
          </a:p>
          <a:p>
            <a:pPr>
              <a:buNone/>
            </a:pPr>
            <a:r>
              <a:rPr lang="pt-BR" dirty="0"/>
              <a:t>A marcação </a:t>
            </a:r>
            <a:r>
              <a:rPr lang="pt-BR" b="1" dirty="0"/>
              <a:t>TEXTAREA</a:t>
            </a:r>
            <a:r>
              <a:rPr lang="pt-BR" dirty="0"/>
              <a:t> não utiliza o formato convencional INPUT TYPE="</a:t>
            </a:r>
            <a:r>
              <a:rPr lang="pt-BR" dirty="0" err="1"/>
              <a:t>text</a:t>
            </a:r>
            <a:r>
              <a:rPr lang="pt-BR" dirty="0"/>
              <a:t>" dos </a:t>
            </a:r>
            <a:r>
              <a:rPr lang="pt-BR" dirty="0" smtClean="0"/>
              <a:t>exemplos anteriores</a:t>
            </a:r>
            <a:r>
              <a:rPr lang="pt-BR" dirty="0"/>
              <a:t>. Ao contrário, uma marcação </a:t>
            </a:r>
            <a:r>
              <a:rPr lang="pt-BR" b="1" dirty="0"/>
              <a:t>&lt;TEXTAREA&gt;</a:t>
            </a:r>
            <a:r>
              <a:rPr lang="pt-BR" dirty="0"/>
              <a:t> delimita o seu início e a </a:t>
            </a:r>
            <a:r>
              <a:rPr lang="pt-BR" dirty="0" smtClean="0"/>
              <a:t>marcação </a:t>
            </a:r>
            <a:r>
              <a:rPr lang="pt-BR" b="1" dirty="0" smtClean="0"/>
              <a:t>&lt;/</a:t>
            </a:r>
            <a:r>
              <a:rPr lang="pt-BR" b="1" dirty="0"/>
              <a:t>TEXTAREA&gt;</a:t>
            </a:r>
            <a:r>
              <a:rPr lang="pt-BR" dirty="0"/>
              <a:t> o seu fim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Por favor, escreva aqui suas sugestões, dúvidas e críticas:&lt;BR&gt;</a:t>
            </a:r>
            <a:endParaRPr lang="pt-BR" dirty="0"/>
          </a:p>
          <a:p>
            <a:pPr>
              <a:buNone/>
            </a:pPr>
            <a:r>
              <a:rPr lang="pt-BR" b="1" dirty="0"/>
              <a:t>&lt;TEXTAREA </a:t>
            </a:r>
            <a:r>
              <a:rPr lang="pt-BR" dirty="0"/>
              <a:t>NAME="critica" ROWS="3" COLS="40"&gt;</a:t>
            </a:r>
            <a:endParaRPr lang="pt-BR" dirty="0"/>
          </a:p>
          <a:p>
            <a:pPr>
              <a:buNone/>
            </a:pPr>
            <a:r>
              <a:rPr lang="pt-BR" dirty="0"/>
              <a:t>Gostaria de obter mais informações sobre</a:t>
            </a:r>
            <a:endParaRPr lang="pt-BR" dirty="0"/>
          </a:p>
          <a:p>
            <a:pPr>
              <a:buNone/>
            </a:pPr>
            <a:r>
              <a:rPr lang="pt-BR" dirty="0"/>
              <a:t>este servidor. Grato.</a:t>
            </a:r>
            <a:endParaRPr lang="pt-BR" dirty="0"/>
          </a:p>
          <a:p>
            <a:pPr>
              <a:buNone/>
            </a:pPr>
            <a:r>
              <a:rPr lang="pt-BR" b="1" dirty="0"/>
              <a:t>&lt;/TEXTAREA</a:t>
            </a:r>
            <a:r>
              <a:rPr lang="pt-BR" b="1" dirty="0" smtClean="0"/>
              <a:t>&gt;</a:t>
            </a:r>
            <a:endParaRPr lang="pt-BR" b="1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42900" lvl="1" indent="-342900"/>
            <a:endParaRPr lang="pt-BR" dirty="0" smtClean="0"/>
          </a:p>
          <a:p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 cstate="print"/>
          <a:srcRect t="33383" b="21387"/>
          <a:stretch>
            <a:fillRect/>
          </a:stretch>
        </p:blipFill>
        <p:spPr bwMode="auto">
          <a:xfrm>
            <a:off x="2699791" y="5013176"/>
            <a:ext cx="63531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003232" cy="432048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None/>
            </a:pPr>
            <a:r>
              <a:rPr lang="pt-BR" dirty="0" smtClean="0"/>
              <a:t>Áreas de texto.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Por favor, escreva aqui suas sugestões, dúvidas e críticas:&lt;BR&gt;</a:t>
            </a:r>
            <a:endParaRPr lang="pt-BR" dirty="0"/>
          </a:p>
          <a:p>
            <a:pPr>
              <a:buNone/>
            </a:pPr>
            <a:r>
              <a:rPr lang="pt-BR" b="1" dirty="0"/>
              <a:t>&lt;TEXTAREA </a:t>
            </a:r>
            <a:r>
              <a:rPr lang="pt-BR" dirty="0"/>
              <a:t>NAME="critica" ROWS="3" COLS="40"&gt;</a:t>
            </a:r>
            <a:endParaRPr lang="pt-BR" dirty="0"/>
          </a:p>
          <a:p>
            <a:pPr>
              <a:buNone/>
            </a:pPr>
            <a:r>
              <a:rPr lang="pt-BR" dirty="0"/>
              <a:t>Gostaria de obter mais informações sobre</a:t>
            </a:r>
            <a:endParaRPr lang="pt-BR" dirty="0"/>
          </a:p>
          <a:p>
            <a:pPr>
              <a:buNone/>
            </a:pPr>
            <a:r>
              <a:rPr lang="pt-BR" dirty="0"/>
              <a:t>este servidor. Grato.</a:t>
            </a:r>
            <a:endParaRPr lang="pt-BR" dirty="0"/>
          </a:p>
          <a:p>
            <a:pPr>
              <a:buNone/>
            </a:pPr>
            <a:r>
              <a:rPr lang="pt-BR" b="1" dirty="0"/>
              <a:t>&lt;/TEXTAREA</a:t>
            </a:r>
            <a:r>
              <a:rPr lang="pt-BR" b="1" dirty="0" smtClean="0"/>
              <a:t>&gt;</a:t>
            </a:r>
            <a:endParaRPr lang="pt-BR" b="1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42900" lvl="1" indent="-342900"/>
            <a:endParaRPr lang="pt-BR" dirty="0" smtClean="0"/>
          </a:p>
          <a:p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 cstate="print"/>
          <a:srcRect t="33383" b="21387"/>
          <a:stretch>
            <a:fillRect/>
          </a:stretch>
        </p:blipFill>
        <p:spPr bwMode="auto">
          <a:xfrm>
            <a:off x="539552" y="4365104"/>
            <a:ext cx="77343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23528" y="1268760"/>
            <a:ext cx="7272808" cy="792088"/>
          </a:xfrm>
          <a:prstGeom prst="borderCallout1">
            <a:avLst>
              <a:gd name="adj1" fmla="val 102715"/>
              <a:gd name="adj2" fmla="val 93483"/>
              <a:gd name="adj3" fmla="val 414493"/>
              <a:gd name="adj4" fmla="val 505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67544" y="4509120"/>
            <a:ext cx="734481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003232" cy="432048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None/>
            </a:pPr>
            <a:r>
              <a:rPr lang="pt-BR" dirty="0" smtClean="0"/>
              <a:t>Áreas de texto.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Por favor, escreva aqui suas sugestões, dúvidas e críticas:&lt;BR&gt;</a:t>
            </a:r>
            <a:endParaRPr lang="pt-BR" dirty="0"/>
          </a:p>
          <a:p>
            <a:pPr>
              <a:buNone/>
            </a:pPr>
            <a:r>
              <a:rPr lang="pt-BR" b="1" dirty="0"/>
              <a:t>&lt;TEXTAREA </a:t>
            </a:r>
            <a:r>
              <a:rPr lang="pt-BR" dirty="0"/>
              <a:t>NAME="critica" ROWS="3" COLS="40"&gt;</a:t>
            </a:r>
            <a:endParaRPr lang="pt-BR" dirty="0"/>
          </a:p>
          <a:p>
            <a:pPr>
              <a:buNone/>
            </a:pPr>
            <a:r>
              <a:rPr lang="pt-BR" dirty="0"/>
              <a:t>Gostaria de obter mais informações sobre</a:t>
            </a:r>
            <a:endParaRPr lang="pt-BR" dirty="0"/>
          </a:p>
          <a:p>
            <a:pPr>
              <a:buNone/>
            </a:pPr>
            <a:r>
              <a:rPr lang="pt-BR" dirty="0"/>
              <a:t>este servidor. Grato.</a:t>
            </a:r>
            <a:endParaRPr lang="pt-BR" dirty="0"/>
          </a:p>
          <a:p>
            <a:pPr>
              <a:buNone/>
            </a:pPr>
            <a:r>
              <a:rPr lang="pt-BR" b="1" dirty="0"/>
              <a:t>&lt;/TEXTAREA</a:t>
            </a:r>
            <a:r>
              <a:rPr lang="pt-BR" b="1" dirty="0" smtClean="0"/>
              <a:t>&gt;</a:t>
            </a:r>
            <a:endParaRPr lang="pt-BR" b="1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42900" lvl="1" indent="-342900"/>
            <a:endParaRPr lang="pt-BR" dirty="0" smtClean="0"/>
          </a:p>
          <a:p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 cstate="print"/>
          <a:srcRect t="33383" b="21387"/>
          <a:stretch>
            <a:fillRect/>
          </a:stretch>
        </p:blipFill>
        <p:spPr bwMode="auto">
          <a:xfrm>
            <a:off x="539552" y="4365104"/>
            <a:ext cx="77343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467544" y="2060848"/>
            <a:ext cx="7272808" cy="576064"/>
          </a:xfrm>
          <a:prstGeom prst="borderCallout1">
            <a:avLst>
              <a:gd name="adj1" fmla="val 102715"/>
              <a:gd name="adj2" fmla="val 93483"/>
              <a:gd name="adj3" fmla="val 375460"/>
              <a:gd name="adj4" fmla="val 538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39552" y="4293096"/>
            <a:ext cx="7056784" cy="230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003232" cy="432048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None/>
            </a:pPr>
            <a:r>
              <a:rPr lang="pt-BR" dirty="0" smtClean="0"/>
              <a:t>Áreas de texto.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Por favor, escreva aqui suas sugestões, dúvidas e críticas:&lt;BR&gt;</a:t>
            </a:r>
            <a:endParaRPr lang="pt-BR" dirty="0"/>
          </a:p>
          <a:p>
            <a:pPr>
              <a:buNone/>
            </a:pPr>
            <a:r>
              <a:rPr lang="pt-BR" b="1" dirty="0"/>
              <a:t>&lt;TEXTAREA </a:t>
            </a:r>
            <a:r>
              <a:rPr lang="pt-BR" dirty="0"/>
              <a:t>NAME="critica" ROWS="3" COLS="40"&gt;</a:t>
            </a:r>
            <a:endParaRPr lang="pt-BR" dirty="0"/>
          </a:p>
          <a:p>
            <a:pPr>
              <a:buNone/>
            </a:pPr>
            <a:r>
              <a:rPr lang="pt-BR" dirty="0"/>
              <a:t>Gostaria de obter mais informações sobre</a:t>
            </a:r>
            <a:endParaRPr lang="pt-BR" dirty="0"/>
          </a:p>
          <a:p>
            <a:pPr>
              <a:buNone/>
            </a:pPr>
            <a:r>
              <a:rPr lang="pt-BR" dirty="0"/>
              <a:t>este servidor. Grato.</a:t>
            </a:r>
            <a:endParaRPr lang="pt-BR" dirty="0"/>
          </a:p>
          <a:p>
            <a:pPr>
              <a:buNone/>
            </a:pPr>
            <a:r>
              <a:rPr lang="pt-BR" b="1" dirty="0"/>
              <a:t>&lt;/TEXTAREA</a:t>
            </a:r>
            <a:r>
              <a:rPr lang="pt-BR" b="1" dirty="0" smtClean="0"/>
              <a:t>&gt;</a:t>
            </a:r>
            <a:endParaRPr lang="pt-BR" b="1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42900" lvl="1" indent="-342900"/>
            <a:endParaRPr lang="pt-BR" dirty="0" smtClean="0"/>
          </a:p>
          <a:p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 cstate="print"/>
          <a:srcRect t="33383" b="21387"/>
          <a:stretch>
            <a:fillRect/>
          </a:stretch>
        </p:blipFill>
        <p:spPr bwMode="auto">
          <a:xfrm>
            <a:off x="539552" y="4365104"/>
            <a:ext cx="77343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4427984" y="2060848"/>
            <a:ext cx="1584176" cy="504056"/>
          </a:xfrm>
          <a:prstGeom prst="borderCallout1">
            <a:avLst>
              <a:gd name="adj1" fmla="val 102715"/>
              <a:gd name="adj2" fmla="val 93483"/>
              <a:gd name="adj3" fmla="val 667275"/>
              <a:gd name="adj4" fmla="val 278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cima e para baixo 6"/>
          <p:cNvSpPr/>
          <p:nvPr/>
        </p:nvSpPr>
        <p:spPr>
          <a:xfrm>
            <a:off x="4572000" y="5013176"/>
            <a:ext cx="360040" cy="8640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>
              <a:buNone/>
            </a:pPr>
            <a:r>
              <a:rPr lang="pt-BR" dirty="0"/>
              <a:t>"Formulários Eletrônicos" permitem </a:t>
            </a:r>
            <a:r>
              <a:rPr lang="pt-BR" dirty="0">
                <a:sym typeface="+mn-ea"/>
              </a:rPr>
              <a:t>que </a:t>
            </a:r>
            <a:r>
              <a:rPr lang="pt-BR" dirty="0"/>
              <a:t>um usuário do Web submeter informações para o provedor do serviço. 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1403648" y="3645024"/>
            <a:ext cx="7200800" cy="2736304"/>
            <a:chOff x="1403648" y="3645024"/>
            <a:chExt cx="7200800" cy="2736304"/>
          </a:xfrm>
        </p:grpSpPr>
        <p:sp>
          <p:nvSpPr>
            <p:cNvPr id="4" name="Retângulo 3"/>
            <p:cNvSpPr/>
            <p:nvPr/>
          </p:nvSpPr>
          <p:spPr>
            <a:xfrm>
              <a:off x="1403648" y="4077072"/>
              <a:ext cx="2376264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403648" y="4869159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Nome: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403648" y="5147899"/>
              <a:ext cx="1143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Endereço: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403648" y="543593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Telefone: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556048" y="3717032"/>
              <a:ext cx="1719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Página da Web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55776" y="4941167"/>
              <a:ext cx="115212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555776" y="5229200"/>
              <a:ext cx="115212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555776" y="5517232"/>
              <a:ext cx="115212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547664" y="5877272"/>
              <a:ext cx="792088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Enviar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627784" y="5877272"/>
              <a:ext cx="927720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Cancela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763688" y="414908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Faça seu cadastro</a:t>
              </a:r>
              <a:endParaRPr lang="pt-BR" b="1" dirty="0"/>
            </a:p>
          </p:txBody>
        </p:sp>
        <p:sp>
          <p:nvSpPr>
            <p:cNvPr id="18" name="Seta para a direita 17"/>
            <p:cNvSpPr/>
            <p:nvPr/>
          </p:nvSpPr>
          <p:spPr>
            <a:xfrm>
              <a:off x="4067944" y="4005064"/>
              <a:ext cx="2160240" cy="2160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ilindro 18"/>
            <p:cNvSpPr/>
            <p:nvPr/>
          </p:nvSpPr>
          <p:spPr>
            <a:xfrm>
              <a:off x="6732240" y="3645024"/>
              <a:ext cx="1872208" cy="27363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732240" y="4221088"/>
              <a:ext cx="18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Provedor </a:t>
              </a:r>
              <a:endParaRPr lang="pt-BR" dirty="0" smtClean="0"/>
            </a:p>
            <a:p>
              <a:r>
                <a:rPr lang="pt-BR" dirty="0"/>
                <a:t> </a:t>
              </a:r>
              <a:r>
                <a:rPr lang="pt-BR" dirty="0" smtClean="0"/>
                <a:t>  </a:t>
              </a:r>
              <a:endParaRPr lang="pt-BR" dirty="0" smtClean="0"/>
            </a:p>
            <a:p>
              <a:r>
                <a:rPr lang="pt-BR" dirty="0"/>
                <a:t> </a:t>
              </a:r>
              <a:r>
                <a:rPr lang="pt-BR" dirty="0" smtClean="0"/>
                <a:t>     ou </a:t>
              </a:r>
              <a:endParaRPr lang="pt-BR" dirty="0" smtClean="0"/>
            </a:p>
            <a:p>
              <a:endParaRPr lang="pt-BR" dirty="0"/>
            </a:p>
            <a:p>
              <a:r>
                <a:rPr lang="pt-BR" dirty="0" smtClean="0"/>
                <a:t>Banco de Dados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139952" y="4797152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Formulário envia dados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003232" cy="432048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None/>
            </a:pPr>
            <a:r>
              <a:rPr lang="pt-BR" dirty="0" smtClean="0"/>
              <a:t>Áreas de texto.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Por favor, escreva aqui suas sugestões, dúvidas e críticas:&lt;BR&gt;</a:t>
            </a:r>
            <a:endParaRPr lang="pt-BR" dirty="0"/>
          </a:p>
          <a:p>
            <a:pPr>
              <a:buNone/>
            </a:pPr>
            <a:r>
              <a:rPr lang="pt-BR" b="1" dirty="0"/>
              <a:t>&lt;TEXTAREA </a:t>
            </a:r>
            <a:r>
              <a:rPr lang="pt-BR" dirty="0"/>
              <a:t>NAME="critica" ROWS="3" COLS="40"&gt;</a:t>
            </a:r>
            <a:endParaRPr lang="pt-BR" dirty="0"/>
          </a:p>
          <a:p>
            <a:pPr>
              <a:buNone/>
            </a:pPr>
            <a:r>
              <a:rPr lang="pt-BR" dirty="0"/>
              <a:t>Gostaria de obter mais informações sobre</a:t>
            </a:r>
            <a:endParaRPr lang="pt-BR" dirty="0"/>
          </a:p>
          <a:p>
            <a:pPr>
              <a:buNone/>
            </a:pPr>
            <a:r>
              <a:rPr lang="pt-BR" dirty="0"/>
              <a:t>este servidor. Grato.</a:t>
            </a:r>
            <a:endParaRPr lang="pt-BR" dirty="0"/>
          </a:p>
          <a:p>
            <a:pPr>
              <a:buNone/>
            </a:pPr>
            <a:r>
              <a:rPr lang="pt-BR" b="1" dirty="0"/>
              <a:t>&lt;/TEXTAREA</a:t>
            </a:r>
            <a:r>
              <a:rPr lang="pt-BR" b="1" dirty="0" smtClean="0"/>
              <a:t>&gt;</a:t>
            </a:r>
            <a:endParaRPr lang="pt-BR" b="1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42900" lvl="1" indent="-342900"/>
            <a:endParaRPr lang="pt-BR" dirty="0" smtClean="0"/>
          </a:p>
          <a:p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 cstate="print"/>
          <a:srcRect t="33383" b="21387"/>
          <a:stretch>
            <a:fillRect/>
          </a:stretch>
        </p:blipFill>
        <p:spPr bwMode="auto">
          <a:xfrm>
            <a:off x="539552" y="4365104"/>
            <a:ext cx="77343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6012160" y="2060848"/>
            <a:ext cx="1584176" cy="504056"/>
          </a:xfrm>
          <a:prstGeom prst="borderCallout1">
            <a:avLst>
              <a:gd name="adj1" fmla="val 102715"/>
              <a:gd name="adj2" fmla="val 93483"/>
              <a:gd name="adj3" fmla="val 667275"/>
              <a:gd name="adj4" fmla="val 278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899592" y="5445224"/>
            <a:ext cx="612068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04665"/>
            <a:ext cx="8003232" cy="432048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None/>
            </a:pPr>
            <a:r>
              <a:rPr lang="pt-BR" dirty="0" smtClean="0"/>
              <a:t>Áreas de texto.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Por favor, escreva aqui suas sugestões, dúvidas e críticas:&lt;BR&gt;</a:t>
            </a:r>
            <a:endParaRPr lang="pt-BR" dirty="0"/>
          </a:p>
          <a:p>
            <a:pPr>
              <a:buNone/>
            </a:pPr>
            <a:r>
              <a:rPr lang="pt-BR" b="1" dirty="0"/>
              <a:t>&lt;TEXTAREA </a:t>
            </a:r>
            <a:r>
              <a:rPr lang="pt-BR" dirty="0"/>
              <a:t>NAME="critica" ROWS="3" COLS="40"&gt;</a:t>
            </a:r>
            <a:endParaRPr lang="pt-BR" dirty="0"/>
          </a:p>
          <a:p>
            <a:pPr>
              <a:buNone/>
            </a:pPr>
            <a:r>
              <a:rPr lang="pt-BR" dirty="0"/>
              <a:t>Gostaria de obter mais informações sobre</a:t>
            </a:r>
            <a:endParaRPr lang="pt-BR" dirty="0"/>
          </a:p>
          <a:p>
            <a:pPr>
              <a:buNone/>
            </a:pPr>
            <a:r>
              <a:rPr lang="pt-BR" dirty="0"/>
              <a:t>este servidor. Grato.</a:t>
            </a:r>
            <a:endParaRPr lang="pt-BR" dirty="0"/>
          </a:p>
          <a:p>
            <a:pPr>
              <a:buNone/>
            </a:pPr>
            <a:r>
              <a:rPr lang="pt-BR" b="1" dirty="0"/>
              <a:t>&lt;/TEXTAREA</a:t>
            </a:r>
            <a:r>
              <a:rPr lang="pt-BR" b="1" dirty="0" smtClean="0"/>
              <a:t>&gt;</a:t>
            </a:r>
            <a:endParaRPr lang="pt-BR" b="1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42900" lvl="1" indent="-342900"/>
            <a:endParaRPr lang="pt-BR" dirty="0" smtClean="0"/>
          </a:p>
          <a:p>
            <a:endParaRPr lang="pt-BR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 cstate="print"/>
          <a:srcRect t="33383" b="21387"/>
          <a:stretch>
            <a:fillRect/>
          </a:stretch>
        </p:blipFill>
        <p:spPr bwMode="auto">
          <a:xfrm>
            <a:off x="539552" y="4365104"/>
            <a:ext cx="77343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23528" y="2564904"/>
            <a:ext cx="7272808" cy="792088"/>
          </a:xfrm>
          <a:prstGeom prst="borderCallout1">
            <a:avLst>
              <a:gd name="adj1" fmla="val 102715"/>
              <a:gd name="adj2" fmla="val 93483"/>
              <a:gd name="adj3" fmla="val 283911"/>
              <a:gd name="adj4" fmla="val 691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11560" y="4797152"/>
            <a:ext cx="6840760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256584"/>
          </a:xfrm>
        </p:spPr>
        <p:txBody>
          <a:bodyPr>
            <a:normAutofit fontScale="85000" lnSpcReduction="10000"/>
          </a:bodyPr>
          <a:lstStyle/>
          <a:p>
            <a:pPr lvl="1">
              <a:buNone/>
            </a:pPr>
            <a:r>
              <a:rPr lang="pt-BR" dirty="0" smtClean="0"/>
              <a:t>Botões de seleção. </a:t>
            </a:r>
            <a:r>
              <a:rPr lang="pt-BR" b="1" dirty="0"/>
              <a:t>Botões sim ou não - </a:t>
            </a:r>
            <a:r>
              <a:rPr lang="pt-BR" b="1" cap="all" dirty="0" err="1"/>
              <a:t>checkbox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&lt;INPUT TYPE=“</a:t>
            </a:r>
            <a:r>
              <a:rPr lang="pt-BR" dirty="0" err="1" smtClean="0"/>
              <a:t>Check</a:t>
            </a:r>
            <a:r>
              <a:rPr lang="pt-BR" dirty="0" err="1"/>
              <a:t>b</a:t>
            </a:r>
            <a:r>
              <a:rPr lang="pt-BR" dirty="0" err="1" smtClean="0"/>
              <a:t>ox</a:t>
            </a:r>
            <a:r>
              <a:rPr lang="pt-BR" dirty="0" smtClean="0"/>
              <a:t>” </a:t>
            </a:r>
            <a:r>
              <a:rPr lang="pt-BR" dirty="0" err="1" smtClean="0"/>
              <a:t>name</a:t>
            </a:r>
            <a:r>
              <a:rPr lang="pt-BR" dirty="0" smtClean="0"/>
              <a:t>=“qualquer” CHECKED VALUE=“1”&gt;</a:t>
            </a:r>
            <a:endParaRPr lang="pt-BR" dirty="0" smtClean="0"/>
          </a:p>
          <a:p>
            <a:pPr>
              <a:buNone/>
            </a:pPr>
            <a:r>
              <a:rPr lang="pt-BR" b="1" dirty="0"/>
              <a:t>VALUE="" OPCIONAL </a:t>
            </a:r>
            <a:endParaRPr lang="pt-BR" dirty="0"/>
          </a:p>
          <a:p>
            <a:pPr>
              <a:buNone/>
            </a:pPr>
            <a:r>
              <a:rPr lang="pt-BR" dirty="0"/>
              <a:t>Especifica o valor da opção enviado ao servidor. Se não for definido, o valor "</a:t>
            </a:r>
            <a:r>
              <a:rPr lang="pt-BR" dirty="0" err="1" smtClean="0"/>
              <a:t>on</a:t>
            </a:r>
            <a:r>
              <a:rPr lang="pt-BR" dirty="0" smtClean="0"/>
              <a:t>“ </a:t>
            </a:r>
            <a:r>
              <a:rPr lang="pt-BR" dirty="0"/>
              <a:t>é enviado ao script decodificador. 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smtClean="0"/>
              <a:t>NAME=“” OBRIGATÓRIO</a:t>
            </a:r>
            <a:endParaRPr lang="pt-BR" b="1" dirty="0" smtClean="0"/>
          </a:p>
          <a:p>
            <a:pPr>
              <a:buNone/>
            </a:pPr>
            <a:r>
              <a:rPr lang="pt-BR" dirty="0"/>
              <a:t>N</a:t>
            </a:r>
            <a:r>
              <a:rPr lang="pt-BR" dirty="0" smtClean="0"/>
              <a:t>ome para especificar o botão.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CHECKED OPCIONAL </a:t>
            </a:r>
            <a:endParaRPr lang="pt-BR" dirty="0"/>
          </a:p>
          <a:p>
            <a:pPr>
              <a:buNone/>
            </a:pPr>
            <a:r>
              <a:rPr lang="pt-BR" dirty="0"/>
              <a:t>Esta marcação define a opção selecionada por default.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&lt;INPUT TYPE="</a:t>
            </a:r>
            <a:r>
              <a:rPr lang="pt-BR" dirty="0" err="1"/>
              <a:t>checkbox</a:t>
            </a:r>
            <a:r>
              <a:rPr lang="pt-BR" dirty="0"/>
              <a:t>" NAME="boletim" CHECKED&gt;Sim, eu desejo receber o boletim de notícias.</a:t>
            </a:r>
            <a:endParaRPr lang="pt-BR" dirty="0"/>
          </a:p>
          <a:p>
            <a:pPr>
              <a:buNone/>
            </a:pPr>
            <a:r>
              <a:rPr lang="pt-BR" dirty="0"/>
              <a:t>&lt;P&gt;</a:t>
            </a:r>
            <a:endParaRPr lang="pt-BR" dirty="0"/>
          </a:p>
          <a:p>
            <a:pPr>
              <a:buNone/>
            </a:pPr>
            <a:r>
              <a:rPr lang="pt-BR" dirty="0"/>
              <a:t>&lt;INPUT TYPE="</a:t>
            </a:r>
            <a:r>
              <a:rPr lang="pt-BR" dirty="0" err="1"/>
              <a:t>checkbox</a:t>
            </a:r>
            <a:r>
              <a:rPr lang="pt-BR" dirty="0"/>
              <a:t>" NAME="</a:t>
            </a:r>
            <a:r>
              <a:rPr lang="pt-BR" dirty="0" err="1"/>
              <a:t>info</a:t>
            </a:r>
            <a:r>
              <a:rPr lang="pt-BR" dirty="0"/>
              <a:t>"&gt;Sim, eu gostaria de receber mais informações turísticas</a:t>
            </a:r>
            <a:r>
              <a:rPr lang="pt-BR" dirty="0" smtClean="0"/>
              <a:t>.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 t="46577" r="4329" b="14011"/>
          <a:stretch>
            <a:fillRect/>
          </a:stretch>
        </p:blipFill>
        <p:spPr bwMode="auto">
          <a:xfrm>
            <a:off x="1259632" y="5013176"/>
            <a:ext cx="6696744" cy="144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23528" y="1412776"/>
            <a:ext cx="7272808" cy="504056"/>
          </a:xfrm>
          <a:prstGeom prst="borderCallout1">
            <a:avLst>
              <a:gd name="adj1" fmla="val 96768"/>
              <a:gd name="adj2" fmla="val 21962"/>
              <a:gd name="adj3" fmla="val 682416"/>
              <a:gd name="adj4" fmla="val 16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331640" y="4797152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1 6"/>
          <p:cNvSpPr/>
          <p:nvPr/>
        </p:nvSpPr>
        <p:spPr>
          <a:xfrm>
            <a:off x="475928" y="3068960"/>
            <a:ext cx="5680248" cy="504056"/>
          </a:xfrm>
          <a:prstGeom prst="borderCallout1">
            <a:avLst>
              <a:gd name="adj1" fmla="val 105689"/>
              <a:gd name="adj2" fmla="val 2825"/>
              <a:gd name="adj3" fmla="val 554539"/>
              <a:gd name="adj4" fmla="val 14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259632" y="558924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&lt;INPUT TYPE="</a:t>
            </a:r>
            <a:r>
              <a:rPr lang="pt-BR" dirty="0" err="1"/>
              <a:t>checkbox</a:t>
            </a:r>
            <a:r>
              <a:rPr lang="pt-BR" dirty="0"/>
              <a:t>" NAME="boletim" CHECKED&gt;Sim, eu desejo receber o boletim de notícias.</a:t>
            </a:r>
            <a:endParaRPr lang="pt-BR" dirty="0"/>
          </a:p>
          <a:p>
            <a:pPr>
              <a:buNone/>
            </a:pPr>
            <a:r>
              <a:rPr lang="pt-BR" dirty="0"/>
              <a:t>&lt;P&gt;</a:t>
            </a:r>
            <a:endParaRPr lang="pt-BR" dirty="0"/>
          </a:p>
          <a:p>
            <a:pPr>
              <a:buNone/>
            </a:pPr>
            <a:r>
              <a:rPr lang="pt-BR" dirty="0"/>
              <a:t>&lt;INPUT TYPE="</a:t>
            </a:r>
            <a:r>
              <a:rPr lang="pt-BR" dirty="0" err="1"/>
              <a:t>checkbox</a:t>
            </a:r>
            <a:r>
              <a:rPr lang="pt-BR" dirty="0"/>
              <a:t>" NAME="</a:t>
            </a:r>
            <a:r>
              <a:rPr lang="pt-BR" dirty="0" err="1"/>
              <a:t>info</a:t>
            </a:r>
            <a:r>
              <a:rPr lang="pt-BR" dirty="0"/>
              <a:t>"&gt;Sim, eu gostaria de receber mais informações turísticas</a:t>
            </a:r>
            <a:r>
              <a:rPr lang="pt-BR" dirty="0" smtClean="0"/>
              <a:t>.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 t="46577" r="4329" b="14011"/>
          <a:stretch>
            <a:fillRect/>
          </a:stretch>
        </p:blipFill>
        <p:spPr bwMode="auto">
          <a:xfrm>
            <a:off x="1259632" y="5013176"/>
            <a:ext cx="6696744" cy="144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827584" y="1772816"/>
            <a:ext cx="1512168" cy="504056"/>
          </a:xfrm>
          <a:prstGeom prst="borderCallout1">
            <a:avLst>
              <a:gd name="adj1" fmla="val 96768"/>
              <a:gd name="adj2" fmla="val 21962"/>
              <a:gd name="adj3" fmla="val 661599"/>
              <a:gd name="adj4" fmla="val 524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547664" y="5157192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&lt;INPUT TYPE="</a:t>
            </a:r>
            <a:r>
              <a:rPr lang="pt-BR" dirty="0" err="1"/>
              <a:t>checkbox</a:t>
            </a:r>
            <a:r>
              <a:rPr lang="pt-BR" dirty="0"/>
              <a:t>" NAME="boletim" CHECKED&gt;Sim, eu desejo receber o boletim de notícias.</a:t>
            </a:r>
            <a:endParaRPr lang="pt-BR" dirty="0"/>
          </a:p>
          <a:p>
            <a:pPr>
              <a:buNone/>
            </a:pPr>
            <a:r>
              <a:rPr lang="pt-BR" dirty="0"/>
              <a:t>&lt;P&gt;</a:t>
            </a:r>
            <a:endParaRPr lang="pt-BR" dirty="0"/>
          </a:p>
          <a:p>
            <a:pPr>
              <a:buNone/>
            </a:pPr>
            <a:r>
              <a:rPr lang="pt-BR" dirty="0"/>
              <a:t>&lt;INPUT TYPE="</a:t>
            </a:r>
            <a:r>
              <a:rPr lang="pt-BR" dirty="0" err="1"/>
              <a:t>checkbox</a:t>
            </a:r>
            <a:r>
              <a:rPr lang="pt-BR" dirty="0"/>
              <a:t>" NAME="</a:t>
            </a:r>
            <a:r>
              <a:rPr lang="pt-BR" dirty="0" err="1"/>
              <a:t>info</a:t>
            </a:r>
            <a:r>
              <a:rPr lang="pt-BR" dirty="0"/>
              <a:t>"&gt;Sim, eu gostaria de receber mais informações turísticas</a:t>
            </a:r>
            <a:r>
              <a:rPr lang="pt-BR" dirty="0" smtClean="0"/>
              <a:t>.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 t="46577" r="4329" b="14011"/>
          <a:stretch>
            <a:fillRect/>
          </a:stretch>
        </p:blipFill>
        <p:spPr bwMode="auto">
          <a:xfrm>
            <a:off x="1259632" y="5013176"/>
            <a:ext cx="6696744" cy="144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2339752" y="1772816"/>
            <a:ext cx="5184576" cy="504056"/>
          </a:xfrm>
          <a:prstGeom prst="borderCallout1">
            <a:avLst>
              <a:gd name="adj1" fmla="val 96768"/>
              <a:gd name="adj2" fmla="val 21962"/>
              <a:gd name="adj3" fmla="val 608069"/>
              <a:gd name="adj4" fmla="val 20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619672" y="4869160"/>
            <a:ext cx="511256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1 6"/>
          <p:cNvSpPr/>
          <p:nvPr/>
        </p:nvSpPr>
        <p:spPr>
          <a:xfrm>
            <a:off x="6156176" y="3068960"/>
            <a:ext cx="2448272" cy="504056"/>
          </a:xfrm>
          <a:prstGeom prst="borderCallout1">
            <a:avLst>
              <a:gd name="adj1" fmla="val 99741"/>
              <a:gd name="adj2" fmla="val 17520"/>
              <a:gd name="adj3" fmla="val 554539"/>
              <a:gd name="adj4" fmla="val 14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772072" y="5589240"/>
            <a:ext cx="59682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3501008"/>
            <a:ext cx="5976664" cy="36933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47253"/>
            <a:ext cx="9144000" cy="6010747"/>
          </a:xfrm>
        </p:spPr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pt-BR" b="1" dirty="0"/>
              <a:t>Botões com opções - </a:t>
            </a:r>
            <a:r>
              <a:rPr lang="pt-BR" b="1" cap="all" dirty="0" smtClean="0"/>
              <a:t>radio</a:t>
            </a:r>
            <a:r>
              <a:rPr lang="pt-BR" dirty="0" smtClean="0"/>
              <a:t>.</a:t>
            </a:r>
            <a:endParaRPr lang="pt-BR" dirty="0" smtClean="0"/>
          </a:p>
          <a:p>
            <a:pPr lvl="1">
              <a:buNone/>
            </a:pPr>
            <a:r>
              <a:rPr lang="pt-BR" b="1" dirty="0"/>
              <a:t>RADIOBUTTONS</a:t>
            </a:r>
            <a:r>
              <a:rPr lang="pt-BR" dirty="0"/>
              <a:t> utilizam uma notação similar a de CHECKBOXES, contudo, apenas uma opção pode ser escolhida. </a:t>
            </a:r>
            <a:endParaRPr lang="pt-BR" dirty="0"/>
          </a:p>
          <a:p>
            <a:pPr>
              <a:buNone/>
            </a:pPr>
            <a:r>
              <a:rPr lang="pt-BR" b="1" u="sng" dirty="0"/>
              <a:t>Opções</a:t>
            </a:r>
            <a:r>
              <a:rPr lang="pt-BR" b="1" dirty="0"/>
              <a:t>: </a:t>
            </a:r>
            <a:endParaRPr lang="pt-BR" dirty="0"/>
          </a:p>
          <a:p>
            <a:pPr>
              <a:buNone/>
            </a:pPr>
            <a:r>
              <a:rPr lang="pt-BR" b="1" dirty="0"/>
              <a:t>VALUE="" </a:t>
            </a:r>
            <a:r>
              <a:rPr lang="pt-BR" b="1" dirty="0" err="1"/>
              <a:t>OBRIGATóRIO</a:t>
            </a:r>
            <a:r>
              <a:rPr lang="pt-BR" b="1" dirty="0"/>
              <a:t> </a:t>
            </a:r>
            <a:endParaRPr lang="pt-BR" dirty="0"/>
          </a:p>
          <a:p>
            <a:pPr>
              <a:buNone/>
            </a:pPr>
            <a:r>
              <a:rPr lang="pt-BR" dirty="0"/>
              <a:t>Especifica o valor da opção a ser enviado para o servidor. </a:t>
            </a:r>
            <a:endParaRPr lang="pt-BR" dirty="0"/>
          </a:p>
          <a:p>
            <a:pPr>
              <a:buNone/>
            </a:pPr>
            <a:r>
              <a:rPr lang="pt-BR" dirty="0"/>
              <a:t>Se não for definido, um valor "</a:t>
            </a:r>
            <a:r>
              <a:rPr lang="pt-BR" dirty="0" err="1"/>
              <a:t>on</a:t>
            </a:r>
            <a:r>
              <a:rPr lang="pt-BR" dirty="0"/>
              <a:t>" é enviado ao script decodificador. </a:t>
            </a: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NAME=“” OBRIGATÓRIO </a:t>
            </a:r>
            <a:r>
              <a:rPr lang="pt-BR" dirty="0" smtClean="0"/>
              <a:t>mesmo nome para todos os botões.</a:t>
            </a:r>
            <a:r>
              <a:rPr lang="pt-BR" dirty="0"/>
              <a:t> 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CHECKED RECOMENDADO </a:t>
            </a:r>
            <a:endParaRPr lang="pt-BR" dirty="0"/>
          </a:p>
          <a:p>
            <a:pPr>
              <a:buNone/>
            </a:pPr>
            <a:r>
              <a:rPr lang="pt-BR" dirty="0"/>
              <a:t>Esta marcação especifica qual botão estará selecionado por default. </a:t>
            </a:r>
            <a:endParaRPr lang="pt-BR" dirty="0"/>
          </a:p>
          <a:p>
            <a:pPr>
              <a:buNone/>
            </a:pPr>
            <a:r>
              <a:rPr lang="pt-BR" dirty="0"/>
              <a:t>Uma vez que uma seleção precisa ser feita, é melhor prover uma opção </a:t>
            </a:r>
            <a:r>
              <a:rPr lang="pt-BR" dirty="0" err="1"/>
              <a:t>pre-selecionada</a:t>
            </a:r>
            <a:r>
              <a:rPr lang="pt-BR" dirty="0"/>
              <a:t>.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1124744"/>
            <a:ext cx="3816424" cy="360040"/>
          </a:xfrm>
          <a:prstGeom prst="borderCallout1">
            <a:avLst>
              <a:gd name="adj1" fmla="val 96768"/>
              <a:gd name="adj2" fmla="val 21962"/>
              <a:gd name="adj3" fmla="val 1032744"/>
              <a:gd name="adj4" fmla="val 26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5496" y="4725144"/>
            <a:ext cx="403244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1772816"/>
            <a:ext cx="2555776" cy="288032"/>
          </a:xfrm>
          <a:prstGeom prst="borderCallout1">
            <a:avLst>
              <a:gd name="adj1" fmla="val 96768"/>
              <a:gd name="adj2" fmla="val 21962"/>
              <a:gd name="adj3" fmla="val 1277348"/>
              <a:gd name="adj4" fmla="val 534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99592" y="5445224"/>
            <a:ext cx="273630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2060848"/>
            <a:ext cx="5508104" cy="288032"/>
          </a:xfrm>
          <a:prstGeom prst="borderCallout1">
            <a:avLst>
              <a:gd name="adj1" fmla="val 96768"/>
              <a:gd name="adj2" fmla="val 21962"/>
              <a:gd name="adj3" fmla="val 1162853"/>
              <a:gd name="adj4" fmla="val 599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03848" y="544522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Além disto, as marcações que definem o formulário precisam ser iniciadas e </a:t>
            </a:r>
            <a:r>
              <a:rPr lang="pt-BR" dirty="0" smtClean="0"/>
              <a:t>finalizadas.</a:t>
            </a:r>
            <a:endParaRPr lang="pt-BR" dirty="0"/>
          </a:p>
          <a:p>
            <a:pPr>
              <a:buNone/>
            </a:pPr>
            <a:r>
              <a:rPr lang="pt-BR" dirty="0" smtClean="0"/>
              <a:t>&lt;HTML&gt;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&lt;HEAD&gt;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&lt;TITLE&gt; FOMULÁRIOS &lt;/TITLE&gt;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&lt;/HEAD&gt;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&lt;BODY&gt;</a:t>
            </a:r>
            <a:endParaRPr lang="pt-BR" dirty="0"/>
          </a:p>
          <a:p>
            <a:pPr>
              <a:buNone/>
            </a:pPr>
            <a:r>
              <a:rPr lang="pt-BR" b="1" dirty="0"/>
              <a:t>&lt;FORM</a:t>
            </a:r>
            <a:r>
              <a:rPr lang="pt-BR" b="1" dirty="0" smtClean="0"/>
              <a:t>&gt;         &lt;! </a:t>
            </a:r>
            <a:r>
              <a:rPr lang="pt-BR" b="1" dirty="0" err="1" smtClean="0"/>
              <a:t>Ínício</a:t>
            </a:r>
            <a:r>
              <a:rPr lang="pt-BR" b="1" dirty="0" smtClean="0"/>
              <a:t> do formulário&gt;</a:t>
            </a:r>
            <a:endParaRPr lang="pt-BR" b="1" dirty="0"/>
          </a:p>
          <a:p>
            <a:pPr>
              <a:buNone/>
            </a:pPr>
            <a:r>
              <a:rPr lang="pt-BR" dirty="0"/>
              <a:t>  conteúdo do formulário</a:t>
            </a:r>
            <a:r>
              <a:rPr lang="pt-BR" dirty="0" smtClean="0"/>
              <a:t>...</a:t>
            </a:r>
            <a:endParaRPr lang="pt-BR" dirty="0" smtClean="0"/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campos de entrada</a:t>
            </a:r>
            <a:endParaRPr lang="pt-BR" dirty="0"/>
          </a:p>
          <a:p>
            <a:pPr>
              <a:buNone/>
            </a:pPr>
            <a:r>
              <a:rPr lang="pt-BR" b="1" dirty="0"/>
              <a:t>&lt;/FORM</a:t>
            </a:r>
            <a:r>
              <a:rPr lang="pt-BR" b="1" dirty="0" smtClean="0"/>
              <a:t>&gt;       &lt;! Fim do formulário&gt;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&lt;/BODY&gt;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&lt;/HTML&gt;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5508104" y="2060848"/>
            <a:ext cx="1440160" cy="288032"/>
          </a:xfrm>
          <a:prstGeom prst="borderCallout1">
            <a:avLst>
              <a:gd name="adj1" fmla="val 96768"/>
              <a:gd name="adj2" fmla="val 21962"/>
              <a:gd name="adj3" fmla="val 1142037"/>
              <a:gd name="adj4" fmla="val -597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563888" y="5445224"/>
            <a:ext cx="165618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2348880"/>
            <a:ext cx="5508104" cy="288032"/>
          </a:xfrm>
          <a:prstGeom prst="borderCallout1">
            <a:avLst>
              <a:gd name="adj1" fmla="val 96768"/>
              <a:gd name="adj2" fmla="val 21962"/>
              <a:gd name="adj3" fmla="val 1110810"/>
              <a:gd name="adj4" fmla="val 931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004048" y="544522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5436096" y="2378860"/>
            <a:ext cx="1440160" cy="288032"/>
          </a:xfrm>
          <a:prstGeom prst="borderCallout1">
            <a:avLst>
              <a:gd name="adj1" fmla="val 96768"/>
              <a:gd name="adj2" fmla="val 21962"/>
              <a:gd name="adj3" fmla="val 1058768"/>
              <a:gd name="adj4" fmla="val 276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220072" y="5445224"/>
            <a:ext cx="165618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2708920"/>
            <a:ext cx="6444208" cy="288032"/>
          </a:xfrm>
          <a:prstGeom prst="borderCallout1">
            <a:avLst>
              <a:gd name="adj1" fmla="val 96768"/>
              <a:gd name="adj2" fmla="val 21962"/>
              <a:gd name="adj3" fmla="val 1001519"/>
              <a:gd name="adj4" fmla="val 102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588224" y="544522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5220072" y="2708920"/>
            <a:ext cx="1224136" cy="288032"/>
          </a:xfrm>
          <a:prstGeom prst="borderCallout1">
            <a:avLst>
              <a:gd name="adj1" fmla="val 96768"/>
              <a:gd name="adj2" fmla="val 21962"/>
              <a:gd name="adj3" fmla="val 1074382"/>
              <a:gd name="adj4" fmla="val 1391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6228184" y="2708920"/>
            <a:ext cx="1440160" cy="288032"/>
          </a:xfrm>
          <a:prstGeom prst="borderCallout1">
            <a:avLst>
              <a:gd name="adj1" fmla="val 96768"/>
              <a:gd name="adj2" fmla="val 21962"/>
              <a:gd name="adj3" fmla="val 1011929"/>
              <a:gd name="adj4" fmla="val 724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948264" y="5589240"/>
            <a:ext cx="136815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611560" y="2996952"/>
            <a:ext cx="1224136" cy="288032"/>
          </a:xfrm>
          <a:prstGeom prst="borderCallout1">
            <a:avLst>
              <a:gd name="adj1" fmla="val 96768"/>
              <a:gd name="adj2" fmla="val 21962"/>
              <a:gd name="adj3" fmla="val 1074382"/>
              <a:gd name="adj4" fmla="val 1391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043608" y="6021288"/>
            <a:ext cx="165618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5496" y="3284984"/>
            <a:ext cx="5616624" cy="288032"/>
          </a:xfrm>
          <a:prstGeom prst="borderCallout1">
            <a:avLst>
              <a:gd name="adj1" fmla="val 96768"/>
              <a:gd name="adj2" fmla="val 21962"/>
              <a:gd name="adj3" fmla="val 954681"/>
              <a:gd name="adj4" fmla="val 478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699792" y="594928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46805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Suas preferências na viagem</a:t>
            </a:r>
            <a:r>
              <a:rPr lang="pt-BR" dirty="0" smtClean="0"/>
              <a:t>: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&lt;DL&gt;  &lt;! Lista de definição&gt;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/>
              <a:t>DD&gt;Classe do Bilhete</a:t>
            </a:r>
            <a:r>
              <a:rPr lang="pt-BR" dirty="0" smtClean="0"/>
              <a:t>: &lt;! Sub item da lista&gt;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VALUE="eco"&gt;</a:t>
            </a:r>
            <a:r>
              <a:rPr lang="en-US" dirty="0" err="1"/>
              <a:t>econômica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VALUE="exe"&gt;</a:t>
            </a:r>
            <a:r>
              <a:rPr lang="en-US" dirty="0" err="1"/>
              <a:t>executiva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</a:t>
            </a:r>
            <a:r>
              <a:rPr lang="en-US" dirty="0" err="1"/>
              <a:t>classe</a:t>
            </a:r>
            <a:r>
              <a:rPr lang="en-US" dirty="0"/>
              <a:t>" VALUE="</a:t>
            </a:r>
            <a:r>
              <a:rPr lang="en-US" dirty="0" err="1"/>
              <a:t>pri</a:t>
            </a:r>
            <a:r>
              <a:rPr lang="en-US" dirty="0"/>
              <a:t>" CHECKED&gt;</a:t>
            </a:r>
            <a:r>
              <a:rPr lang="en-US" dirty="0" err="1"/>
              <a:t>primeira</a:t>
            </a:r>
            <a:endParaRPr lang="pt-BR" dirty="0"/>
          </a:p>
          <a:p>
            <a:pPr>
              <a:buNone/>
            </a:pPr>
            <a:r>
              <a:rPr lang="en-US" dirty="0"/>
              <a:t>&lt;DD&gt;</a:t>
            </a:r>
            <a:r>
              <a:rPr lang="en-US" dirty="0" err="1"/>
              <a:t>Localização</a:t>
            </a:r>
            <a:r>
              <a:rPr lang="en-US" dirty="0"/>
              <a:t>: </a:t>
            </a:r>
            <a:r>
              <a:rPr lang="en-US" dirty="0" smtClean="0"/>
              <a:t> &lt;! </a:t>
            </a:r>
            <a:r>
              <a:rPr lang="en-US" dirty="0" err="1" smtClean="0"/>
              <a:t>Outro</a:t>
            </a:r>
            <a:r>
              <a:rPr lang="en-US" dirty="0" smtClean="0"/>
              <a:t> sub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&gt;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frente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en-US" dirty="0"/>
              <a:t>&lt;INPUT TYPE="radio" NAME="local" VALUE="</a:t>
            </a:r>
            <a:r>
              <a:rPr lang="en-US" dirty="0" err="1"/>
              <a:t>tras</a:t>
            </a:r>
            <a:r>
              <a:rPr lang="en-US" dirty="0"/>
              <a:t>"&gt;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fumante</a:t>
            </a:r>
            <a:endParaRPr lang="pt-BR" dirty="0"/>
          </a:p>
          <a:p>
            <a:pPr>
              <a:buNone/>
            </a:pPr>
            <a:r>
              <a:rPr lang="pt-BR" dirty="0"/>
              <a:t>&lt;/DL</a:t>
            </a:r>
            <a:r>
              <a:rPr lang="pt-BR" dirty="0" smtClean="0"/>
              <a:t>&gt; &lt;! Fim lista de definições&gt;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 t="41789" r="4145" b="16423"/>
          <a:stretch>
            <a:fillRect/>
          </a:stretch>
        </p:blipFill>
        <p:spPr bwMode="auto">
          <a:xfrm>
            <a:off x="0" y="4869159"/>
            <a:ext cx="8604448" cy="178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5652120" y="3284984"/>
            <a:ext cx="1512168" cy="288032"/>
          </a:xfrm>
          <a:prstGeom prst="borderCallout1">
            <a:avLst>
              <a:gd name="adj1" fmla="val 96768"/>
              <a:gd name="adj2" fmla="val 21962"/>
              <a:gd name="adj3" fmla="val 970295"/>
              <a:gd name="adj4" fmla="val -868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059832" y="6021288"/>
            <a:ext cx="165618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Uma vez que um botão é selecionado, ele não pode ser desmarcado sem selecionar outro botão que possua o mesmo NAME. A seleção default pode ser restaurada com a utilização do botão </a:t>
            </a:r>
            <a:r>
              <a:rPr lang="pt-BR" dirty="0" smtClean="0"/>
              <a:t>RESET.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47500" lnSpcReduction="20000"/>
          </a:bodyPr>
          <a:lstStyle/>
          <a:p>
            <a:r>
              <a:rPr lang="pt-BR" sz="3400" dirty="0"/>
              <a:t>Uma última observação: você pode ter múltiplos formulários em um único hiperdocumento. Apenas certifique-se que os blocos &lt;FORM&gt;&lt;/FORM&gt; não se sobrepõem</a:t>
            </a:r>
            <a:r>
              <a:rPr lang="pt-BR" sz="3400" dirty="0" smtClean="0"/>
              <a:t>.</a:t>
            </a:r>
            <a:endParaRPr lang="pt-BR" sz="3400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&lt;HTML&gt;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&lt;HEAD&gt;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&lt;TITLE&gt; FOMULÁRIOS &lt;/TITLE&gt;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&lt;/HEAD&gt;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&lt;BODY&gt;</a:t>
            </a:r>
            <a:endParaRPr lang="pt-BR" dirty="0" smtClean="0"/>
          </a:p>
          <a:p>
            <a:pPr>
              <a:buNone/>
            </a:pPr>
            <a:r>
              <a:rPr lang="pt-BR" b="1" dirty="0" smtClean="0"/>
              <a:t>&lt;FORM&gt;         &lt;! </a:t>
            </a:r>
            <a:r>
              <a:rPr lang="pt-BR" b="1" dirty="0" err="1" smtClean="0"/>
              <a:t>Ínício</a:t>
            </a:r>
            <a:r>
              <a:rPr lang="pt-BR" b="1" dirty="0" smtClean="0"/>
              <a:t> do formulário&gt;</a:t>
            </a: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dirty="0" smtClean="0"/>
              <a:t>  conteúdo do formulário...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campos de entrada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&lt;/FORM&gt;       &lt;! Fim do formulário&gt;</a:t>
            </a:r>
            <a:endParaRPr lang="pt-BR" b="1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&lt;FORM</a:t>
            </a:r>
            <a:r>
              <a:rPr lang="pt-BR" b="1" dirty="0" smtClean="0"/>
              <a:t>&gt;         &lt;! </a:t>
            </a:r>
            <a:r>
              <a:rPr lang="pt-BR" b="1" dirty="0" err="1" smtClean="0"/>
              <a:t>Ínício</a:t>
            </a:r>
            <a:r>
              <a:rPr lang="pt-BR" b="1" dirty="0" smtClean="0"/>
              <a:t> do formulário&gt;</a:t>
            </a:r>
            <a:endParaRPr lang="pt-BR" b="1" dirty="0" smtClean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dirty="0"/>
              <a:t>  conteúdo do formulário</a:t>
            </a:r>
            <a:r>
              <a:rPr lang="pt-BR" dirty="0" smtClean="0"/>
              <a:t>...</a:t>
            </a:r>
            <a:endParaRPr lang="pt-BR" dirty="0" smtClean="0"/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campos de entrada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&lt;/FORM</a:t>
            </a:r>
            <a:r>
              <a:rPr lang="pt-BR" b="1" dirty="0" smtClean="0"/>
              <a:t>&gt;       &lt;! Fim do formulário&gt;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&lt;/BODY&gt;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&lt;/HTML&gt;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99992" y="1628800"/>
            <a:ext cx="396044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500" dirty="0" smtClean="0"/>
              <a:t>&lt;HTML&gt;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&lt;HEAD&gt;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&lt;TITLE&gt; FOMULÁRIOS &lt;/TITLE&gt;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&lt;/HEAD&gt;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&lt;BODY&gt;</a:t>
            </a:r>
            <a:endParaRPr lang="pt-BR" sz="1500" dirty="0" smtClean="0"/>
          </a:p>
          <a:p>
            <a:pPr>
              <a:buNone/>
            </a:pPr>
            <a:r>
              <a:rPr lang="pt-BR" sz="1500" b="1" dirty="0" smtClean="0"/>
              <a:t>&lt;FORM&gt;         &lt;! </a:t>
            </a:r>
            <a:r>
              <a:rPr lang="pt-BR" sz="1500" b="1" dirty="0" err="1" smtClean="0"/>
              <a:t>Ínício</a:t>
            </a:r>
            <a:r>
              <a:rPr lang="pt-BR" sz="1500" b="1" dirty="0" smtClean="0"/>
              <a:t> do formulário&gt;</a:t>
            </a:r>
            <a:endParaRPr lang="pt-BR" sz="1500" b="1" dirty="0" smtClean="0"/>
          </a:p>
          <a:p>
            <a:pPr>
              <a:buNone/>
            </a:pPr>
            <a:r>
              <a:rPr lang="pt-BR" sz="1500" dirty="0" smtClean="0"/>
              <a:t>  conteúdo do formulário...</a:t>
            </a:r>
            <a:endParaRPr lang="pt-BR" sz="1500" dirty="0" smtClean="0"/>
          </a:p>
          <a:p>
            <a:r>
              <a:rPr lang="pt-BR" sz="1500" dirty="0" smtClean="0"/>
              <a:t>  campos de entrada</a:t>
            </a:r>
            <a:endParaRPr lang="pt-BR" sz="1500" dirty="0" smtClean="0"/>
          </a:p>
          <a:p>
            <a:endParaRPr lang="pt-BR" sz="1500" b="1" dirty="0"/>
          </a:p>
          <a:p>
            <a:r>
              <a:rPr lang="pt-BR" sz="1500" b="1" dirty="0" smtClean="0"/>
              <a:t>&lt;FORM&gt;         &lt;! </a:t>
            </a:r>
            <a:r>
              <a:rPr lang="pt-BR" sz="1500" b="1" dirty="0" err="1" smtClean="0"/>
              <a:t>Ínício</a:t>
            </a:r>
            <a:r>
              <a:rPr lang="pt-BR" sz="1500" b="1" dirty="0" smtClean="0"/>
              <a:t> do formulário&gt;</a:t>
            </a:r>
            <a:endParaRPr lang="pt-BR" sz="1500" b="1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b="1" dirty="0" smtClean="0"/>
              <a:t>&lt;/FORM&gt;       &lt;! Fim do formulário&gt;</a:t>
            </a:r>
            <a:endParaRPr lang="pt-BR" sz="1500" b="1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conteúdo do formulário...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campos de entrada</a:t>
            </a: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b="1" dirty="0" smtClean="0"/>
              <a:t>&lt;/FORM&gt;       &lt;! Fim do formulário&gt;</a:t>
            </a:r>
            <a:endParaRPr lang="pt-BR" sz="1500" b="1" dirty="0" smtClean="0"/>
          </a:p>
          <a:p>
            <a:pPr>
              <a:buNone/>
            </a:pPr>
            <a:r>
              <a:rPr lang="pt-BR" sz="1500" dirty="0" smtClean="0"/>
              <a:t>&lt;/BODY&gt;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&lt;/HTML&gt;</a:t>
            </a:r>
            <a:endParaRPr lang="pt-BR" sz="1500" dirty="0" smtClean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2636912"/>
            <a:ext cx="3168352" cy="1440160"/>
          </a:xfrm>
          <a:prstGeom prst="rect">
            <a:avLst/>
          </a:prstGeom>
          <a:solidFill>
            <a:schemeClr val="tx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552" y="4149080"/>
            <a:ext cx="3168352" cy="1440160"/>
          </a:xfrm>
          <a:prstGeom prst="rect">
            <a:avLst/>
          </a:prstGeom>
          <a:solidFill>
            <a:schemeClr val="accent6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499992" y="2789312"/>
            <a:ext cx="3168352" cy="1791816"/>
          </a:xfrm>
          <a:prstGeom prst="rect">
            <a:avLst/>
          </a:prstGeom>
          <a:solidFill>
            <a:schemeClr val="tx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499992" y="3645024"/>
            <a:ext cx="3168352" cy="1944216"/>
          </a:xfrm>
          <a:prstGeom prst="rect">
            <a:avLst/>
          </a:prstGeom>
          <a:solidFill>
            <a:schemeClr val="accent6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59632" y="1340768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Certo</a:t>
            </a:r>
            <a:endParaRPr lang="pt-BR" sz="4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92080" y="1412776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Errado</a:t>
            </a:r>
            <a:endParaRPr lang="pt-BR" sz="4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96336" y="3501008"/>
            <a:ext cx="15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formulário começa antes do outro terminar.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08" y="620688"/>
            <a:ext cx="9129192" cy="6237312"/>
          </a:xfrm>
        </p:spPr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pt-BR" dirty="0" smtClean="0"/>
              <a:t>Menus de opções. SELECT</a:t>
            </a:r>
            <a:endParaRPr lang="pt-BR" dirty="0" smtClean="0"/>
          </a:p>
          <a:p>
            <a:pPr lvl="1">
              <a:buNone/>
            </a:pPr>
            <a:r>
              <a:rPr lang="pt-BR" dirty="0"/>
              <a:t>A marcação </a:t>
            </a:r>
            <a:r>
              <a:rPr lang="pt-BR" b="1" dirty="0"/>
              <a:t>SELECT</a:t>
            </a:r>
            <a:r>
              <a:rPr lang="pt-BR" dirty="0"/>
              <a:t> segue a mesma </a:t>
            </a:r>
            <a:r>
              <a:rPr lang="pt-BR" dirty="0" err="1"/>
              <a:t>convencão</a:t>
            </a:r>
            <a:r>
              <a:rPr lang="pt-BR" dirty="0"/>
              <a:t> de TEXTAREA. Ou seja, as opções de menu ficam entre a marcação de início </a:t>
            </a:r>
            <a:r>
              <a:rPr lang="pt-BR" b="1" dirty="0"/>
              <a:t>&lt;SELECT&gt;</a:t>
            </a:r>
            <a:r>
              <a:rPr lang="pt-BR" dirty="0"/>
              <a:t> e a de fim </a:t>
            </a:r>
            <a:r>
              <a:rPr lang="pt-BR" b="1" dirty="0"/>
              <a:t>&lt;/SELECT&gt;</a:t>
            </a:r>
            <a:r>
              <a:rPr lang="pt-BR" dirty="0"/>
              <a:t>. </a:t>
            </a:r>
            <a:endParaRPr lang="pt-BR" dirty="0"/>
          </a:p>
          <a:p>
            <a:pPr>
              <a:buNone/>
            </a:pPr>
            <a:r>
              <a:rPr lang="pt-BR" b="1" u="sng" dirty="0"/>
              <a:t>Opções</a:t>
            </a:r>
            <a:r>
              <a:rPr lang="pt-BR" b="1" dirty="0"/>
              <a:t>: </a:t>
            </a:r>
            <a:endParaRPr lang="pt-BR" dirty="0"/>
          </a:p>
          <a:p>
            <a:pPr>
              <a:buNone/>
            </a:pPr>
            <a:r>
              <a:rPr lang="pt-BR" b="1" dirty="0"/>
              <a:t>OPTION OBRIGATÓRIO</a:t>
            </a:r>
            <a:endParaRPr lang="pt-BR" dirty="0"/>
          </a:p>
          <a:p>
            <a:pPr>
              <a:buNone/>
            </a:pPr>
            <a:r>
              <a:rPr lang="pt-BR" dirty="0"/>
              <a:t>Especifica uma opção presente no menu.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b="1" dirty="0"/>
              <a:t>VALUE="" OPCIONAL </a:t>
            </a:r>
            <a:endParaRPr lang="pt-BR" dirty="0"/>
          </a:p>
          <a:p>
            <a:pPr>
              <a:buNone/>
            </a:pPr>
            <a:r>
              <a:rPr lang="pt-BR" dirty="0"/>
              <a:t>Especifica o valor da opção retornada ao servidor. Se não for definido, o nome da opção é enviado ao servidor.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b="1" dirty="0"/>
              <a:t>SELECTED OPCIONAL </a:t>
            </a:r>
            <a:endParaRPr lang="pt-BR" dirty="0"/>
          </a:p>
          <a:p>
            <a:pPr>
              <a:buNone/>
            </a:pPr>
            <a:r>
              <a:rPr lang="pt-BR" dirty="0"/>
              <a:t>Por default, a primeira OPTION é exibida no menu. Esta marcação estabelece uma opção de menu a ser exibida inicialmente, quando não se deseja que seja a primeira OPTION.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r>
              <a:rPr lang="pt-BR" dirty="0"/>
              <a:t> </a:t>
            </a:r>
            <a:endParaRPr lang="pt-BR" dirty="0"/>
          </a:p>
          <a:p>
            <a:r>
              <a:rPr lang="pt-BR" dirty="0"/>
              <a:t>Que facilidades de acomodação você deseja?&lt;BR&gt;</a:t>
            </a:r>
            <a:endParaRPr lang="pt-BR" dirty="0"/>
          </a:p>
          <a:p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r>
              <a:rPr lang="en-US" dirty="0"/>
              <a:t>&lt;OPTION&gt;Fax</a:t>
            </a:r>
            <a:endParaRPr lang="pt-BR" dirty="0"/>
          </a:p>
          <a:p>
            <a:r>
              <a:rPr lang="en-US" dirty="0"/>
              <a:t>&lt;OPTION SELECTED&gt;Modem V.34</a:t>
            </a:r>
            <a:endParaRPr lang="pt-BR" dirty="0"/>
          </a:p>
          <a:p>
            <a:r>
              <a:rPr lang="en-US" dirty="0"/>
              <a:t>&lt;OPTION&gt;Sauna</a:t>
            </a:r>
            <a:endParaRPr lang="pt-BR" dirty="0"/>
          </a:p>
          <a:p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r>
              <a:rPr lang="en-US" dirty="0"/>
              <a:t>&lt;/SELECT&gt;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0" y="1268760"/>
            <a:ext cx="5364088" cy="432048"/>
          </a:xfrm>
          <a:prstGeom prst="borderCallout1">
            <a:avLst>
              <a:gd name="adj1" fmla="val 96768"/>
              <a:gd name="adj2" fmla="val 21962"/>
              <a:gd name="adj3" fmla="val 824575"/>
              <a:gd name="adj4" fmla="val 816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483768" y="4211219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2051720" y="4221088"/>
            <a:ext cx="662473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Que facilidades de acomodação você deseja?&lt;BR&gt;</a:t>
            </a:r>
            <a:endParaRPr lang="pt-BR" dirty="0"/>
          </a:p>
          <a:p>
            <a:pPr>
              <a:buNone/>
            </a:pPr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pPr>
              <a:buNone/>
            </a:pPr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pPr>
              <a:buNone/>
            </a:pPr>
            <a:r>
              <a:rPr lang="en-US" dirty="0"/>
              <a:t>&lt;OPTION&gt;Fax</a:t>
            </a:r>
            <a:endParaRPr lang="pt-BR" dirty="0"/>
          </a:p>
          <a:p>
            <a:pPr>
              <a:buNone/>
            </a:pPr>
            <a:r>
              <a:rPr lang="en-US" dirty="0"/>
              <a:t>&lt;OPTION SELECTED&gt;Modem V.34</a:t>
            </a:r>
            <a:endParaRPr lang="pt-BR" dirty="0"/>
          </a:p>
          <a:p>
            <a:pPr>
              <a:buNone/>
            </a:pPr>
            <a:r>
              <a:rPr lang="en-US" dirty="0"/>
              <a:t>&lt;OPTION&gt;Sauna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pPr>
              <a:buNone/>
            </a:pPr>
            <a:r>
              <a:rPr lang="en-US" dirty="0"/>
              <a:t>&lt;/SELECT&gt;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483768" y="4211219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2051720" y="4437112"/>
            <a:ext cx="4104456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0" y="1556792"/>
            <a:ext cx="5364088" cy="432048"/>
          </a:xfrm>
          <a:prstGeom prst="borderCallout1">
            <a:avLst>
              <a:gd name="adj1" fmla="val 96768"/>
              <a:gd name="adj2" fmla="val 21962"/>
              <a:gd name="adj3" fmla="val 678854"/>
              <a:gd name="adj4" fmla="val 668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Que facilidades de acomodação você deseja?&lt;BR&gt;</a:t>
            </a:r>
            <a:endParaRPr lang="pt-BR" dirty="0"/>
          </a:p>
          <a:p>
            <a:pPr>
              <a:buNone/>
            </a:pPr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pPr>
              <a:buNone/>
            </a:pPr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pPr>
              <a:buNone/>
            </a:pPr>
            <a:r>
              <a:rPr lang="en-US" dirty="0"/>
              <a:t>&lt;OPTION&gt;Fax</a:t>
            </a:r>
            <a:endParaRPr lang="pt-BR" dirty="0"/>
          </a:p>
          <a:p>
            <a:pPr>
              <a:buNone/>
            </a:pPr>
            <a:r>
              <a:rPr lang="en-US" dirty="0"/>
              <a:t>&lt;OPTION SELECTED&gt;Modem V.34</a:t>
            </a:r>
            <a:endParaRPr lang="pt-BR" dirty="0"/>
          </a:p>
          <a:p>
            <a:pPr>
              <a:buNone/>
            </a:pPr>
            <a:r>
              <a:rPr lang="en-US" dirty="0"/>
              <a:t>&lt;OPTION&gt;Sauna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pPr>
              <a:buNone/>
            </a:pPr>
            <a:r>
              <a:rPr lang="en-US" dirty="0"/>
              <a:t>&lt;/SELECT&gt;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195736" y="3861048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1835696" y="4293096"/>
            <a:ext cx="26642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0" y="1772816"/>
            <a:ext cx="2123728" cy="432048"/>
          </a:xfrm>
          <a:prstGeom prst="borderCallout1">
            <a:avLst>
              <a:gd name="adj1" fmla="val 96768"/>
              <a:gd name="adj2" fmla="val 21962"/>
              <a:gd name="adj3" fmla="val 602524"/>
              <a:gd name="adj4" fmla="val 1028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Que facilidades de acomodação você deseja?&lt;BR&gt;</a:t>
            </a:r>
            <a:endParaRPr lang="pt-BR" dirty="0"/>
          </a:p>
          <a:p>
            <a:pPr>
              <a:buNone/>
            </a:pPr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pPr>
              <a:buNone/>
            </a:pPr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pPr>
              <a:buNone/>
            </a:pPr>
            <a:r>
              <a:rPr lang="en-US" dirty="0"/>
              <a:t>&lt;OPTION&gt;Fax</a:t>
            </a:r>
            <a:endParaRPr lang="pt-BR" dirty="0"/>
          </a:p>
          <a:p>
            <a:pPr>
              <a:buNone/>
            </a:pPr>
            <a:r>
              <a:rPr lang="en-US" dirty="0"/>
              <a:t>&lt;OPTION SELECTED&gt;Modem V.34</a:t>
            </a:r>
            <a:endParaRPr lang="pt-BR" dirty="0"/>
          </a:p>
          <a:p>
            <a:pPr>
              <a:buNone/>
            </a:pPr>
            <a:r>
              <a:rPr lang="en-US" dirty="0"/>
              <a:t>&lt;OPTION&gt;Sauna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pPr>
              <a:buNone/>
            </a:pPr>
            <a:r>
              <a:rPr lang="en-US" dirty="0"/>
              <a:t>&lt;/SELECT&gt;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195736" y="3861048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2195736" y="4653136"/>
            <a:ext cx="26642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0" y="2132856"/>
            <a:ext cx="4860032" cy="432048"/>
          </a:xfrm>
          <a:prstGeom prst="borderCallout1">
            <a:avLst>
              <a:gd name="adj1" fmla="val 96768"/>
              <a:gd name="adj2" fmla="val 21962"/>
              <a:gd name="adj3" fmla="val 578237"/>
              <a:gd name="adj4" fmla="val 79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Que facilidades de acomodação você deseja?&lt;BR&gt;</a:t>
            </a:r>
            <a:endParaRPr lang="pt-BR" dirty="0"/>
          </a:p>
          <a:p>
            <a:pPr>
              <a:buNone/>
            </a:pPr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pPr>
              <a:buNone/>
            </a:pPr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pPr>
              <a:buNone/>
            </a:pPr>
            <a:r>
              <a:rPr lang="en-US" dirty="0"/>
              <a:t>&lt;OPTION&gt;Fax</a:t>
            </a:r>
            <a:endParaRPr lang="pt-BR" dirty="0"/>
          </a:p>
          <a:p>
            <a:pPr>
              <a:buNone/>
            </a:pPr>
            <a:r>
              <a:rPr lang="en-US" dirty="0"/>
              <a:t>&lt;OPTION SELECTED&gt;Modem V.34</a:t>
            </a:r>
            <a:endParaRPr lang="pt-BR" dirty="0"/>
          </a:p>
          <a:p>
            <a:pPr>
              <a:buNone/>
            </a:pPr>
            <a:r>
              <a:rPr lang="en-US" dirty="0"/>
              <a:t>&lt;OPTION&gt;Sauna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pPr>
              <a:buNone/>
            </a:pPr>
            <a:r>
              <a:rPr lang="en-US" dirty="0"/>
              <a:t>&lt;/SELECT&gt;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195736" y="3861048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1 5"/>
          <p:cNvSpPr/>
          <p:nvPr/>
        </p:nvSpPr>
        <p:spPr>
          <a:xfrm>
            <a:off x="2376264" y="2060848"/>
            <a:ext cx="971600" cy="432048"/>
          </a:xfrm>
          <a:prstGeom prst="borderCallout1">
            <a:avLst>
              <a:gd name="adj1" fmla="val 96768"/>
              <a:gd name="adj2" fmla="val 21962"/>
              <a:gd name="adj3" fmla="val 675385"/>
              <a:gd name="adj4" fmla="val 82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339752" y="4797152"/>
            <a:ext cx="2520280" cy="3600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Que facilidades de acomodação você deseja?&lt;BR&gt;</a:t>
            </a:r>
            <a:endParaRPr lang="pt-BR" dirty="0"/>
          </a:p>
          <a:p>
            <a:pPr>
              <a:buNone/>
            </a:pPr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pPr>
              <a:buNone/>
            </a:pPr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pPr>
              <a:buNone/>
            </a:pPr>
            <a:r>
              <a:rPr lang="en-US" dirty="0"/>
              <a:t>&lt;OPTION&gt;Fax</a:t>
            </a:r>
            <a:endParaRPr lang="pt-BR" dirty="0"/>
          </a:p>
          <a:p>
            <a:pPr>
              <a:buNone/>
            </a:pPr>
            <a:r>
              <a:rPr lang="en-US" dirty="0"/>
              <a:t>&lt;OPTION SELECTED&gt;Modem V.34</a:t>
            </a:r>
            <a:endParaRPr lang="pt-BR" dirty="0"/>
          </a:p>
          <a:p>
            <a:pPr>
              <a:buNone/>
            </a:pPr>
            <a:r>
              <a:rPr lang="en-US" dirty="0"/>
              <a:t>&lt;OPTION&gt;Sauna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pPr>
              <a:buNone/>
            </a:pPr>
            <a:r>
              <a:rPr lang="en-US" dirty="0"/>
              <a:t>&lt;/SELECT&gt;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195736" y="3861048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2195736" y="5013176"/>
            <a:ext cx="26642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0" y="2348880"/>
            <a:ext cx="2699792" cy="432048"/>
          </a:xfrm>
          <a:prstGeom prst="borderCallout1">
            <a:avLst>
              <a:gd name="adj1" fmla="val 96768"/>
              <a:gd name="adj2" fmla="val 21962"/>
              <a:gd name="adj3" fmla="val 675385"/>
              <a:gd name="adj4" fmla="val 82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Fomulários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424847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/>
              <a:t>&lt;FORM METHOD="POST" ACTION</a:t>
            </a:r>
            <a:r>
              <a:rPr lang="pt-BR" dirty="0" smtClean="0"/>
              <a:t>=“Nome da página"&gt;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Que facilidades de acomodação você deseja?&lt;BR&gt;</a:t>
            </a:r>
            <a:endParaRPr lang="pt-BR" dirty="0"/>
          </a:p>
          <a:p>
            <a:pPr>
              <a:buNone/>
            </a:pPr>
            <a:r>
              <a:rPr lang="en-US" dirty="0"/>
              <a:t>&lt;SELECT NAME="</a:t>
            </a:r>
            <a:r>
              <a:rPr lang="en-US" dirty="0" err="1"/>
              <a:t>opcional</a:t>
            </a:r>
            <a:r>
              <a:rPr lang="en-US" dirty="0"/>
              <a:t>" MULTIPLE SIZE="5"&gt;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Televisão</a:t>
            </a:r>
            <a:endParaRPr lang="pt-BR" dirty="0"/>
          </a:p>
          <a:p>
            <a:pPr>
              <a:buNone/>
            </a:pPr>
            <a:r>
              <a:rPr lang="en-US" dirty="0"/>
              <a:t>&lt;OPTION VALUE="</a:t>
            </a:r>
            <a:r>
              <a:rPr lang="en-US" dirty="0" err="1"/>
              <a:t>casal</a:t>
            </a:r>
            <a:r>
              <a:rPr lang="en-US" dirty="0"/>
              <a:t>" SELECTED&gt;</a:t>
            </a:r>
            <a:r>
              <a:rPr lang="en-US" dirty="0" err="1"/>
              <a:t>Cama</a:t>
            </a:r>
            <a:r>
              <a:rPr lang="en-US" dirty="0"/>
              <a:t> de </a:t>
            </a:r>
            <a:r>
              <a:rPr lang="en-US" dirty="0" err="1"/>
              <a:t>Casal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Condicionado</a:t>
            </a:r>
            <a:endParaRPr lang="pt-BR" dirty="0"/>
          </a:p>
          <a:p>
            <a:pPr>
              <a:buNone/>
            </a:pPr>
            <a:r>
              <a:rPr lang="en-US" dirty="0"/>
              <a:t>&lt;OPTION&gt;Fax</a:t>
            </a:r>
            <a:endParaRPr lang="pt-BR" dirty="0"/>
          </a:p>
          <a:p>
            <a:pPr>
              <a:buNone/>
            </a:pPr>
            <a:r>
              <a:rPr lang="en-US" dirty="0"/>
              <a:t>&lt;OPTION SELECTED&gt;Modem V.34</a:t>
            </a:r>
            <a:endParaRPr lang="pt-BR" dirty="0"/>
          </a:p>
          <a:p>
            <a:pPr>
              <a:buNone/>
            </a:pPr>
            <a:r>
              <a:rPr lang="en-US" dirty="0"/>
              <a:t>&lt;OPTION&gt;Sauna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Lavanderia</a:t>
            </a:r>
            <a:endParaRPr lang="pt-BR" dirty="0"/>
          </a:p>
          <a:p>
            <a:pPr>
              <a:buNone/>
            </a:pPr>
            <a:r>
              <a:rPr lang="en-US" dirty="0"/>
              <a:t>&lt;OPTION&gt;</a:t>
            </a:r>
            <a:r>
              <a:rPr lang="en-US" dirty="0" err="1"/>
              <a:t>Frigo</a:t>
            </a:r>
            <a:r>
              <a:rPr lang="en-US" dirty="0"/>
              <a:t>-Bar</a:t>
            </a:r>
            <a:endParaRPr lang="pt-BR" dirty="0"/>
          </a:p>
          <a:p>
            <a:pPr>
              <a:buNone/>
            </a:pPr>
            <a:r>
              <a:rPr lang="en-US" dirty="0"/>
              <a:t>&lt;/SELECT&gt;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&lt;/FORM&gt;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 l="1867" t="32727" r="29068" b="11638"/>
          <a:stretch>
            <a:fillRect/>
          </a:stretch>
        </p:blipFill>
        <p:spPr bwMode="auto">
          <a:xfrm>
            <a:off x="2195736" y="3861048"/>
            <a:ext cx="5760640" cy="26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2210726" y="5475204"/>
            <a:ext cx="10081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Texto explicativo 1 5"/>
          <p:cNvSpPr/>
          <p:nvPr/>
        </p:nvSpPr>
        <p:spPr>
          <a:xfrm>
            <a:off x="0" y="2636912"/>
            <a:ext cx="1547664" cy="432048"/>
          </a:xfrm>
          <a:prstGeom prst="borderCallout1">
            <a:avLst>
              <a:gd name="adj1" fmla="val 96768"/>
              <a:gd name="adj2" fmla="val 21962"/>
              <a:gd name="adj3" fmla="val 671916"/>
              <a:gd name="adj4" fmla="val 1493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59829"/>
            <a:ext cx="9144000" cy="6198171"/>
          </a:xfrm>
        </p:spPr>
        <p:txBody>
          <a:bodyPr>
            <a:normAutofit lnSpcReduction="10000"/>
          </a:bodyPr>
          <a:lstStyle/>
          <a:p>
            <a:pPr marL="0" lvl="1">
              <a:buNone/>
            </a:pPr>
            <a:r>
              <a:rPr lang="pt-BR" dirty="0" smtClean="0"/>
              <a:t>Botões de envio de dados ou de limpar o formulário.</a:t>
            </a:r>
            <a:endParaRPr lang="pt-BR" dirty="0" smtClean="0"/>
          </a:p>
          <a:p>
            <a:pPr marL="0">
              <a:buNone/>
            </a:pPr>
            <a:r>
              <a:rPr lang="pt-BR" b="1" dirty="0"/>
              <a:t>Botões de submissão e limpeza - </a:t>
            </a:r>
            <a:r>
              <a:rPr lang="pt-BR" b="1" cap="all" dirty="0"/>
              <a:t>reset e </a:t>
            </a:r>
            <a:r>
              <a:rPr lang="pt-BR" b="1" cap="all" dirty="0" err="1"/>
              <a:t>submit</a:t>
            </a:r>
            <a:endParaRPr lang="pt-BR" sz="2400" dirty="0"/>
          </a:p>
          <a:p>
            <a:pPr marL="0">
              <a:buNone/>
            </a:pPr>
            <a:r>
              <a:rPr lang="pt-BR" dirty="0"/>
              <a:t>  Em vez do usuário corrigir cada INPUT, um botão </a:t>
            </a:r>
            <a:r>
              <a:rPr lang="pt-BR" b="1" dirty="0"/>
              <a:t>RESET</a:t>
            </a:r>
            <a:r>
              <a:rPr lang="pt-BR" dirty="0"/>
              <a:t> pode ser utilizado para restaurar todos os campos a seus valores default, como se nenhuma informação houvesse sido digitada. </a:t>
            </a:r>
            <a:endParaRPr lang="pt-BR" dirty="0"/>
          </a:p>
          <a:p>
            <a:pPr marL="0">
              <a:buNone/>
            </a:pPr>
            <a:r>
              <a:rPr lang="pt-BR" dirty="0"/>
              <a:t> </a:t>
            </a:r>
            <a:endParaRPr lang="pt-BR" dirty="0"/>
          </a:p>
          <a:p>
            <a:pPr marL="0">
              <a:buNone/>
            </a:pPr>
            <a:r>
              <a:rPr lang="pt-BR" dirty="0"/>
              <a:t>E finalmente, o FORM precisa de uma opção para enviar toda a informação digitada para o servidor, uma vez que o usuário terminou de preencher os todos os campos de entrada. O botão </a:t>
            </a:r>
            <a:r>
              <a:rPr lang="pt-BR" b="1" dirty="0"/>
              <a:t>SUBMIT</a:t>
            </a:r>
            <a:r>
              <a:rPr lang="pt-BR" dirty="0"/>
              <a:t> transfere toda a informação para a </a:t>
            </a:r>
            <a:r>
              <a:rPr lang="pt-BR" dirty="0" smtClean="0"/>
              <a:t>URL(página) </a:t>
            </a:r>
            <a:r>
              <a:rPr lang="pt-BR" dirty="0"/>
              <a:t>especificada no elemento ACTION. 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u="sng" dirty="0"/>
              <a:t>Opções</a:t>
            </a:r>
            <a:r>
              <a:rPr lang="pt-BR" b="1" dirty="0"/>
              <a:t>: </a:t>
            </a:r>
            <a:endParaRPr lang="pt-BR" dirty="0"/>
          </a:p>
          <a:p>
            <a:pPr>
              <a:buNone/>
            </a:pPr>
            <a:r>
              <a:rPr lang="pt-BR" b="1" dirty="0"/>
              <a:t>VALUE="" OPCIONAL </a:t>
            </a:r>
            <a:endParaRPr lang="pt-BR" dirty="0"/>
          </a:p>
          <a:p>
            <a:pPr>
              <a:buNone/>
            </a:pPr>
            <a:r>
              <a:rPr lang="pt-BR" dirty="0"/>
              <a:t>Especifica o texto a ser exibido no botão. </a:t>
            </a:r>
            <a:endParaRPr lang="pt-BR" dirty="0"/>
          </a:p>
          <a:p>
            <a:pPr>
              <a:buNone/>
            </a:pPr>
            <a:r>
              <a:rPr lang="pt-BR" dirty="0"/>
              <a:t>Se não for especificado, os textos default "Reset" e "</a:t>
            </a:r>
            <a:r>
              <a:rPr lang="pt-BR" dirty="0" err="1"/>
              <a:t>Submit</a:t>
            </a:r>
            <a:r>
              <a:rPr lang="pt-BR" dirty="0"/>
              <a:t> </a:t>
            </a:r>
            <a:r>
              <a:rPr lang="pt-BR" dirty="0" err="1"/>
              <a:t>Query</a:t>
            </a:r>
            <a:r>
              <a:rPr lang="pt-BR" dirty="0"/>
              <a:t>" serão colocados nos botões RESET e SUBMIT, respectivamente.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endParaRPr lang="pt-BR" dirty="0"/>
          </a:p>
          <a:p>
            <a:pPr>
              <a:buNone/>
            </a:pPr>
            <a:r>
              <a:rPr lang="pt-BR" b="1" dirty="0"/>
              <a:t>NAME="" OPCIONAL </a:t>
            </a:r>
            <a:endParaRPr lang="pt-BR" dirty="0"/>
          </a:p>
          <a:p>
            <a:pPr>
              <a:buNone/>
            </a:pPr>
            <a:r>
              <a:rPr lang="pt-BR" dirty="0"/>
              <a:t>Se NAME for definido em um botão SUBMIT, o formulário irá transmitir o valor do conteúdo do elemento VALUE, permitindo que você tenha múltiplos botões SUBMIT numa espécie de versão simplificada de um RADIOBUTTONS.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Formulários</a:t>
            </a:r>
            <a:br>
              <a:rPr lang="pt-BR" dirty="0" smtClean="0"/>
            </a:br>
            <a:r>
              <a:rPr lang="pt-BR" dirty="0" smtClean="0"/>
              <a:t>Atributos obrigatórios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0190" cy="4526280"/>
          </a:xfrm>
        </p:spPr>
        <p:txBody>
          <a:bodyPr/>
          <a:lstStyle/>
          <a:p>
            <a:pPr>
              <a:buNone/>
            </a:pPr>
            <a:r>
              <a:rPr lang="en-US" sz="3000" dirty="0"/>
              <a:t>&lt;FORM </a:t>
            </a:r>
            <a:r>
              <a:rPr lang="en-US" sz="3000" b="1" dirty="0"/>
              <a:t>METHOD="POST"</a:t>
            </a:r>
            <a:r>
              <a:rPr lang="en-US" sz="3000" dirty="0"/>
              <a:t> </a:t>
            </a:r>
            <a:r>
              <a:rPr lang="en-US" sz="3000" b="1" dirty="0"/>
              <a:t>ACTION</a:t>
            </a:r>
            <a:r>
              <a:rPr lang="en-US" sz="3000" b="1" dirty="0" smtClean="0"/>
              <a:t>=“Nome </a:t>
            </a:r>
            <a:r>
              <a:rPr lang="en-US" sz="3000" b="1" dirty="0" err="1" smtClean="0"/>
              <a:t>da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página</a:t>
            </a:r>
            <a:r>
              <a:rPr lang="en-US" sz="3000" b="1" dirty="0" smtClean="0"/>
              <a:t>"</a:t>
            </a:r>
            <a:r>
              <a:rPr lang="en-US" sz="3000" dirty="0" smtClean="0"/>
              <a:t>&gt;</a:t>
            </a:r>
            <a:endParaRPr lang="en-US" dirty="0" smtClean="0"/>
          </a:p>
          <a:p>
            <a:pPr>
              <a:buNone/>
            </a:pPr>
            <a:endParaRPr lang="pt-BR" dirty="0"/>
          </a:p>
          <a:p>
            <a:r>
              <a:rPr lang="en-US" b="1" dirty="0" smtClean="0"/>
              <a:t>METHOD</a:t>
            </a:r>
            <a:r>
              <a:rPr lang="en-US" dirty="0" smtClean="0"/>
              <a:t>: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passará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dados.(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preocuparemos</a:t>
            </a:r>
            <a:r>
              <a:rPr lang="en-US" dirty="0" smtClean="0"/>
              <a:t> com </a:t>
            </a:r>
            <a:r>
              <a:rPr lang="en-US" dirty="0" err="1" smtClean="0"/>
              <a:t>essa</a:t>
            </a:r>
            <a:r>
              <a:rPr lang="en-US" dirty="0" smtClean="0"/>
              <a:t> tag; </a:t>
            </a:r>
            <a:r>
              <a:rPr lang="en-US" dirty="0" err="1" smtClean="0"/>
              <a:t>voltaremos</a:t>
            </a:r>
            <a:r>
              <a:rPr lang="en-US" dirty="0" smtClean="0"/>
              <a:t> a </a:t>
            </a:r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r>
              <a:rPr lang="en-US" dirty="0" smtClean="0"/>
              <a:t> no PHP).</a:t>
            </a:r>
            <a:endParaRPr lang="en-US" dirty="0" smtClean="0"/>
          </a:p>
          <a:p>
            <a:r>
              <a:rPr lang="en-US" b="1" dirty="0" smtClean="0"/>
              <a:t>ACTION=“Nome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página</a:t>
            </a:r>
            <a:r>
              <a:rPr lang="en-US" b="1" dirty="0" smtClean="0"/>
              <a:t>“</a:t>
            </a:r>
            <a:r>
              <a:rPr lang="en-US" dirty="0" smtClean="0"/>
              <a:t>: </a:t>
            </a:r>
            <a:r>
              <a:rPr lang="en-US" dirty="0" err="1" smtClean="0"/>
              <a:t>endereço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95536" y="1556792"/>
            <a:ext cx="3888432" cy="432048"/>
          </a:xfrm>
          <a:prstGeom prst="borderCallout1">
            <a:avLst>
              <a:gd name="adj1" fmla="val 96768"/>
              <a:gd name="adj2" fmla="val 21962"/>
              <a:gd name="adj3" fmla="val 685791"/>
              <a:gd name="adj4" fmla="val 3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95536" y="4509120"/>
            <a:ext cx="352839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4211960" y="1556792"/>
            <a:ext cx="3024336" cy="432048"/>
          </a:xfrm>
          <a:prstGeom prst="borderCallout1">
            <a:avLst>
              <a:gd name="adj1" fmla="val 96768"/>
              <a:gd name="adj2" fmla="val 21962"/>
              <a:gd name="adj3" fmla="val 685791"/>
              <a:gd name="adj4" fmla="val 3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07904" y="4509120"/>
            <a:ext cx="41764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251520" y="2060848"/>
            <a:ext cx="2808312" cy="432048"/>
          </a:xfrm>
          <a:prstGeom prst="borderCallout1">
            <a:avLst>
              <a:gd name="adj1" fmla="val 96768"/>
              <a:gd name="adj2" fmla="val 21962"/>
              <a:gd name="adj3" fmla="val 685791"/>
              <a:gd name="adj4" fmla="val 364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3528" y="4941168"/>
            <a:ext cx="273630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275856" y="2060848"/>
            <a:ext cx="4968552" cy="432048"/>
          </a:xfrm>
          <a:prstGeom prst="borderCallout1">
            <a:avLst>
              <a:gd name="adj1" fmla="val 96768"/>
              <a:gd name="adj2" fmla="val 21962"/>
              <a:gd name="adj3" fmla="val 664974"/>
              <a:gd name="adj4" fmla="val -18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843808" y="4941168"/>
            <a:ext cx="504056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179512" y="2492896"/>
            <a:ext cx="6840760" cy="432048"/>
          </a:xfrm>
          <a:prstGeom prst="borderCallout1">
            <a:avLst>
              <a:gd name="adj1" fmla="val 96768"/>
              <a:gd name="adj2" fmla="val 21962"/>
              <a:gd name="adj3" fmla="val 661505"/>
              <a:gd name="adj4" fmla="val 22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3528" y="5373216"/>
            <a:ext cx="345638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3419872" y="2492896"/>
            <a:ext cx="3384376" cy="432048"/>
          </a:xfrm>
          <a:prstGeom prst="borderCallout1">
            <a:avLst>
              <a:gd name="adj1" fmla="val 96768"/>
              <a:gd name="adj2" fmla="val 21962"/>
              <a:gd name="adj3" fmla="val 692731"/>
              <a:gd name="adj4" fmla="val -280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187624" y="5445224"/>
            <a:ext cx="172819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2996952"/>
            <a:ext cx="3851920" cy="360040"/>
          </a:xfrm>
          <a:prstGeom prst="borderCallout1">
            <a:avLst>
              <a:gd name="adj1" fmla="val 96768"/>
              <a:gd name="adj2" fmla="val 21962"/>
              <a:gd name="adj3" fmla="val 594890"/>
              <a:gd name="adj4" fmla="val 1037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47864" y="5085184"/>
            <a:ext cx="345638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692697"/>
            <a:ext cx="9180512" cy="3744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&lt;FORM METHOD="POST" ACTION</a:t>
            </a:r>
            <a:r>
              <a:rPr lang="en-US" dirty="0" smtClean="0"/>
              <a:t>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Qual o seu primeiro nome? </a:t>
            </a:r>
            <a:r>
              <a:rPr lang="en-US" dirty="0"/>
              <a:t>&lt;INPUT TYPE="text"&gt;&lt;BR&gt;</a:t>
            </a:r>
            <a:endParaRPr lang="pt-BR" dirty="0"/>
          </a:p>
          <a:p>
            <a:r>
              <a:rPr lang="en-US" dirty="0" err="1"/>
              <a:t>Aperte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: &lt;INPUT TYPE="radio" NAME="nada"&gt;&lt;BR&gt;</a:t>
            </a:r>
            <a:endParaRPr lang="pt-BR" dirty="0"/>
          </a:p>
          <a:p>
            <a:r>
              <a:rPr lang="en-US" dirty="0"/>
              <a:t>&lt;INPUT TYPE="reset" VALUE="</a:t>
            </a:r>
            <a:r>
              <a:rPr lang="en-US" dirty="0" err="1"/>
              <a:t>Limpa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"&gt;</a:t>
            </a:r>
            <a:endParaRPr lang="pt-BR" dirty="0"/>
          </a:p>
          <a:p>
            <a:r>
              <a:rPr lang="en-US" dirty="0"/>
              <a:t>&lt;INPUT TYPE="submit"&gt;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pt-BR" dirty="0"/>
              <a:t>&lt;/FORM&gt;</a:t>
            </a:r>
            <a:endParaRPr lang="pt-BR" dirty="0"/>
          </a:p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 t="43199" r="7430" b="17201"/>
          <a:stretch>
            <a:fillRect/>
          </a:stretch>
        </p:blipFill>
        <p:spPr bwMode="auto">
          <a:xfrm>
            <a:off x="251520" y="4365104"/>
            <a:ext cx="84838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2267744" y="2924944"/>
            <a:ext cx="1368152" cy="432048"/>
          </a:xfrm>
          <a:prstGeom prst="borderCallout1">
            <a:avLst>
              <a:gd name="adj1" fmla="val 96768"/>
              <a:gd name="adj2" fmla="val 21962"/>
              <a:gd name="adj3" fmla="val 592114"/>
              <a:gd name="adj4" fmla="val 1593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211960" y="5445224"/>
            <a:ext cx="172819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264496"/>
            <a:ext cx="8676456" cy="2332856"/>
          </a:xfrm>
        </p:spPr>
        <p:txBody>
          <a:bodyPr/>
          <a:lstStyle/>
          <a:p>
            <a:r>
              <a:rPr lang="pt-BR" dirty="0" smtClean="0"/>
              <a:t>Ao pressionar o botão tipo “</a:t>
            </a:r>
            <a:r>
              <a:rPr lang="pt-BR" dirty="0" err="1" smtClean="0"/>
              <a:t>Submit</a:t>
            </a:r>
            <a:r>
              <a:rPr lang="pt-BR" dirty="0" smtClean="0"/>
              <a:t>” o formulário reúne todos os dados digitados e envia para o servidor da página.</a:t>
            </a:r>
            <a:endParaRPr lang="pt-BR" dirty="0" smtClean="0"/>
          </a:p>
          <a:p>
            <a:r>
              <a:rPr lang="pt-BR" dirty="0" smtClean="0"/>
              <a:t>Estudaremos mais formulários na parte de PHP.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27584" y="1412776"/>
            <a:ext cx="7200800" cy="2736304"/>
            <a:chOff x="1403648" y="3645024"/>
            <a:chExt cx="7200800" cy="2736304"/>
          </a:xfrm>
        </p:grpSpPr>
        <p:sp>
          <p:nvSpPr>
            <p:cNvPr id="5" name="Retângulo 4"/>
            <p:cNvSpPr/>
            <p:nvPr/>
          </p:nvSpPr>
          <p:spPr>
            <a:xfrm>
              <a:off x="1403648" y="4077072"/>
              <a:ext cx="2376264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403648" y="4869159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Nome: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403648" y="5147899"/>
              <a:ext cx="11437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Endereço: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403648" y="543593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Telefone: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556048" y="3717032"/>
              <a:ext cx="1719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Página da Web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55776" y="4941167"/>
              <a:ext cx="115212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555776" y="5229200"/>
              <a:ext cx="115212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555776" y="5517232"/>
              <a:ext cx="1152128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547664" y="5877272"/>
              <a:ext cx="792088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Enviar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627784" y="5877272"/>
              <a:ext cx="927720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Cancela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763688" y="414908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Faça seu cadastro</a:t>
              </a:r>
              <a:endParaRPr lang="pt-BR" b="1" dirty="0"/>
            </a:p>
          </p:txBody>
        </p:sp>
        <p:sp>
          <p:nvSpPr>
            <p:cNvPr id="16" name="Seta para a direita 15"/>
            <p:cNvSpPr/>
            <p:nvPr/>
          </p:nvSpPr>
          <p:spPr>
            <a:xfrm>
              <a:off x="4067944" y="4005064"/>
              <a:ext cx="2160240" cy="2160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ilindro 16"/>
            <p:cNvSpPr/>
            <p:nvPr/>
          </p:nvSpPr>
          <p:spPr>
            <a:xfrm>
              <a:off x="6732240" y="3645024"/>
              <a:ext cx="1872208" cy="27363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732240" y="4221088"/>
              <a:ext cx="18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Provedor </a:t>
              </a:r>
              <a:endParaRPr lang="pt-BR" dirty="0" smtClean="0"/>
            </a:p>
            <a:p>
              <a:r>
                <a:rPr lang="pt-BR" dirty="0"/>
                <a:t> </a:t>
              </a:r>
              <a:r>
                <a:rPr lang="pt-BR" dirty="0" smtClean="0"/>
                <a:t>  </a:t>
              </a:r>
              <a:endParaRPr lang="pt-BR" dirty="0" smtClean="0"/>
            </a:p>
            <a:p>
              <a:r>
                <a:rPr lang="pt-BR" dirty="0"/>
                <a:t> </a:t>
              </a:r>
              <a:r>
                <a:rPr lang="pt-BR" dirty="0" smtClean="0"/>
                <a:t>     ou </a:t>
              </a:r>
              <a:endParaRPr lang="pt-BR" dirty="0" smtClean="0"/>
            </a:p>
            <a:p>
              <a:endParaRPr lang="pt-BR" dirty="0"/>
            </a:p>
            <a:p>
              <a:r>
                <a:rPr lang="pt-BR" dirty="0" smtClean="0"/>
                <a:t>Banco de Dados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139952" y="4797152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Formulário envia dados</a:t>
              </a:r>
              <a:endParaRPr lang="pt-BR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/>
              <a:t>Existem vários tipos de campos de </a:t>
            </a:r>
            <a:r>
              <a:rPr lang="pt-BR" dirty="0" smtClean="0"/>
              <a:t>entrada:</a:t>
            </a:r>
            <a:endParaRPr lang="pt-BR" dirty="0" smtClean="0"/>
          </a:p>
          <a:p>
            <a:pPr lvl="1"/>
            <a:r>
              <a:rPr lang="pt-BR" dirty="0" smtClean="0"/>
              <a:t>Campos de texto.</a:t>
            </a:r>
            <a:endParaRPr lang="pt-BR" dirty="0" smtClean="0"/>
          </a:p>
          <a:p>
            <a:pPr lvl="1"/>
            <a:r>
              <a:rPr lang="pt-BR" dirty="0" smtClean="0"/>
              <a:t>Áreas de texto.</a:t>
            </a:r>
            <a:endParaRPr lang="pt-BR" dirty="0" smtClean="0"/>
          </a:p>
          <a:p>
            <a:pPr lvl="1"/>
            <a:r>
              <a:rPr lang="pt-BR" dirty="0" smtClean="0"/>
              <a:t>Botões de seleção.</a:t>
            </a:r>
            <a:endParaRPr lang="pt-BR" dirty="0" smtClean="0"/>
          </a:p>
          <a:p>
            <a:pPr lvl="1"/>
            <a:r>
              <a:rPr lang="pt-BR" dirty="0" smtClean="0"/>
              <a:t>Botões de checagem.</a:t>
            </a:r>
            <a:endParaRPr lang="pt-BR" dirty="0" smtClean="0"/>
          </a:p>
          <a:p>
            <a:pPr lvl="1"/>
            <a:r>
              <a:rPr lang="pt-BR" dirty="0" smtClean="0"/>
              <a:t>Botões de envio de dados ou de limpar o formulário.</a:t>
            </a:r>
            <a:endParaRPr lang="pt-BR" dirty="0" smtClean="0"/>
          </a:p>
          <a:p>
            <a:pPr lvl="1"/>
            <a:r>
              <a:rPr lang="pt-BR" dirty="0" smtClean="0"/>
              <a:t>Menus de opções.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None/>
            </a:pPr>
            <a:r>
              <a:rPr lang="pt-BR" dirty="0" smtClean="0"/>
              <a:t>Campos de texto </a:t>
            </a:r>
            <a:r>
              <a:rPr lang="pt-BR" b="1" dirty="0" smtClean="0"/>
              <a:t>Entrada de texto comum - TEXT</a:t>
            </a:r>
            <a:endParaRPr lang="pt-BR" dirty="0" smtClean="0"/>
          </a:p>
          <a:p>
            <a:pPr marL="342900" lvl="2" indent="-342900">
              <a:buNone/>
            </a:pPr>
            <a:r>
              <a:rPr lang="pt-BR" dirty="0" smtClean="0"/>
              <a:t>A </a:t>
            </a:r>
            <a:r>
              <a:rPr lang="pt-BR" dirty="0"/>
              <a:t>forma mais simples de campo de entrada é a marcação </a:t>
            </a:r>
            <a:r>
              <a:rPr lang="pt-BR" b="1" dirty="0" err="1"/>
              <a:t>text</a:t>
            </a:r>
            <a:r>
              <a:rPr lang="pt-BR" dirty="0"/>
              <a:t>. Este campo permite a digitação de uma única palavra ou linha de texto, e possui uma largura default de 20 caracteres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  <a:endParaRPr lang="pt-BR" dirty="0" smtClean="0"/>
          </a:p>
          <a:p>
            <a:pPr marL="342900" lvl="2" indent="-342900">
              <a:buNone/>
            </a:pPr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dirty="0" smtClean="0"/>
              <a:t>Código HTML: </a:t>
            </a:r>
            <a:r>
              <a:rPr lang="pt-BR" sz="2900" b="1" dirty="0" smtClean="0"/>
              <a:t>&lt;input </a:t>
            </a:r>
            <a:r>
              <a:rPr lang="pt-BR" sz="2900" b="1" dirty="0" err="1" smtClean="0"/>
              <a:t>type</a:t>
            </a:r>
            <a:r>
              <a:rPr lang="pt-BR" sz="2900" b="1" dirty="0" smtClean="0"/>
              <a:t>=“</a:t>
            </a:r>
            <a:r>
              <a:rPr lang="pt-BR" sz="2900" b="1" dirty="0" err="1" smtClean="0"/>
              <a:t>text</a:t>
            </a:r>
            <a:r>
              <a:rPr lang="pt-BR" sz="2900" b="1" dirty="0" smtClean="0"/>
              <a:t>”&gt;</a:t>
            </a:r>
            <a:endParaRPr lang="pt-BR" b="1" dirty="0" smtClean="0"/>
          </a:p>
          <a:p>
            <a:pPr marL="342900" lvl="2" indent="-342900">
              <a:buNone/>
            </a:pPr>
            <a:r>
              <a:rPr lang="pt-BR" dirty="0" smtClean="0"/>
              <a:t>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r>
              <a:rPr lang="pt-BR" b="1" u="sng" dirty="0" smtClean="0"/>
              <a:t>Opções</a:t>
            </a:r>
            <a:r>
              <a:rPr lang="pt-BR" b="1" dirty="0"/>
              <a:t>: </a:t>
            </a:r>
            <a:endParaRPr lang="pt-BR" dirty="0"/>
          </a:p>
          <a:p>
            <a:pPr>
              <a:buNone/>
            </a:pPr>
            <a:endParaRPr lang="pt-BR" dirty="0"/>
          </a:p>
          <a:p>
            <a:r>
              <a:rPr lang="pt-BR" b="1" dirty="0"/>
              <a:t>VALUE="" OPCIONAL </a:t>
            </a:r>
            <a:endParaRPr lang="pt-BR" dirty="0"/>
          </a:p>
          <a:p>
            <a:pPr>
              <a:buNone/>
            </a:pPr>
            <a:r>
              <a:rPr lang="pt-BR" dirty="0"/>
              <a:t>Utilizando a marcação VALUE você especifica que texto aparecerá no campo quando o </a:t>
            </a:r>
            <a:r>
              <a:rPr lang="pt-BR" dirty="0" smtClean="0"/>
              <a:t>formulário </a:t>
            </a:r>
            <a:r>
              <a:rPr lang="pt-BR" dirty="0"/>
              <a:t>for exibido. </a:t>
            </a:r>
            <a:endParaRPr lang="pt-BR" dirty="0"/>
          </a:p>
          <a:p>
            <a:pPr>
              <a:buNone/>
            </a:pPr>
            <a:endParaRPr lang="pt-BR" dirty="0"/>
          </a:p>
          <a:p>
            <a:r>
              <a:rPr lang="pt-BR" b="1" dirty="0"/>
              <a:t>SIZE="" OPCIONAL </a:t>
            </a:r>
            <a:endParaRPr lang="pt-BR" dirty="0"/>
          </a:p>
          <a:p>
            <a:pPr>
              <a:buNone/>
            </a:pPr>
            <a:r>
              <a:rPr lang="pt-BR" dirty="0"/>
              <a:t>Esta marcação altera o tamanho deste campo exibido na tela. </a:t>
            </a:r>
            <a:endParaRPr lang="pt-BR" dirty="0"/>
          </a:p>
          <a:p>
            <a:r>
              <a:rPr lang="pt-BR" dirty="0"/>
              <a:t>Obs.: o usuário sempre poderá digitar mais caracteres do que o tamanho do campo na tela, pois o texto irá se deslocar a esquerda dentro do campo. </a:t>
            </a:r>
            <a:endParaRPr lang="pt-BR" dirty="0"/>
          </a:p>
          <a:p>
            <a:pPr>
              <a:buNone/>
            </a:pPr>
            <a:endParaRPr lang="pt-BR" dirty="0"/>
          </a:p>
          <a:p>
            <a:r>
              <a:rPr lang="pt-BR" b="1" dirty="0"/>
              <a:t>MAXLENGTH="" OPCIONAL</a:t>
            </a:r>
            <a:endParaRPr lang="pt-BR" dirty="0"/>
          </a:p>
          <a:p>
            <a:pPr>
              <a:buNone/>
            </a:pPr>
            <a:r>
              <a:rPr lang="pt-BR" dirty="0"/>
              <a:t>Se você deseja limitar o número de caracteres que o usuário pode digitar, basta usar esta marcação. O formulário irá emitir um bip de erro se o usuário tentar digitar além do permitido em MAXLENGTH. </a:t>
            </a:r>
            <a:endParaRPr lang="pt-BR" dirty="0"/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908720"/>
            <a:ext cx="9180512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&lt;FORM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</a:t>
            </a:r>
            <a:r>
              <a:rPr lang="en-US" dirty="0"/>
              <a:t>="</a:t>
            </a:r>
            <a:r>
              <a:rPr lang="en-US" dirty="0" smtClean="0"/>
              <a:t>POST“ ACTION=“Nome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Qual o seu primeiro nome?</a:t>
            </a:r>
            <a:endParaRPr lang="pt-BR" dirty="0"/>
          </a:p>
          <a:p>
            <a:pPr>
              <a:buNone/>
            </a:pPr>
            <a:r>
              <a:rPr lang="en-US" dirty="0"/>
              <a:t>&lt;INPUT TYPE="</a:t>
            </a:r>
            <a:r>
              <a:rPr lang="en-US" dirty="0" smtClean="0"/>
              <a:t>text“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NAME="</a:t>
            </a:r>
            <a:r>
              <a:rPr lang="en-US" dirty="0" err="1" smtClean="0"/>
              <a:t>primeiro_nome</a:t>
            </a:r>
            <a:r>
              <a:rPr lang="en-US" dirty="0" smtClean="0"/>
              <a:t>“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VALUE="</a:t>
            </a:r>
            <a:r>
              <a:rPr lang="en-US" dirty="0" err="1"/>
              <a:t>carlos</a:t>
            </a:r>
            <a:r>
              <a:rPr lang="en-US" dirty="0"/>
              <a:t>" SIZE="</a:t>
            </a:r>
            <a:r>
              <a:rPr lang="en-US" dirty="0" smtClean="0"/>
              <a:t>10“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MAXLENGTH="15"&gt;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pt-BR" dirty="0" smtClean="0"/>
              <a:t>&lt;/</a:t>
            </a:r>
            <a:r>
              <a:rPr lang="pt-BR" dirty="0"/>
              <a:t>FORM&gt;</a:t>
            </a:r>
            <a:endParaRPr lang="pt-BR" dirty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3419872" y="4437112"/>
            <a:ext cx="5293923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6512" y="908720"/>
            <a:ext cx="5482952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&lt;FORM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METHOD</a:t>
            </a:r>
            <a:r>
              <a:rPr lang="en-US" dirty="0"/>
              <a:t>="</a:t>
            </a:r>
            <a:r>
              <a:rPr lang="en-US" dirty="0" smtClean="0"/>
              <a:t>POST“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ACTION=“</a:t>
            </a:r>
            <a:r>
              <a:rPr lang="en-US" sz="2600" dirty="0" smtClean="0"/>
              <a:t>Nome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página</a:t>
            </a:r>
            <a:r>
              <a:rPr lang="en-US" dirty="0" smtClean="0"/>
              <a:t>"&gt;</a:t>
            </a:r>
            <a:endParaRPr lang="pt-BR" dirty="0"/>
          </a:p>
          <a:p>
            <a:pPr>
              <a:buNone/>
            </a:pPr>
            <a:r>
              <a:rPr lang="pt-BR" dirty="0"/>
              <a:t>Qual o seu primeiro nome?</a:t>
            </a:r>
            <a:endParaRPr lang="pt-BR" dirty="0"/>
          </a:p>
          <a:p>
            <a:pPr>
              <a:buNone/>
            </a:pPr>
            <a:r>
              <a:rPr lang="en-US" dirty="0"/>
              <a:t>&lt;INPUT TYPE="</a:t>
            </a:r>
            <a:r>
              <a:rPr lang="en-US" dirty="0" smtClean="0"/>
              <a:t>text“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</a:t>
            </a:r>
            <a:r>
              <a:rPr lang="en-US" dirty="0"/>
              <a:t>="</a:t>
            </a:r>
            <a:r>
              <a:rPr lang="en-US" dirty="0" err="1" smtClean="0"/>
              <a:t>primeiro_nome</a:t>
            </a:r>
            <a:r>
              <a:rPr lang="en-US" dirty="0" smtClean="0"/>
              <a:t>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VALUE</a:t>
            </a:r>
            <a:r>
              <a:rPr lang="en-US" dirty="0"/>
              <a:t>="</a:t>
            </a:r>
            <a:r>
              <a:rPr lang="en-US" dirty="0" err="1"/>
              <a:t>carlos</a:t>
            </a:r>
            <a:r>
              <a:rPr lang="en-US" dirty="0"/>
              <a:t>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SIZE</a:t>
            </a:r>
            <a:r>
              <a:rPr lang="en-US" dirty="0"/>
              <a:t>="10"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MAXLENGTH</a:t>
            </a:r>
            <a:r>
              <a:rPr lang="en-US" dirty="0"/>
              <a:t>="15"&gt;</a:t>
            </a:r>
            <a:endParaRPr lang="pt-BR" dirty="0"/>
          </a:p>
          <a:p>
            <a:pPr>
              <a:buNone/>
            </a:pPr>
            <a:r>
              <a:rPr lang="en-US" dirty="0"/>
              <a:t> </a:t>
            </a:r>
            <a:r>
              <a:rPr lang="pt-BR" dirty="0" smtClean="0"/>
              <a:t>&lt;/</a:t>
            </a:r>
            <a:r>
              <a:rPr lang="pt-BR" dirty="0"/>
              <a:t>FORM&gt;</a:t>
            </a:r>
            <a:endParaRPr lang="pt-BR" dirty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/>
          <a:srcRect r="22114"/>
          <a:stretch>
            <a:fillRect/>
          </a:stretch>
        </p:blipFill>
        <p:spPr bwMode="auto">
          <a:xfrm>
            <a:off x="4535488" y="620688"/>
            <a:ext cx="4608512" cy="39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1 4"/>
          <p:cNvSpPr/>
          <p:nvPr/>
        </p:nvSpPr>
        <p:spPr>
          <a:xfrm>
            <a:off x="0" y="2420888"/>
            <a:ext cx="4355976" cy="432048"/>
          </a:xfrm>
          <a:prstGeom prst="borderCallout1">
            <a:avLst>
              <a:gd name="adj1" fmla="val 91611"/>
              <a:gd name="adj2" fmla="val 85958"/>
              <a:gd name="adj3" fmla="val 171482"/>
              <a:gd name="adj4" fmla="val 1079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716016" y="2708920"/>
            <a:ext cx="244827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20612</Words>
  <Application>WPS Presentation</Application>
  <PresentationFormat>Apresentação na tela (4:3)</PresentationFormat>
  <Paragraphs>937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Segoe Print</vt:lpstr>
      <vt:lpstr>Tema do Office</vt:lpstr>
      <vt:lpstr>Formúlários</vt:lpstr>
      <vt:lpstr>Formulários</vt:lpstr>
      <vt:lpstr>Formulários</vt:lpstr>
      <vt:lpstr>Formulários</vt:lpstr>
      <vt:lpstr>Formulários Atributos obrigatórios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PowerPoint 演示文稿</vt:lpstr>
      <vt:lpstr>Formulários</vt:lpstr>
      <vt:lpstr>Fomulários</vt:lpstr>
      <vt:lpstr>Fomulários</vt:lpstr>
      <vt:lpstr>Fomulários</vt:lpstr>
      <vt:lpstr>Fomulários</vt:lpstr>
      <vt:lpstr>Fomulários</vt:lpstr>
      <vt:lpstr>Fomulários</vt:lpstr>
      <vt:lpstr>Fomulários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Formulários</vt:lpstr>
      <vt:lpstr>Formulário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Formúlários</dc:title>
  <dc:creator>Fábio Perim</dc:creator>
  <cp:lastModifiedBy>Flávio</cp:lastModifiedBy>
  <cp:revision>33</cp:revision>
  <dcterms:created xsi:type="dcterms:W3CDTF">2021-02-28T19:41:00Z</dcterms:created>
  <dcterms:modified xsi:type="dcterms:W3CDTF">2023-03-06T09:48:06Z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1046-11.2.0.9169</vt:lpwstr>
  </property>
</Properties>
</file>