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74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62" r:id="rId18"/>
    <p:sldId id="264" r:id="rId19"/>
    <p:sldId id="265" r:id="rId20"/>
    <p:sldId id="266" r:id="rId21"/>
    <p:sldId id="267" r:id="rId22"/>
    <p:sldId id="272" r:id="rId23"/>
    <p:sldId id="273" r:id="rId24"/>
    <p:sldId id="268" r:id="rId25"/>
    <p:sldId id="269" r:id="rId26"/>
    <p:sldId id="276" r:id="rId27"/>
    <p:sldId id="270" r:id="rId28"/>
    <p:sldId id="271" r:id="rId29"/>
    <p:sldId id="275" r:id="rId30"/>
    <p:sldId id="277" r:id="rId31"/>
    <p:sldId id="278" r:id="rId32"/>
    <p:sldId id="279" r:id="rId33"/>
    <p:sldId id="280" r:id="rId34"/>
    <p:sldId id="303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3" r:id="rId47"/>
    <p:sldId id="292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6540-53D9-4256-9766-1D588559B019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3E7E-55C9-4A11-8B88-17C973568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19900" dirty="0" smtClean="0"/>
              <a:t>PHP</a:t>
            </a:r>
            <a:endParaRPr lang="pt-BR" sz="19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“</a:t>
            </a:r>
            <a:r>
              <a:rPr lang="pt-BR" dirty="0" err="1" smtClean="0"/>
              <a:t>Echo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Comando usado para imprimir variáveis, caracteres ou strings </a:t>
            </a:r>
          </a:p>
          <a:p>
            <a:endParaRPr lang="pt-BR" dirty="0" smtClean="0"/>
          </a:p>
          <a:p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 smtClean="0"/>
              <a:t>„a‟, ‟b‟, ‟c</a:t>
            </a:r>
            <a:r>
              <a:rPr lang="pt-BR" dirty="0" smtClean="0"/>
              <a:t>‟ ; </a:t>
            </a:r>
            <a:endParaRPr lang="pt-BR" dirty="0" smtClean="0"/>
          </a:p>
          <a:p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 smtClean="0"/>
              <a:t>“ABC</a:t>
            </a:r>
            <a:r>
              <a:rPr lang="pt-BR" dirty="0" smtClean="0"/>
              <a:t>” ;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 </a:t>
            </a:r>
            <a:r>
              <a:rPr lang="pt-BR" dirty="0" smtClean="0"/>
              <a:t>Minhas primeiras linhas de PHP</a:t>
            </a:r>
            <a:r>
              <a:rPr lang="pt-BR" dirty="0" smtClean="0"/>
              <a:t>!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“&lt;h2 </a:t>
            </a:r>
            <a:r>
              <a:rPr lang="pt-BR" dirty="0" err="1" smtClean="0"/>
              <a:t>align</a:t>
            </a:r>
            <a:r>
              <a:rPr lang="pt-BR" dirty="0" smtClean="0"/>
              <a:t>=</a:t>
            </a:r>
            <a:r>
              <a:rPr lang="pt-BR" dirty="0" err="1" smtClean="0"/>
              <a:t>center</a:t>
            </a:r>
            <a:r>
              <a:rPr lang="pt-BR" dirty="0" smtClean="0"/>
              <a:t>&gt; </a:t>
            </a:r>
            <a:r>
              <a:rPr lang="pt-BR" b="1" dirty="0" smtClean="0"/>
              <a:t>O meu programa está ecoando corretamente no meu servidor PHP! </a:t>
            </a:r>
            <a:endParaRPr lang="pt-BR" b="1" dirty="0" smtClean="0"/>
          </a:p>
          <a:p>
            <a:pPr lvl="1">
              <a:buNone/>
            </a:pPr>
            <a:r>
              <a:rPr lang="pt-BR" sz="3200" dirty="0" smtClean="0"/>
              <a:t>&lt;/h2&gt; “; </a:t>
            </a:r>
          </a:p>
          <a:p>
            <a:pPr marL="285750" lvl="1">
              <a:buNone/>
            </a:pPr>
            <a:r>
              <a:rPr lang="pt-BR" dirty="0" smtClean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“</a:t>
            </a:r>
            <a:r>
              <a:rPr lang="pt-BR" dirty="0" err="1" smtClean="0"/>
              <a:t>Print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(‘frase impressa usando o comando </a:t>
            </a:r>
            <a:r>
              <a:rPr lang="pt-BR" dirty="0" err="1" smtClean="0"/>
              <a:t>print</a:t>
            </a:r>
            <a:r>
              <a:rPr lang="pt-BR" dirty="0" smtClean="0"/>
              <a:t>’);</a:t>
            </a:r>
          </a:p>
          <a:p>
            <a:pPr>
              <a:buNone/>
            </a:pPr>
            <a:r>
              <a:rPr lang="pt-BR" dirty="0" smtClean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Var_dump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 Imprime o conteúdo de uma variável de forma </a:t>
            </a:r>
            <a:r>
              <a:rPr lang="pt-BR" dirty="0" err="1" smtClean="0"/>
              <a:t>explanativa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Normalmente </a:t>
            </a:r>
            <a:r>
              <a:rPr lang="pt-BR" dirty="0" smtClean="0"/>
              <a:t>usado para fazer o </a:t>
            </a:r>
            <a:r>
              <a:rPr lang="pt-BR" dirty="0" smtClean="0"/>
              <a:t>debug</a:t>
            </a:r>
          </a:p>
          <a:p>
            <a:r>
              <a:rPr lang="pt-BR" dirty="0" smtClean="0"/>
              <a:t>Caso </a:t>
            </a:r>
            <a:r>
              <a:rPr lang="pt-BR" dirty="0" smtClean="0"/>
              <a:t>seja um objeto, todos seus atributos serão </a:t>
            </a:r>
            <a:r>
              <a:rPr lang="pt-BR" dirty="0" smtClean="0"/>
              <a:t>impressos;</a:t>
            </a:r>
          </a:p>
          <a:p>
            <a:r>
              <a:rPr lang="pt-BR" dirty="0" smtClean="0"/>
              <a:t>Caso </a:t>
            </a:r>
            <a:r>
              <a:rPr lang="pt-BR" dirty="0" smtClean="0"/>
              <a:t>seja um vetor, cada chave será impressa juntamente com os respectivos conteúdos e tipos de dados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Var_dump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&lt;?</a:t>
            </a:r>
            <a:r>
              <a:rPr lang="pt-BR" sz="2400" dirty="0" err="1" smtClean="0"/>
              <a:t>php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//</a:t>
            </a:r>
            <a:r>
              <a:rPr lang="pt-BR" sz="2400" dirty="0" smtClean="0"/>
              <a:t>Imprimindo meu vetor usando </a:t>
            </a:r>
            <a:r>
              <a:rPr lang="pt-BR" sz="2400" dirty="0" err="1" smtClean="0"/>
              <a:t>var_dump</a:t>
            </a:r>
            <a:r>
              <a:rPr lang="pt-BR" sz="2400" dirty="0" smtClean="0"/>
              <a:t> //Manipulando HMTL e PHP</a:t>
            </a:r>
          </a:p>
          <a:p>
            <a:pPr>
              <a:buNone/>
            </a:pPr>
            <a:r>
              <a:rPr lang="pt-BR" sz="2400" dirty="0" smtClean="0"/>
              <a:t> global $</a:t>
            </a:r>
            <a:r>
              <a:rPr lang="pt-BR" sz="2400" dirty="0" err="1" smtClean="0"/>
              <a:t>data_hoje</a:t>
            </a:r>
            <a:r>
              <a:rPr lang="pt-BR" sz="2400" dirty="0" smtClean="0"/>
              <a:t>;</a:t>
            </a:r>
          </a:p>
          <a:p>
            <a:pPr>
              <a:buNone/>
            </a:pPr>
            <a:r>
              <a:rPr lang="pt-BR" sz="2400" dirty="0" smtClean="0"/>
              <a:t> $</a:t>
            </a:r>
            <a:r>
              <a:rPr lang="pt-BR" sz="2400" dirty="0" err="1" smtClean="0"/>
              <a:t>data_hoje</a:t>
            </a:r>
            <a:r>
              <a:rPr lang="pt-BR" sz="2400" dirty="0" smtClean="0"/>
              <a:t> =date ("d/m/Y",time</a:t>
            </a:r>
            <a:r>
              <a:rPr lang="pt-BR" sz="2400" dirty="0" smtClean="0"/>
              <a:t>());</a:t>
            </a:r>
          </a:p>
          <a:p>
            <a:pPr>
              <a:buNone/>
            </a:pPr>
            <a:r>
              <a:rPr lang="pt-BR" sz="2400" dirty="0" err="1" smtClean="0"/>
              <a:t>echo</a:t>
            </a:r>
            <a:r>
              <a:rPr lang="pt-BR" sz="2400" dirty="0" smtClean="0"/>
              <a:t> '&lt;p </a:t>
            </a:r>
            <a:r>
              <a:rPr lang="pt-BR" sz="2400" dirty="0" err="1" smtClean="0"/>
              <a:t>align</a:t>
            </a:r>
            <a:r>
              <a:rPr lang="pt-BR" sz="2400" dirty="0" smtClean="0"/>
              <a:t>="</a:t>
            </a:r>
            <a:r>
              <a:rPr lang="pt-BR" sz="2400" dirty="0" err="1" smtClean="0"/>
              <a:t>center</a:t>
            </a:r>
            <a:r>
              <a:rPr lang="pt-BR" sz="2400" dirty="0" smtClean="0"/>
              <a:t>"&gt; Hoje é dia '.$</a:t>
            </a:r>
            <a:r>
              <a:rPr lang="pt-BR" sz="2400" dirty="0" err="1" smtClean="0"/>
              <a:t>data_hoje</a:t>
            </a:r>
            <a:r>
              <a:rPr lang="pt-BR" sz="2400" dirty="0" smtClean="0"/>
              <a:t>.'.  &lt;/p&gt; ';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echo</a:t>
            </a:r>
            <a:r>
              <a:rPr lang="pt-BR" sz="2400" dirty="0" smtClean="0"/>
              <a:t> '&lt;BR&gt;&lt;BR&gt;&lt;BR&gt;';</a:t>
            </a:r>
          </a:p>
          <a:p>
            <a:pPr>
              <a:buNone/>
            </a:pPr>
            <a:r>
              <a:rPr lang="pt-BR" sz="2400" dirty="0" smtClean="0"/>
              <a:t>$vetor = </a:t>
            </a:r>
            <a:r>
              <a:rPr lang="pt-BR" sz="2400" dirty="0" err="1" smtClean="0"/>
              <a:t>array</a:t>
            </a:r>
            <a:r>
              <a:rPr lang="pt-BR" sz="2400" dirty="0" smtClean="0"/>
              <a:t>('Palio','Gol','</a:t>
            </a:r>
            <a:r>
              <a:rPr lang="pt-BR" sz="2400" dirty="0" err="1" smtClean="0"/>
              <a:t>Fiesta</a:t>
            </a:r>
            <a:r>
              <a:rPr lang="pt-BR" sz="2400" dirty="0" smtClean="0"/>
              <a:t>','Corsa');</a:t>
            </a:r>
          </a:p>
          <a:p>
            <a:pPr>
              <a:buNone/>
            </a:pPr>
            <a:r>
              <a:rPr lang="pt-BR" sz="2400" dirty="0" smtClean="0"/>
              <a:t> $string=</a:t>
            </a:r>
            <a:r>
              <a:rPr lang="pt-BR" sz="2400" dirty="0" err="1" smtClean="0"/>
              <a:t>var_dump</a:t>
            </a:r>
            <a:r>
              <a:rPr lang="pt-BR" sz="2400" dirty="0" smtClean="0"/>
              <a:t>($vetor);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err="1" smtClean="0"/>
              <a:t>echo</a:t>
            </a:r>
            <a:r>
              <a:rPr lang="pt-BR" sz="2400" dirty="0" smtClean="0"/>
              <a:t> $string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&lt;?</a:t>
            </a:r>
            <a:endParaRPr lang="pt-B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Função“Print_r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 Imprime o conteúdo de uma variável de forma </a:t>
            </a:r>
            <a:r>
              <a:rPr lang="pt-BR" dirty="0" err="1" smtClean="0"/>
              <a:t>explanativa</a:t>
            </a:r>
            <a:r>
              <a:rPr lang="pt-BR" dirty="0" smtClean="0"/>
              <a:t>, como o </a:t>
            </a:r>
            <a:r>
              <a:rPr lang="pt-BR" dirty="0" err="1" smtClean="0"/>
              <a:t>var_dump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Mas </a:t>
            </a:r>
            <a:r>
              <a:rPr lang="pt-BR" dirty="0" smtClean="0"/>
              <a:t>em um formato mais legível para o </a:t>
            </a:r>
            <a:r>
              <a:rPr lang="pt-BR" dirty="0" smtClean="0"/>
              <a:t>programar</a:t>
            </a:r>
          </a:p>
          <a:p>
            <a:r>
              <a:rPr lang="pt-BR" dirty="0" smtClean="0"/>
              <a:t>Conteúdos alinhados</a:t>
            </a:r>
          </a:p>
          <a:p>
            <a:r>
              <a:rPr lang="pt-BR" dirty="0" smtClean="0"/>
              <a:t>Suprime </a:t>
            </a:r>
            <a:r>
              <a:rPr lang="pt-BR" dirty="0" smtClean="0"/>
              <a:t>os tipos de dados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Função“Print_r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//Imprimindo meu vetor usando </a:t>
            </a:r>
            <a:r>
              <a:rPr lang="pt-BR" dirty="0" err="1" smtClean="0"/>
              <a:t>print_r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 smtClean="0"/>
              <a:t>vetor = </a:t>
            </a:r>
            <a:r>
              <a:rPr lang="pt-BR" dirty="0" err="1" smtClean="0"/>
              <a:t>array</a:t>
            </a:r>
            <a:r>
              <a:rPr lang="pt-BR" dirty="0" smtClean="0"/>
              <a:t>('Palio','Gol','</a:t>
            </a:r>
            <a:r>
              <a:rPr lang="pt-BR" dirty="0" err="1" smtClean="0"/>
              <a:t>Fiesta</a:t>
            </a:r>
            <a:r>
              <a:rPr lang="pt-BR" dirty="0" smtClean="0"/>
              <a:t>','Corsa'); </a:t>
            </a:r>
            <a:r>
              <a:rPr lang="pt-BR" dirty="0" err="1" smtClean="0"/>
              <a:t>print_r</a:t>
            </a:r>
            <a:r>
              <a:rPr lang="pt-BR" dirty="0" smtClean="0"/>
              <a:t>($vetor);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pt-PT" dirty="0"/>
              <a:t>Manipular variáveis em PHP é uma atividade simples, como veremos a seguir:</a:t>
            </a:r>
            <a:endParaRPr lang="pt-BR" dirty="0"/>
          </a:p>
          <a:p>
            <a:pPr marL="0">
              <a:spcBef>
                <a:spcPts val="0"/>
              </a:spcBef>
              <a:buNone/>
            </a:pPr>
            <a:r>
              <a:rPr lang="pt-PT" dirty="0"/>
              <a:t> </a:t>
            </a:r>
            <a:endParaRPr lang="pt-BR" dirty="0"/>
          </a:p>
          <a:p>
            <a:pPr marL="0">
              <a:spcBef>
                <a:spcPts val="0"/>
              </a:spcBef>
              <a:buNone/>
            </a:pPr>
            <a:r>
              <a:rPr lang="pt-PT" dirty="0"/>
              <a:t> </a:t>
            </a:r>
            <a:endParaRPr lang="pt-BR" dirty="0"/>
          </a:p>
          <a:p>
            <a:pPr marL="0">
              <a:spcBef>
                <a:spcPts val="0"/>
              </a:spcBef>
            </a:pPr>
            <a:r>
              <a:rPr lang="pt-PT" dirty="0" smtClean="0"/>
              <a:t>Não </a:t>
            </a:r>
            <a:r>
              <a:rPr lang="pt-PT" dirty="0"/>
              <a:t>é necessário declarar as variáveis, isto é feito quando atribuímos algum valor para elas;</a:t>
            </a:r>
            <a:endParaRPr lang="pt-BR" dirty="0"/>
          </a:p>
          <a:p>
            <a:pPr marL="0">
              <a:spcBef>
                <a:spcPts val="0"/>
              </a:spcBef>
            </a:pPr>
            <a:endParaRPr lang="pt-BR" dirty="0"/>
          </a:p>
          <a:p>
            <a:pPr marL="0">
              <a:spcBef>
                <a:spcPts val="0"/>
              </a:spcBef>
            </a:pPr>
            <a:r>
              <a:rPr lang="pt-PT" dirty="0" smtClean="0"/>
              <a:t>Para </a:t>
            </a:r>
            <a:r>
              <a:rPr lang="pt-PT" dirty="0"/>
              <a:t>declará-las, é necessário apenas colocar como primeiro caracter o '$' , juntamente com a string referente ao nome da variável, e esta string deve começar com uma letra ou o caracter '_';</a:t>
            </a:r>
            <a:endParaRPr lang="pt-BR" dirty="0"/>
          </a:p>
          <a:p>
            <a:pPr marL="0">
              <a:spcBef>
                <a:spcPts val="0"/>
              </a:spcBef>
              <a:buNone/>
            </a:pPr>
            <a:endParaRPr lang="pt-BR" dirty="0"/>
          </a:p>
          <a:p>
            <a:pPr marL="0">
              <a:spcBef>
                <a:spcPts val="0"/>
              </a:spcBef>
            </a:pPr>
            <a:r>
              <a:rPr lang="pt-PT" dirty="0"/>
              <a:t>PHP é case sensitive, isto é, '$a' é diferente de '$A'. É aconselhável utilizar os nomes de variáveis com letras minúsculas, por causa das variáveis pré-definidas da linguagem, que são declaradas com maiúsculas;</a:t>
            </a:r>
            <a:endParaRPr lang="pt-BR" dirty="0"/>
          </a:p>
          <a:p>
            <a:pPr marL="0">
              <a:spcBef>
                <a:spcPts val="0"/>
              </a:spcBef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PHP suporta os seguintes tipos de variáveis:</a:t>
            </a:r>
            <a:endParaRPr lang="pt-BR" dirty="0"/>
          </a:p>
          <a:p>
            <a:endParaRPr lang="pt-BR" sz="2400" dirty="0"/>
          </a:p>
          <a:p>
            <a:pPr lvl="1"/>
            <a:r>
              <a:rPr lang="pt-PT" dirty="0" smtClean="0"/>
              <a:t>Inteiros </a:t>
            </a:r>
            <a:r>
              <a:rPr lang="pt-PT" dirty="0"/>
              <a:t>(integer ou long);</a:t>
            </a:r>
            <a:endParaRPr lang="pt-BR" dirty="0"/>
          </a:p>
          <a:p>
            <a:pPr lvl="1"/>
            <a:r>
              <a:rPr lang="pt-PT" dirty="0" smtClean="0"/>
              <a:t>Ponto </a:t>
            </a:r>
            <a:r>
              <a:rPr lang="pt-PT" dirty="0"/>
              <a:t>flutuante (double ou float);</a:t>
            </a:r>
            <a:endParaRPr lang="pt-BR" dirty="0"/>
          </a:p>
          <a:p>
            <a:pPr lvl="1"/>
            <a:r>
              <a:rPr lang="pt-PT" dirty="0" smtClean="0"/>
              <a:t>Strings</a:t>
            </a:r>
          </a:p>
          <a:p>
            <a:pPr lvl="1"/>
            <a:r>
              <a:rPr lang="pt-PT" dirty="0" smtClean="0"/>
              <a:t>Booleanas</a:t>
            </a:r>
            <a:endParaRPr lang="pt-BR" dirty="0"/>
          </a:p>
          <a:p>
            <a:pPr lvl="1"/>
            <a:r>
              <a:rPr lang="pt-PT" dirty="0" smtClean="0"/>
              <a:t>Arrays</a:t>
            </a:r>
            <a:endParaRPr lang="pt-BR" dirty="0"/>
          </a:p>
          <a:p>
            <a:pPr lvl="1"/>
            <a:r>
              <a:rPr lang="pt-PT" dirty="0" smtClean="0"/>
              <a:t>Objetos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pt-PT" i="1" u="sng" dirty="0"/>
              <a:t>Inteiros</a:t>
            </a:r>
            <a:endParaRPr lang="pt-BR" dirty="0"/>
          </a:p>
          <a:p>
            <a:pPr>
              <a:buNone/>
            </a:pPr>
            <a:r>
              <a:rPr lang="pt-PT" i="1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Sintaxe</a:t>
            </a:r>
            <a:r>
              <a:rPr lang="pt-PT" dirty="0" smtClean="0"/>
              <a:t>:</a:t>
            </a:r>
            <a:r>
              <a:rPr lang="pt-PT" dirty="0"/>
              <a:t> </a:t>
            </a:r>
            <a:endParaRPr lang="pt-BR" dirty="0"/>
          </a:p>
          <a:p>
            <a:r>
              <a:rPr lang="pt-PT" dirty="0"/>
              <a:t>$curso = 1000;</a:t>
            </a:r>
            <a:endParaRPr lang="pt-BR" dirty="0"/>
          </a:p>
          <a:p>
            <a:r>
              <a:rPr lang="pt-PT" dirty="0"/>
              <a:t>$curso = -1000;</a:t>
            </a:r>
            <a:endParaRPr lang="pt-BR" dirty="0"/>
          </a:p>
          <a:p>
            <a:r>
              <a:rPr lang="pt-PT" dirty="0"/>
              <a:t>$curso = 0234; (inteiro base octal)</a:t>
            </a:r>
            <a:endParaRPr lang="pt-BR" dirty="0"/>
          </a:p>
          <a:p>
            <a:r>
              <a:rPr lang="pt-PT" dirty="0"/>
              <a:t>$curso = 0x34; (inteiro na base hexadecimal)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/>
          </a:bodyPr>
          <a:lstStyle/>
          <a:p>
            <a:r>
              <a:rPr lang="pt-BR" dirty="0" smtClean="0"/>
              <a:t>Itens necessários para a programação PHP:</a:t>
            </a:r>
          </a:p>
          <a:p>
            <a:r>
              <a:rPr lang="pt-BR" b="1" dirty="0" smtClean="0"/>
              <a:t>EasyPHP</a:t>
            </a:r>
            <a:r>
              <a:rPr lang="pt-BR" dirty="0" smtClean="0"/>
              <a:t>: </a:t>
            </a:r>
            <a:r>
              <a:rPr lang="pt-BR" b="1" dirty="0"/>
              <a:t>EasyPHP</a:t>
            </a:r>
            <a:r>
              <a:rPr lang="pt-BR" dirty="0"/>
              <a:t> é um software gratuito que cria um servidor </a:t>
            </a:r>
            <a:r>
              <a:rPr lang="pt-BR" dirty="0" err="1"/>
              <a:t>Wamp</a:t>
            </a:r>
            <a:r>
              <a:rPr lang="pt-BR" dirty="0"/>
              <a:t> (</a:t>
            </a:r>
            <a:r>
              <a:rPr lang="pt-BR" b="1" dirty="0"/>
              <a:t>W</a:t>
            </a:r>
            <a:r>
              <a:rPr lang="pt-BR" dirty="0"/>
              <a:t>indows, </a:t>
            </a:r>
            <a:r>
              <a:rPr lang="pt-BR" b="1" dirty="0"/>
              <a:t>A</a:t>
            </a:r>
            <a:r>
              <a:rPr lang="pt-BR" dirty="0"/>
              <a:t>pache, </a:t>
            </a:r>
            <a:r>
              <a:rPr lang="pt-BR" b="1" dirty="0"/>
              <a:t>M</a:t>
            </a:r>
            <a:r>
              <a:rPr lang="pt-BR" dirty="0"/>
              <a:t>ySQL e </a:t>
            </a:r>
            <a:r>
              <a:rPr lang="pt-BR" b="1" dirty="0"/>
              <a:t>P</a:t>
            </a:r>
            <a:r>
              <a:rPr lang="pt-BR" dirty="0"/>
              <a:t>HP) no seu computador com Windows. Ele faz praticamente tudo automaticamente, você só precisa baixar e executar o instalador.</a:t>
            </a:r>
            <a:endParaRPr lang="pt-BR" dirty="0" smtClean="0"/>
          </a:p>
          <a:p>
            <a:r>
              <a:rPr lang="pt-BR" b="1" dirty="0" err="1" smtClean="0"/>
              <a:t>PHPEditor</a:t>
            </a:r>
            <a:r>
              <a:rPr lang="pt-BR" dirty="0" smtClean="0"/>
              <a:t>: Editor de programas.</a:t>
            </a:r>
          </a:p>
          <a:p>
            <a:r>
              <a:rPr lang="pt-BR" b="1" dirty="0" err="1" smtClean="0"/>
              <a:t>MysqlFront</a:t>
            </a:r>
            <a:r>
              <a:rPr lang="pt-BR" dirty="0" smtClean="0"/>
              <a:t>: </a:t>
            </a:r>
            <a:r>
              <a:rPr lang="pt-BR" dirty="0"/>
              <a:t>aplicativos mais antigos para gerenciamento de bancos de dados MySQL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pt-PT" i="1" u="sng" dirty="0"/>
              <a:t>Ponto </a:t>
            </a:r>
            <a:r>
              <a:rPr lang="pt-PT" i="1" u="sng" dirty="0" smtClean="0"/>
              <a:t>flutuante</a:t>
            </a:r>
          </a:p>
          <a:p>
            <a:pPr lvl="0">
              <a:buNone/>
            </a:pPr>
            <a:endParaRPr lang="pt-BR" i="1" u="sng" dirty="0"/>
          </a:p>
          <a:p>
            <a:pPr>
              <a:buNone/>
            </a:pPr>
            <a:r>
              <a:rPr lang="pt-PT" dirty="0" smtClean="0"/>
              <a:t>Sintaxe:</a:t>
            </a:r>
            <a:endParaRPr lang="pt-BR" dirty="0"/>
          </a:p>
          <a:p>
            <a:r>
              <a:rPr lang="pt-PT" dirty="0"/>
              <a:t>$curso = 1.050;</a:t>
            </a:r>
            <a:endParaRPr lang="pt-BR" dirty="0"/>
          </a:p>
          <a:p>
            <a:r>
              <a:rPr lang="pt-PT" dirty="0"/>
              <a:t>$curso = 52e3; (equivale a 52000)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PT" i="1" u="sng" dirty="0"/>
              <a:t>Strings</a:t>
            </a:r>
            <a:endParaRPr lang="pt-BR" i="1" u="sng" dirty="0"/>
          </a:p>
          <a:p>
            <a:pPr>
              <a:buNone/>
            </a:pPr>
            <a:r>
              <a:rPr lang="pt-PT" dirty="0" smtClean="0"/>
              <a:t>Sintaxe</a:t>
            </a:r>
            <a:r>
              <a:rPr lang="pt-PT" dirty="0"/>
              <a:t>:</a:t>
            </a:r>
            <a:endParaRPr lang="pt-BR" dirty="0"/>
          </a:p>
          <a:p>
            <a:pPr>
              <a:buNone/>
            </a:pPr>
            <a:r>
              <a:rPr lang="pt-PT" dirty="0" smtClean="0"/>
              <a:t>$</a:t>
            </a:r>
            <a:r>
              <a:rPr lang="pt-PT" dirty="0"/>
              <a:t>curso = 'PHP</a:t>
            </a:r>
            <a:r>
              <a:rPr lang="pt-PT" dirty="0" smtClean="0"/>
              <a:t>';</a:t>
            </a:r>
            <a:endParaRPr lang="pt-BR" dirty="0"/>
          </a:p>
          <a:p>
            <a:pPr>
              <a:buNone/>
            </a:pPr>
            <a:r>
              <a:rPr lang="pt-PT" dirty="0"/>
              <a:t># desta maneira, o valor da variável será exatamente o texto contido entre as aspas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$curso= “PHP</a:t>
            </a:r>
            <a:r>
              <a:rPr lang="pt-PT" dirty="0" smtClean="0"/>
              <a:t>”;</a:t>
            </a:r>
            <a:endParaRPr lang="pt-BR" dirty="0"/>
          </a:p>
          <a:p>
            <a:pPr>
              <a:buNone/>
            </a:pPr>
            <a:r>
              <a:rPr lang="pt-PT" dirty="0"/>
              <a:t># desta maneira, qualquer variável ou caracter de escape será expandido antes de ser </a:t>
            </a:r>
            <a:r>
              <a:rPr lang="pt-PT" dirty="0" smtClean="0"/>
              <a:t>atribuído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75853"/>
            <a:ext cx="86868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dirty="0"/>
              <a:t>$a = 10;</a:t>
            </a:r>
          </a:p>
          <a:p>
            <a:pPr>
              <a:buNone/>
            </a:pPr>
            <a:r>
              <a:rPr lang="pt-BR" dirty="0"/>
              <a:t>$A = 20;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"O valor de 'a' é $a e o de 'A' é $A</a:t>
            </a:r>
            <a:r>
              <a:rPr lang="pt-BR" dirty="0" smtClean="0"/>
              <a:t>";</a:t>
            </a:r>
          </a:p>
          <a:p>
            <a:pPr>
              <a:buNone/>
            </a:pPr>
            <a:r>
              <a:rPr lang="pt-BR" dirty="0" smtClean="0"/>
              <a:t>//o uso de aspas duplas exibe o valor da variável.</a:t>
            </a:r>
          </a:p>
          <a:p>
            <a:pPr>
              <a:buNone/>
            </a:pPr>
            <a:r>
              <a:rPr lang="pt-BR" dirty="0" smtClean="0"/>
              <a:t>?&gt;</a:t>
            </a:r>
          </a:p>
          <a:p>
            <a:pPr>
              <a:buNone/>
            </a:pPr>
            <a:r>
              <a:rPr lang="pt-BR" dirty="0" smtClean="0"/>
              <a:t>Imprime: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t="37031" r="82017" b="60016"/>
          <a:stretch>
            <a:fillRect/>
          </a:stretch>
        </p:blipFill>
        <p:spPr bwMode="auto">
          <a:xfrm>
            <a:off x="755576" y="5301208"/>
            <a:ext cx="6408712" cy="59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$nome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dirty="0"/>
              <a:t>'PHP'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‘Minha </a:t>
            </a:r>
            <a:r>
              <a:rPr lang="pt-BR" dirty="0"/>
              <a:t>linguagem favorita é $</a:t>
            </a:r>
            <a:r>
              <a:rPr lang="pt-BR" dirty="0" smtClean="0"/>
              <a:t>nome’;</a:t>
            </a:r>
          </a:p>
          <a:p>
            <a:pPr>
              <a:buNone/>
            </a:pPr>
            <a:r>
              <a:rPr lang="pt-BR" dirty="0" smtClean="0"/>
              <a:t>// aspas simples imprimem o nome da variável.</a:t>
            </a:r>
          </a:p>
          <a:p>
            <a:pPr>
              <a:buNone/>
            </a:pPr>
            <a:r>
              <a:rPr lang="pt-BR" dirty="0" smtClean="0"/>
              <a:t>?&gt;</a:t>
            </a:r>
          </a:p>
          <a:p>
            <a:pPr>
              <a:buNone/>
            </a:pPr>
            <a:r>
              <a:rPr lang="pt-BR" dirty="0" smtClean="0"/>
              <a:t>Imprime: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Minha linguagem favorita é $nome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i="1" u="sng" dirty="0" smtClean="0"/>
              <a:t>Caracteres de Escape</a:t>
            </a:r>
            <a:endParaRPr lang="pt-BR" i="1" u="sng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2492898"/>
          <a:ext cx="7344816" cy="4104455"/>
        </p:xfrm>
        <a:graphic>
          <a:graphicData uri="http://schemas.openxmlformats.org/drawingml/2006/table">
            <a:tbl>
              <a:tblPr/>
              <a:tblGrid>
                <a:gridCol w="984110"/>
                <a:gridCol w="6360706"/>
              </a:tblGrid>
              <a:tr h="556535">
                <a:tc>
                  <a:txBody>
                    <a:bodyPr/>
                    <a:lstStyle/>
                    <a:p>
                      <a:pPr marL="125730" marR="11303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\n</a:t>
                      </a:r>
                      <a:endParaRPr lang="pt-BR" sz="3200" dirty="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pt-PT" sz="3200" spc="-10">
                          <a:latin typeface="Arial"/>
                          <a:ea typeface="Courier New"/>
                          <a:cs typeface="Courier New"/>
                        </a:rPr>
                        <a:t>nova</a:t>
                      </a:r>
                      <a:r>
                        <a:rPr lang="pt-PT" sz="3200" spc="-6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spc="-10">
                          <a:latin typeface="Arial"/>
                          <a:ea typeface="Courier New"/>
                          <a:cs typeface="Courier New"/>
                        </a:rPr>
                        <a:t>linha;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320">
                <a:tc>
                  <a:txBody>
                    <a:bodyPr/>
                    <a:lstStyle/>
                    <a:p>
                      <a:pPr marL="113030" marR="113030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\r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retorno</a:t>
                      </a:r>
                      <a:r>
                        <a:rPr lang="pt-PT" sz="3200" spc="-25" dirty="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de</a:t>
                      </a:r>
                      <a:r>
                        <a:rPr lang="pt-PT" sz="3200" spc="-25" dirty="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carro</a:t>
                      </a:r>
                      <a:r>
                        <a:rPr lang="pt-PT" sz="3200" spc="-20" dirty="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(semelhante</a:t>
                      </a:r>
                      <a:r>
                        <a:rPr lang="pt-PT" sz="3200" spc="-25" dirty="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a</a:t>
                      </a:r>
                      <a:r>
                        <a:rPr lang="pt-PT" sz="3200" spc="-20" dirty="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\n)</a:t>
                      </a:r>
                      <a:endParaRPr lang="pt-BR" sz="3200" dirty="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320">
                <a:tc>
                  <a:txBody>
                    <a:bodyPr/>
                    <a:lstStyle/>
                    <a:p>
                      <a:pPr marL="123825" marR="113030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\t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 spc="-5">
                          <a:latin typeface="Arial"/>
                          <a:ea typeface="Courier New"/>
                          <a:cs typeface="Courier New"/>
                        </a:rPr>
                        <a:t>tabulação</a:t>
                      </a:r>
                      <a:r>
                        <a:rPr lang="pt-PT" sz="3200" spc="-7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horizontal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320">
                <a:tc>
                  <a:txBody>
                    <a:bodyPr/>
                    <a:lstStyle/>
                    <a:p>
                      <a:pPr marL="123825" marR="113030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\\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a</a:t>
                      </a:r>
                      <a:r>
                        <a:rPr lang="pt-PT" sz="3200" spc="-4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própria</a:t>
                      </a:r>
                      <a:r>
                        <a:rPr lang="pt-PT" sz="3200" spc="-4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barra</a:t>
                      </a:r>
                      <a:r>
                        <a:rPr lang="pt-PT" sz="3200" spc="-4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(\)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320">
                <a:tc>
                  <a:txBody>
                    <a:bodyPr/>
                    <a:lstStyle/>
                    <a:p>
                      <a:pPr marL="125730" marR="113030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\$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o</a:t>
                      </a:r>
                      <a:r>
                        <a:rPr lang="pt-PT" sz="3200" spc="-3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símbolo</a:t>
                      </a:r>
                      <a:r>
                        <a:rPr lang="pt-PT" sz="3200" spc="-25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$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320">
                <a:tc>
                  <a:txBody>
                    <a:bodyPr/>
                    <a:lstStyle/>
                    <a:p>
                      <a:pPr marL="115570" marR="113030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\’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aspas simples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320">
                <a:tc>
                  <a:txBody>
                    <a:bodyPr/>
                    <a:lstStyle/>
                    <a:p>
                      <a:pPr marL="113030" marR="113030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>
                          <a:latin typeface="Arial"/>
                          <a:ea typeface="Courier New"/>
                          <a:cs typeface="Courier New"/>
                        </a:rPr>
                        <a:t>\”</a:t>
                      </a:r>
                      <a:endParaRPr lang="pt-BR" sz="320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aspas</a:t>
                      </a:r>
                      <a:r>
                        <a:rPr lang="pt-PT" sz="3200" spc="-55" dirty="0">
                          <a:latin typeface="Arial"/>
                          <a:ea typeface="Courier New"/>
                          <a:cs typeface="Courier New"/>
                        </a:rPr>
                        <a:t> </a:t>
                      </a:r>
                      <a:r>
                        <a:rPr lang="pt-PT" sz="3200" dirty="0">
                          <a:latin typeface="Arial"/>
                          <a:ea typeface="Courier New"/>
                          <a:cs typeface="Courier New"/>
                        </a:rPr>
                        <a:t>duplas</a:t>
                      </a:r>
                      <a:endParaRPr lang="pt-BR" sz="3200" dirty="0">
                        <a:latin typeface="Courier New"/>
                        <a:ea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pt-PT" i="1" u="sng" dirty="0"/>
              <a:t>Arrays</a:t>
            </a:r>
            <a:r>
              <a:rPr lang="pt-PT" i="1" dirty="0"/>
              <a:t> </a:t>
            </a:r>
            <a:r>
              <a:rPr lang="pt-PT" dirty="0"/>
              <a:t>: Array é um tipo de variável que possui seu conteúdo agrupado por índices, como um vetor ou um dicionário. Estes índices podem ser de qualquer tipo suportado pelo PHP, como é mostrado a seguir: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Sintaxe: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$estilo_musical[0] = 'pagode';</a:t>
            </a:r>
            <a:endParaRPr lang="pt-BR" dirty="0"/>
          </a:p>
          <a:p>
            <a:pPr>
              <a:buNone/>
            </a:pPr>
            <a:r>
              <a:rPr lang="pt-PT" dirty="0"/>
              <a:t>$estilo_musical[1] = “drum \'n\' bass”;</a:t>
            </a:r>
            <a:endParaRPr lang="pt-BR" dirty="0"/>
          </a:p>
          <a:p>
            <a:pPr>
              <a:buNone/>
            </a:pPr>
            <a:r>
              <a:rPr lang="pt-PT" dirty="0"/>
              <a:t>$estilo_musical[“MPB”] = 'Gilberto Gil';</a:t>
            </a:r>
            <a:endParaRPr lang="pt-BR" dirty="0"/>
          </a:p>
          <a:p>
            <a:pPr>
              <a:buNone/>
            </a:pPr>
            <a:r>
              <a:rPr lang="pt-PT" dirty="0"/>
              <a:t>$estilo_musical[“Rock”] = 'Blind Guardian';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Código com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&gt;Teste PHP&lt;/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$frutas = </a:t>
            </a:r>
            <a:r>
              <a:rPr lang="pt-BR" sz="2000" dirty="0" err="1"/>
              <a:t>array</a:t>
            </a:r>
            <a:r>
              <a:rPr lang="pt-BR" sz="2000" dirty="0"/>
              <a:t>(</a:t>
            </a:r>
          </a:p>
          <a:p>
            <a:pPr>
              <a:buNone/>
            </a:pPr>
            <a:r>
              <a:rPr lang="pt-BR" sz="2000" dirty="0"/>
              <a:t>1 =&gt; "Laranja",</a:t>
            </a:r>
          </a:p>
          <a:p>
            <a:pPr>
              <a:buNone/>
            </a:pPr>
            <a:r>
              <a:rPr lang="pt-BR" sz="2000" dirty="0"/>
              <a:t>2 =&gt; "Maçã",</a:t>
            </a:r>
          </a:p>
          <a:p>
            <a:pPr>
              <a:buNone/>
            </a:pPr>
            <a:r>
              <a:rPr lang="pt-BR" sz="2000" dirty="0"/>
              <a:t>3 =&gt; "Uva");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 $frutas[1]&lt;</a:t>
            </a:r>
            <a:r>
              <a:rPr lang="pt-BR" sz="2000" dirty="0" err="1"/>
              <a:t>br</a:t>
            </a:r>
            <a:r>
              <a:rPr lang="pt-BR" sz="2000" dirty="0"/>
              <a:t>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 $frutas[2]&lt;</a:t>
            </a:r>
            <a:r>
              <a:rPr lang="pt-BR" sz="2000" dirty="0" err="1"/>
              <a:t>br</a:t>
            </a:r>
            <a:r>
              <a:rPr lang="pt-BR" sz="2000" dirty="0"/>
              <a:t>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 $frutas[3]&lt;</a:t>
            </a:r>
            <a:r>
              <a:rPr lang="pt-BR" sz="2000" dirty="0" err="1"/>
              <a:t>br</a:t>
            </a:r>
            <a:r>
              <a:rPr lang="pt-BR" sz="2000" dirty="0"/>
              <a:t>&gt;";</a:t>
            </a:r>
          </a:p>
          <a:p>
            <a:pPr>
              <a:buNone/>
            </a:pPr>
            <a:r>
              <a:rPr lang="pt-BR" sz="2000" dirty="0" smtClean="0"/>
              <a:t>?&gt;</a:t>
            </a:r>
          </a:p>
          <a:p>
            <a:pPr>
              <a:buNone/>
            </a:pPr>
            <a:r>
              <a:rPr lang="pt-BR" sz="2000" dirty="0" smtClean="0"/>
              <a:t>&lt;/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&lt;/</a:t>
            </a:r>
            <a:r>
              <a:rPr lang="pt-BR" sz="2000" dirty="0" err="1" smtClean="0"/>
              <a:t>html</a:t>
            </a:r>
            <a:r>
              <a:rPr lang="pt-BR" sz="2000" dirty="0" smtClean="0"/>
              <a:t>&gt;</a:t>
            </a:r>
            <a:endParaRPr lang="pt-B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246043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pt-PT" i="1" u="sng" dirty="0"/>
              <a:t>Listas</a:t>
            </a:r>
            <a:r>
              <a:rPr lang="pt-PT" i="1" dirty="0"/>
              <a:t> </a:t>
            </a:r>
            <a:r>
              <a:rPr lang="pt-PT" dirty="0"/>
              <a:t>: Utilizadas em PHP para realizar atribuições múltiplas, como por exemplo, atribuir valores de um array para variáveis, como mostra a seguir: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Sintaxe: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r>
              <a:rPr lang="pt-PT" dirty="0" smtClean="0"/>
              <a:t>list</a:t>
            </a:r>
            <a:r>
              <a:rPr lang="pt-PT" dirty="0"/>
              <a:t>($a,$b,$c) = array(0=&gt;”a”, 1=&gt;”b”, 2=&gt;”c”);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O trecho de código acima atribuirá simultânea e respectivamente os valores do array às variáveis passadas como parâmetros para o comando </a:t>
            </a:r>
            <a:r>
              <a:rPr lang="pt-PT" b="1" dirty="0"/>
              <a:t>list</a:t>
            </a:r>
            <a:r>
              <a:rPr lang="pt-PT" dirty="0"/>
              <a:t>. É muito importante lembrar que só serão passadas ao comando </a:t>
            </a:r>
            <a:r>
              <a:rPr lang="pt-PT" b="1" dirty="0"/>
              <a:t>list </a:t>
            </a:r>
            <a:r>
              <a:rPr lang="pt-PT" dirty="0"/>
              <a:t>os elementos do array que possuírem os índices com valores inteiros e não negativos.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4525963"/>
          </a:xfrm>
        </p:spPr>
        <p:txBody>
          <a:bodyPr>
            <a:normAutofit/>
          </a:bodyPr>
          <a:lstStyle/>
          <a:p>
            <a:pPr lvl="0"/>
            <a:r>
              <a:rPr lang="pt-PT" i="1" u="sng" dirty="0"/>
              <a:t>Booleans</a:t>
            </a:r>
            <a:r>
              <a:rPr lang="pt-PT" i="1" dirty="0"/>
              <a:t> </a:t>
            </a:r>
            <a:r>
              <a:rPr lang="pt-PT" dirty="0"/>
              <a:t>: Em PHP, não existe um tipo específico para as variáveis do tipo </a:t>
            </a:r>
            <a:r>
              <a:rPr lang="pt-PT" b="1" dirty="0"/>
              <a:t>boolean</a:t>
            </a:r>
            <a:r>
              <a:rPr lang="pt-PT" dirty="0"/>
              <a:t>, ele trata este tipo com valores inteiros: 0 para false e valores diferentes deste como true.</a:t>
            </a:r>
            <a:endParaRPr lang="pt-BR" dirty="0"/>
          </a:p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$a=0; </a:t>
            </a:r>
            <a:r>
              <a:rPr lang="pt-BR" dirty="0" err="1" smtClean="0"/>
              <a:t>if</a:t>
            </a:r>
            <a:r>
              <a:rPr lang="pt-BR" dirty="0" smtClean="0"/>
              <a:t> ($a) </a:t>
            </a:r>
            <a:r>
              <a:rPr lang="pt-BR" dirty="0" err="1" smtClean="0"/>
              <a:t>echo</a:t>
            </a:r>
            <a:r>
              <a:rPr lang="pt-BR" dirty="0" smtClean="0"/>
              <a:t> 'Verdadeiro';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'Falso';</a:t>
            </a:r>
          </a:p>
          <a:p>
            <a:pPr>
              <a:buNone/>
            </a:pPr>
            <a:r>
              <a:rPr lang="pt-BR" dirty="0" smtClean="0"/>
              <a:t>$b=1000; </a:t>
            </a:r>
            <a:r>
              <a:rPr lang="pt-BR" dirty="0" err="1" smtClean="0"/>
              <a:t>if</a:t>
            </a:r>
            <a:r>
              <a:rPr lang="pt-BR" dirty="0" smtClean="0"/>
              <a:t> ($b) </a:t>
            </a:r>
            <a:r>
              <a:rPr lang="pt-BR" dirty="0" err="1" smtClean="0"/>
              <a:t>echo</a:t>
            </a:r>
            <a:r>
              <a:rPr lang="pt-BR" dirty="0" smtClean="0"/>
              <a:t> "Verdadeiro";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"Falso";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t="13407" r="90872" b="81671"/>
          <a:stretch>
            <a:fillRect/>
          </a:stretch>
        </p:blipFill>
        <p:spPr bwMode="auto">
          <a:xfrm>
            <a:off x="1979712" y="5589240"/>
            <a:ext cx="3528392" cy="106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Código com dado </a:t>
            </a:r>
            <a:r>
              <a:rPr lang="pt-BR" dirty="0" err="1" smtClean="0"/>
              <a:t>boleanos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dirty="0"/>
              <a:t>$a =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 err="1"/>
              <a:t>if</a:t>
            </a:r>
            <a:r>
              <a:rPr lang="pt-BR" dirty="0"/>
              <a:t> ($a)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"Verdadeiro</a:t>
            </a:r>
            <a:r>
              <a:rPr lang="pt-BR" dirty="0" smtClean="0"/>
              <a:t>";  //imprimirá “Verdadeiro”.</a:t>
            </a:r>
            <a:endParaRPr lang="pt-BR" dirty="0"/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 err="1"/>
              <a:t>else</a:t>
            </a:r>
            <a:endParaRPr lang="pt-BR" dirty="0"/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"Falso";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?&gt;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PT" dirty="0"/>
              <a:t>Depois </a:t>
            </a:r>
            <a:r>
              <a:rPr lang="pt-PT" dirty="0" smtClean="0"/>
              <a:t>de instalados e  </a:t>
            </a:r>
            <a:r>
              <a:rPr lang="pt-PT" dirty="0"/>
              <a:t>configurados os aplicativos necessários para a execução dos scripts PHP, precisaremos fazer um teste de funcionamento. No editor de textos, digite o código a seguir e salve como “</a:t>
            </a:r>
            <a:r>
              <a:rPr lang="pt-PT" b="1" i="1" dirty="0"/>
              <a:t>teste.php</a:t>
            </a:r>
            <a:r>
              <a:rPr lang="pt-PT" dirty="0"/>
              <a:t>” em </a:t>
            </a:r>
            <a:r>
              <a:rPr lang="pt-PT" dirty="0" smtClean="0"/>
              <a:t>“C:/ Arquivos de programas (x86)/ EasyPHP-5.3.3.1/www”.</a:t>
            </a:r>
            <a:endParaRPr lang="pt-BR" dirty="0"/>
          </a:p>
          <a:p>
            <a:pPr>
              <a:buNone/>
            </a:pPr>
            <a:r>
              <a:rPr lang="pt-PT" dirty="0"/>
              <a:t>  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r>
              <a:rPr lang="pt-PT" sz="3800" dirty="0" smtClean="0"/>
              <a:t>&lt;?php</a:t>
            </a:r>
          </a:p>
          <a:p>
            <a:pPr>
              <a:buNone/>
            </a:pPr>
            <a:r>
              <a:rPr lang="pt-PT" sz="3800" dirty="0" smtClean="0"/>
              <a:t> </a:t>
            </a:r>
            <a:r>
              <a:rPr lang="pt-PT" sz="3800" dirty="0"/>
              <a:t>phpinfo();</a:t>
            </a:r>
            <a:endParaRPr lang="pt-BR" sz="3800" dirty="0"/>
          </a:p>
          <a:p>
            <a:pPr>
              <a:buNone/>
            </a:pPr>
            <a:r>
              <a:rPr lang="pt-PT" sz="3800" dirty="0"/>
              <a:t>?&gt;</a:t>
            </a:r>
            <a:endParaRPr lang="pt-BR" sz="3800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Transformações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Coerções: conversão de um tipo de dados em outro.</a:t>
            </a:r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PT" dirty="0"/>
              <a:t>$curso = 1 + “12.8”; </a:t>
            </a:r>
            <a:r>
              <a:rPr lang="pt-PT" dirty="0" smtClean="0"/>
              <a:t>//valor de $curso = 13.8</a:t>
            </a:r>
            <a:endParaRPr lang="pt-BR" dirty="0"/>
          </a:p>
          <a:p>
            <a:pPr>
              <a:buNone/>
            </a:pPr>
            <a:r>
              <a:rPr lang="pt-PT" dirty="0"/>
              <a:t>$curso = 1 + “15”; </a:t>
            </a:r>
            <a:r>
              <a:rPr lang="pt-PT" dirty="0" smtClean="0"/>
              <a:t>//valor de $curso =16</a:t>
            </a:r>
            <a:endParaRPr lang="pt-BR" dirty="0"/>
          </a:p>
          <a:p>
            <a:pPr>
              <a:buNone/>
            </a:pPr>
            <a:r>
              <a:rPr lang="pt-PT" dirty="0"/>
              <a:t>$curso = 1 + “1.5e3”; </a:t>
            </a:r>
            <a:r>
              <a:rPr lang="pt-PT" dirty="0" smtClean="0"/>
              <a:t>//valor de $curso </a:t>
            </a:r>
            <a:r>
              <a:rPr lang="pt-PT" dirty="0"/>
              <a:t>== </a:t>
            </a:r>
            <a:r>
              <a:rPr lang="pt-PT" dirty="0" smtClean="0"/>
              <a:t>1501</a:t>
            </a:r>
            <a:endParaRPr lang="pt-BR" dirty="0"/>
          </a:p>
          <a:p>
            <a:pPr>
              <a:buNone/>
            </a:pPr>
            <a:r>
              <a:rPr lang="pt-PT" dirty="0"/>
              <a:t>$curso = 1 + “10curso”; </a:t>
            </a:r>
            <a:r>
              <a:rPr lang="pt-PT" dirty="0" smtClean="0"/>
              <a:t>//valor de $curso </a:t>
            </a:r>
            <a:r>
              <a:rPr lang="pt-PT" dirty="0"/>
              <a:t>== </a:t>
            </a:r>
            <a:r>
              <a:rPr lang="pt-PT" dirty="0" smtClean="0"/>
              <a:t>11</a:t>
            </a:r>
            <a:endParaRPr lang="pt-BR" dirty="0"/>
          </a:p>
          <a:p>
            <a:pPr>
              <a:buNone/>
            </a:pPr>
            <a:r>
              <a:rPr lang="pt-PT" dirty="0"/>
              <a:t>$curso = 1 + </a:t>
            </a:r>
            <a:r>
              <a:rPr lang="pt-PT" dirty="0" smtClean="0"/>
              <a:t>“ </a:t>
            </a:r>
            <a:r>
              <a:rPr lang="pt-PT" dirty="0"/>
              <a:t>10curso”; </a:t>
            </a:r>
            <a:r>
              <a:rPr lang="pt-PT" dirty="0" smtClean="0"/>
              <a:t>//valor de $curso </a:t>
            </a:r>
            <a:r>
              <a:rPr lang="pt-PT" dirty="0"/>
              <a:t>== </a:t>
            </a:r>
            <a:r>
              <a:rPr lang="pt-PT" dirty="0" smtClean="0"/>
              <a:t>11</a:t>
            </a:r>
            <a:endParaRPr lang="pt-BR" dirty="0"/>
          </a:p>
          <a:p>
            <a:pPr>
              <a:buNone/>
            </a:pPr>
            <a:r>
              <a:rPr lang="pt-PT" dirty="0"/>
              <a:t>$curso = 1 + “+A10testes”; </a:t>
            </a:r>
            <a:r>
              <a:rPr lang="pt-PT" dirty="0" smtClean="0"/>
              <a:t>//valor de $curso </a:t>
            </a:r>
            <a:r>
              <a:rPr lang="pt-PT" dirty="0"/>
              <a:t>== </a:t>
            </a:r>
            <a:r>
              <a:rPr lang="pt-PT" dirty="0" smtClean="0"/>
              <a:t>1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Transformações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$curso = 20; (integer(20))</a:t>
            </a:r>
            <a:endParaRPr lang="pt-BR" dirty="0"/>
          </a:p>
          <a:p>
            <a:r>
              <a:rPr lang="pt-PT" dirty="0"/>
              <a:t>$curso = (double)$curso; (double(20.0))</a:t>
            </a:r>
            <a:endParaRPr lang="pt-BR" dirty="0"/>
          </a:p>
          <a:p>
            <a:r>
              <a:rPr lang="pt-PT" dirty="0"/>
              <a:t>$curso = 3.9; (double(3.9))</a:t>
            </a:r>
            <a:endParaRPr lang="pt-BR" dirty="0"/>
          </a:p>
          <a:p>
            <a:r>
              <a:rPr lang="pt-PT" dirty="0"/>
              <a:t>$curso = (int)$curso (o valor é truncado e fica como integer(3</a:t>
            </a:r>
            <a:r>
              <a:rPr lang="pt-PT" dirty="0" smtClean="0"/>
              <a:t>))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suportados nas conversões explícitas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020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(</a:t>
            </a:r>
            <a:r>
              <a:rPr lang="pt-PT" dirty="0"/>
              <a:t>int), (integer) = muda para inteiro;</a:t>
            </a:r>
            <a:endParaRPr lang="pt-BR" dirty="0"/>
          </a:p>
          <a:p>
            <a:pPr>
              <a:buNone/>
            </a:pPr>
            <a:r>
              <a:rPr lang="pt-PT" dirty="0"/>
              <a:t>(real), (double), (float) = muda para ponto flutuante; (string) = muda para string</a:t>
            </a:r>
            <a:endParaRPr lang="pt-BR" dirty="0"/>
          </a:p>
          <a:p>
            <a:pPr>
              <a:buNone/>
            </a:pPr>
            <a:r>
              <a:rPr lang="pt-PT" dirty="0"/>
              <a:t>(array) = muda para array (object) = muda para objeto</a:t>
            </a:r>
            <a:endParaRPr lang="pt-BR" dirty="0"/>
          </a:p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/>
              <a:t>php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$</a:t>
            </a:r>
            <a:r>
              <a:rPr lang="pt-BR" dirty="0" err="1"/>
              <a:t>foo</a:t>
            </a:r>
            <a:r>
              <a:rPr lang="pt-BR" dirty="0"/>
              <a:t> = 10;             // $</a:t>
            </a:r>
            <a:r>
              <a:rPr lang="pt-BR" dirty="0" err="1"/>
              <a:t>foo</a:t>
            </a:r>
            <a:r>
              <a:rPr lang="pt-BR" dirty="0"/>
              <a:t> é um inteiro</a:t>
            </a:r>
            <a:br>
              <a:rPr lang="pt-BR" dirty="0"/>
            </a:br>
            <a:r>
              <a:rPr lang="pt-BR" dirty="0"/>
              <a:t>$bar = (</a:t>
            </a:r>
            <a:r>
              <a:rPr lang="pt-BR" dirty="0" err="1"/>
              <a:t>boolean</a:t>
            </a:r>
            <a:r>
              <a:rPr lang="pt-BR" dirty="0"/>
              <a:t>) $</a:t>
            </a:r>
            <a:r>
              <a:rPr lang="pt-BR" dirty="0" err="1"/>
              <a:t>foo</a:t>
            </a:r>
            <a:r>
              <a:rPr lang="pt-BR" dirty="0"/>
              <a:t>; // $bar é um booleano</a:t>
            </a:r>
            <a:br>
              <a:rPr lang="pt-BR" dirty="0"/>
            </a:br>
            <a:r>
              <a:rPr lang="pt-BR" dirty="0"/>
              <a:t>?&gt;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Função settype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pt-PT" dirty="0"/>
              <a:t>Função settype : trabalha igualmente as tranformações explícitas, porém com sintaxe diferente, como o exemplo a seguir</a:t>
            </a:r>
            <a:r>
              <a:rPr lang="pt-PT" dirty="0" smtClean="0"/>
              <a:t>: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$curso = 20; (integer) 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settype</a:t>
            </a:r>
            <a:r>
              <a:rPr lang="pt-PT" dirty="0"/>
              <a:t>($curso, double);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endParaRPr lang="pt-BR" dirty="0"/>
          </a:p>
          <a:p>
            <a:pPr>
              <a:buNone/>
            </a:pPr>
            <a:r>
              <a:rPr lang="pt-PT" dirty="0"/>
              <a:t># o valor da variável $curso foi transformada em ponto flutuante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pt-BR" dirty="0" smtClean="0"/>
              <a:t>Funções Nativas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5184576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smtClean="0"/>
              <a:t>PHP já contém diversas funções nativas para facilitar a vida do </a:t>
            </a:r>
            <a:r>
              <a:rPr lang="pt-BR" dirty="0" smtClean="0"/>
              <a:t>desenvolvedor. Abrangem </a:t>
            </a:r>
            <a:r>
              <a:rPr lang="pt-BR" dirty="0" smtClean="0"/>
              <a:t>desde da data, criptografia, tratamento de imagens até mesmo cartão de </a:t>
            </a:r>
            <a:r>
              <a:rPr lang="pt-BR" dirty="0" smtClean="0"/>
              <a:t>crédito. </a:t>
            </a:r>
            <a:r>
              <a:rPr lang="pt-BR" b="1" dirty="0" smtClean="0"/>
              <a:t>http</a:t>
            </a:r>
            <a:r>
              <a:rPr lang="pt-BR" b="1" dirty="0" smtClean="0"/>
              <a:t>://www.php.net/manual/pt_BR/funcref.</a:t>
            </a:r>
            <a:r>
              <a:rPr lang="pt-BR" b="1" dirty="0" err="1" smtClean="0"/>
              <a:t>php</a:t>
            </a:r>
            <a:r>
              <a:rPr lang="pt-BR" b="1" dirty="0" smtClean="0"/>
              <a:t> </a:t>
            </a:r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dirty="0" smtClean="0"/>
              <a:t>A referência completa do PHP </a:t>
            </a:r>
          </a:p>
          <a:p>
            <a:r>
              <a:rPr lang="pt-BR" dirty="0" smtClean="0"/>
              <a:t>Contém </a:t>
            </a:r>
            <a:r>
              <a:rPr lang="pt-BR" dirty="0" smtClean="0"/>
              <a:t>anual básico/avançado/profundo de PHP </a:t>
            </a:r>
            <a:r>
              <a:rPr lang="pt-BR" dirty="0" smtClean="0"/>
              <a:t> </a:t>
            </a:r>
            <a:r>
              <a:rPr lang="pt-BR" b="1" dirty="0" smtClean="0"/>
              <a:t>http://www.php.net/manual/pt_BR/index.</a:t>
            </a:r>
            <a:r>
              <a:rPr lang="pt-BR" b="1" dirty="0" err="1" smtClean="0"/>
              <a:t>php</a:t>
            </a:r>
            <a:endParaRPr lang="pt-BR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são criadas com a função define e, por convenção, são escritas</a:t>
            </a:r>
          </a:p>
          <a:p>
            <a:pPr>
              <a:buNone/>
            </a:pPr>
            <a:r>
              <a:rPr lang="pt-BR" dirty="0"/>
              <a:t>com letras maiúsculas e não usam o cifrão no início.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&gt;Teste PHP&lt;/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dirty="0"/>
              <a:t>define("CONSTANTE", "Alô mundo.");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CONSTANTE;</a:t>
            </a:r>
          </a:p>
          <a:p>
            <a:pPr>
              <a:buNone/>
            </a:pPr>
            <a:r>
              <a:rPr lang="pt-BR" dirty="0"/>
              <a:t>?&gt;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688" y="764704"/>
            <a:ext cx="8686800" cy="60932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O PHP implementa algumas constantes, a maioria são matemáticas. O código </a:t>
            </a:r>
            <a:r>
              <a:rPr lang="pt-BR" dirty="0" smtClean="0"/>
              <a:t>seguinte demonstra </a:t>
            </a:r>
            <a:r>
              <a:rPr lang="pt-BR" dirty="0"/>
              <a:t>o uso da constante M_PI.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&gt;Teste PHP&lt;/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 err="1"/>
              <a:t>meuRaio</a:t>
            </a:r>
            <a:r>
              <a:rPr lang="pt-BR" dirty="0"/>
              <a:t> = 5;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area</a:t>
            </a:r>
            <a:r>
              <a:rPr lang="pt-BR" dirty="0"/>
              <a:t> </a:t>
            </a:r>
            <a:r>
              <a:rPr lang="pt-BR" dirty="0" smtClean="0"/>
              <a:t>=</a:t>
            </a:r>
            <a:r>
              <a:rPr lang="en-US" dirty="0" smtClean="0"/>
              <a:t>return M_PI * </a:t>
            </a:r>
            <a:r>
              <a:rPr lang="en-US" dirty="0" err="1" smtClean="0"/>
              <a:t>pow</a:t>
            </a:r>
            <a:r>
              <a:rPr lang="en-US" dirty="0" smtClean="0"/>
              <a:t>($</a:t>
            </a:r>
            <a:r>
              <a:rPr lang="en-US" dirty="0" err="1" smtClean="0"/>
              <a:t>meuRaio</a:t>
            </a:r>
            <a:r>
              <a:rPr lang="en-US" dirty="0" smtClean="0"/>
              <a:t>, 2);/* </a:t>
            </a:r>
            <a:r>
              <a:rPr lang="en-US" dirty="0" err="1" smtClean="0"/>
              <a:t>pow</a:t>
            </a:r>
            <a:r>
              <a:rPr lang="en-US" dirty="0" smtClean="0"/>
              <a:t> é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elevar</a:t>
            </a:r>
            <a:r>
              <a:rPr lang="en-US" dirty="0" smtClean="0"/>
              <a:t> à </a:t>
            </a:r>
            <a:r>
              <a:rPr lang="en-US" dirty="0" err="1" smtClean="0"/>
              <a:t>potência</a:t>
            </a:r>
            <a:r>
              <a:rPr lang="en-US" dirty="0" smtClean="0"/>
              <a:t>  </a:t>
            </a:r>
            <a:r>
              <a:rPr lang="en-US" dirty="0" err="1" smtClean="0"/>
              <a:t>especificada</a:t>
            </a:r>
            <a:r>
              <a:rPr lang="en-US" dirty="0" smtClean="0"/>
              <a:t> no </a:t>
            </a:r>
            <a:r>
              <a:rPr lang="en-US" dirty="0" err="1" smtClean="0"/>
              <a:t>segundo</a:t>
            </a:r>
            <a:r>
              <a:rPr lang="en-US" dirty="0" smtClean="0"/>
              <a:t> argumento.*/</a:t>
            </a:r>
            <a:endParaRPr lang="pt-BR" dirty="0"/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"&lt;b&gt;Raio&lt;/b&gt; = $</a:t>
            </a:r>
            <a:r>
              <a:rPr lang="pt-BR" dirty="0" err="1"/>
              <a:t>meuRaio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"&lt;b&gt;Área&lt;/b&gt; = $</a:t>
            </a:r>
            <a:r>
              <a:rPr lang="pt-BR" dirty="0" err="1"/>
              <a:t>area</a:t>
            </a:r>
            <a:r>
              <a:rPr lang="pt-BR" dirty="0"/>
              <a:t>";</a:t>
            </a:r>
          </a:p>
          <a:p>
            <a:pPr>
              <a:buNone/>
            </a:pPr>
            <a:r>
              <a:rPr lang="pt-BR" dirty="0"/>
              <a:t>?&gt;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PT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836712"/>
            <a:ext cx="7427168" cy="470911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São usados para efetuarem operações sobre as variáveis e constantes. Os operadores </a:t>
            </a:r>
            <a:r>
              <a:rPr lang="pt-BR" dirty="0" smtClean="0"/>
              <a:t>do PHP </a:t>
            </a:r>
            <a:r>
              <a:rPr lang="pt-BR" dirty="0"/>
              <a:t>são:</a:t>
            </a:r>
          </a:p>
          <a:p>
            <a:pPr>
              <a:buNone/>
            </a:pPr>
            <a:r>
              <a:rPr lang="pt-BR" b="1" dirty="0" smtClean="0"/>
              <a:t>+  </a:t>
            </a:r>
            <a:r>
              <a:rPr lang="pt-BR" dirty="0"/>
              <a:t>soma</a:t>
            </a:r>
          </a:p>
          <a:p>
            <a:pPr>
              <a:buNone/>
            </a:pPr>
            <a:r>
              <a:rPr lang="pt-BR" b="1" dirty="0"/>
              <a:t>- </a:t>
            </a:r>
            <a:r>
              <a:rPr lang="pt-BR" b="1" dirty="0" smtClean="0"/>
              <a:t> </a:t>
            </a:r>
            <a:r>
              <a:rPr lang="pt-BR" dirty="0" smtClean="0"/>
              <a:t>subtração</a:t>
            </a:r>
            <a:endParaRPr lang="pt-BR" dirty="0"/>
          </a:p>
          <a:p>
            <a:pPr>
              <a:buNone/>
            </a:pPr>
            <a:r>
              <a:rPr lang="pt-BR" b="1" dirty="0"/>
              <a:t>* </a:t>
            </a:r>
            <a:r>
              <a:rPr lang="pt-BR" dirty="0" smtClean="0"/>
              <a:t> multiplicação</a:t>
            </a:r>
            <a:endParaRPr lang="pt-BR" dirty="0"/>
          </a:p>
          <a:p>
            <a:pPr>
              <a:buNone/>
            </a:pPr>
            <a:r>
              <a:rPr lang="pt-BR" b="1" dirty="0"/>
              <a:t>/</a:t>
            </a:r>
            <a:r>
              <a:rPr lang="pt-BR" dirty="0"/>
              <a:t> </a:t>
            </a:r>
            <a:r>
              <a:rPr lang="pt-BR" dirty="0" smtClean="0"/>
              <a:t> divisão</a:t>
            </a:r>
            <a:endParaRPr lang="pt-BR" dirty="0"/>
          </a:p>
          <a:p>
            <a:pPr>
              <a:buNone/>
            </a:pPr>
            <a:r>
              <a:rPr lang="pt-BR" b="1" dirty="0"/>
              <a:t>^ </a:t>
            </a:r>
            <a:r>
              <a:rPr lang="pt-BR" dirty="0" smtClean="0"/>
              <a:t> exponenciação</a:t>
            </a:r>
            <a:endParaRPr lang="pt-BR" dirty="0"/>
          </a:p>
          <a:p>
            <a:pPr>
              <a:buNone/>
            </a:pPr>
            <a:r>
              <a:rPr lang="pt-BR" b="1" dirty="0" smtClean="0"/>
              <a:t>%</a:t>
            </a:r>
            <a:r>
              <a:rPr lang="pt-BR" dirty="0" smtClean="0"/>
              <a:t>  módulo</a:t>
            </a:r>
            <a:r>
              <a:rPr lang="pt-BR" dirty="0"/>
              <a:t>, resto da divisão</a:t>
            </a:r>
          </a:p>
          <a:p>
            <a:pPr>
              <a:buNone/>
            </a:pPr>
            <a:r>
              <a:rPr lang="pt-BR" b="1" dirty="0"/>
              <a:t>++</a:t>
            </a:r>
            <a:r>
              <a:rPr lang="pt-BR" dirty="0"/>
              <a:t> </a:t>
            </a:r>
            <a:r>
              <a:rPr lang="pt-BR" dirty="0" smtClean="0"/>
              <a:t> acrescenta </a:t>
            </a:r>
            <a:r>
              <a:rPr lang="pt-BR" dirty="0"/>
              <a:t>um a uma variável</a:t>
            </a:r>
          </a:p>
          <a:p>
            <a:pPr>
              <a:buNone/>
            </a:pPr>
            <a:r>
              <a:rPr lang="pt-BR" b="1" dirty="0"/>
              <a:t>-- </a:t>
            </a:r>
            <a:r>
              <a:rPr lang="pt-BR" dirty="0" smtClean="0"/>
              <a:t> subtrai </a:t>
            </a:r>
            <a:r>
              <a:rPr lang="pt-BR" dirty="0"/>
              <a:t>um de uma variável</a:t>
            </a:r>
          </a:p>
          <a:p>
            <a:pPr>
              <a:buNone/>
            </a:pPr>
            <a:r>
              <a:rPr lang="pt-BR" b="1" dirty="0" smtClean="0"/>
              <a:t>+=</a:t>
            </a:r>
            <a:r>
              <a:rPr lang="pt-BR" dirty="0" smtClean="0"/>
              <a:t>  </a:t>
            </a:r>
            <a:r>
              <a:rPr lang="pt-BR" dirty="0"/>
              <a:t>soma um valor a uma variável e lhe atribui o resultado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"/>
            <a:ext cx="4248472" cy="450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/>
              <a:t>&lt;</a:t>
            </a:r>
            <a:r>
              <a:rPr lang="pt-BR" sz="2800" dirty="0" err="1"/>
              <a:t>html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&lt;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&lt;</a:t>
            </a:r>
            <a:r>
              <a:rPr lang="pt-BR" sz="2800" dirty="0" err="1"/>
              <a:t>title</a:t>
            </a:r>
            <a:r>
              <a:rPr lang="pt-BR" sz="2800" dirty="0"/>
              <a:t>&gt;Teste PHP&lt;/</a:t>
            </a:r>
            <a:r>
              <a:rPr lang="pt-BR" sz="2800" dirty="0" err="1"/>
              <a:t>title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&lt;/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&lt;?</a:t>
            </a:r>
            <a:r>
              <a:rPr lang="pt-BR" sz="2800" dirty="0" err="1"/>
              <a:t>php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$x = 2;</a:t>
            </a:r>
          </a:p>
          <a:p>
            <a:pPr>
              <a:buNone/>
            </a:pPr>
            <a:r>
              <a:rPr lang="pt-BR" sz="2800" dirty="0" err="1"/>
              <a:t>echo</a:t>
            </a:r>
            <a:r>
              <a:rPr lang="pt-BR" sz="2800" dirty="0"/>
              <a:t>($x + 2</a:t>
            </a:r>
            <a:r>
              <a:rPr lang="pt-BR" sz="2800" dirty="0" smtClean="0"/>
              <a:t>);// imprime 4.</a:t>
            </a:r>
            <a:endParaRPr lang="pt-BR" sz="2800" dirty="0"/>
          </a:p>
          <a:p>
            <a:pPr>
              <a:buNone/>
            </a:pPr>
            <a:r>
              <a:rPr lang="pt-BR" sz="2800" dirty="0" err="1"/>
              <a:t>echo</a:t>
            </a:r>
            <a:r>
              <a:rPr lang="pt-BR" sz="2800" dirty="0"/>
              <a:t> "&lt;</a:t>
            </a:r>
            <a:r>
              <a:rPr lang="pt-BR" sz="2800" dirty="0" err="1"/>
              <a:t>br</a:t>
            </a:r>
            <a:r>
              <a:rPr lang="pt-BR" sz="2800" dirty="0" smtClean="0"/>
              <a:t>&gt;"; //salta linha.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$x = 2;</a:t>
            </a:r>
          </a:p>
          <a:p>
            <a:pPr>
              <a:buNone/>
            </a:pPr>
            <a:r>
              <a:rPr lang="pt-BR" sz="2800" dirty="0" err="1"/>
              <a:t>echo</a:t>
            </a:r>
            <a:r>
              <a:rPr lang="pt-BR" sz="2800" dirty="0"/>
              <a:t>(5 - $x</a:t>
            </a:r>
            <a:r>
              <a:rPr lang="pt-BR" sz="2800" dirty="0" smtClean="0"/>
              <a:t>); //imprime 3.</a:t>
            </a:r>
            <a:endParaRPr lang="pt-BR" sz="2800" dirty="0"/>
          </a:p>
          <a:p>
            <a:pPr>
              <a:buNone/>
            </a:pPr>
            <a:r>
              <a:rPr lang="pt-BR" sz="2800" dirty="0" err="1"/>
              <a:t>echo</a:t>
            </a:r>
            <a:r>
              <a:rPr lang="pt-BR" sz="2800" dirty="0"/>
              <a:t> "&lt;</a:t>
            </a:r>
            <a:r>
              <a:rPr lang="pt-BR" sz="2800" dirty="0" err="1"/>
              <a:t>br</a:t>
            </a:r>
            <a:r>
              <a:rPr lang="pt-BR" sz="2800" dirty="0"/>
              <a:t>&gt;";</a:t>
            </a:r>
          </a:p>
          <a:p>
            <a:pPr>
              <a:buNone/>
            </a:pPr>
            <a:r>
              <a:rPr lang="pt-BR" sz="2800" dirty="0"/>
              <a:t>$x = 4</a:t>
            </a:r>
            <a:r>
              <a:rPr lang="pt-BR" sz="2800" dirty="0" smtClean="0"/>
              <a:t>;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20072" y="116632"/>
            <a:ext cx="439248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echo</a:t>
            </a:r>
            <a:r>
              <a:rPr lang="pt-BR" sz="2800" dirty="0"/>
              <a:t>($x * 5</a:t>
            </a:r>
            <a:r>
              <a:rPr lang="pt-BR" sz="2800" dirty="0" smtClean="0"/>
              <a:t>);//imprime 20</a:t>
            </a:r>
            <a:endParaRPr lang="pt-BR" sz="2800" dirty="0"/>
          </a:p>
          <a:p>
            <a:r>
              <a:rPr lang="pt-BR" sz="2800" dirty="0" err="1"/>
              <a:t>echo</a:t>
            </a:r>
            <a:r>
              <a:rPr lang="pt-BR" sz="2800" dirty="0"/>
              <a:t> "&lt;</a:t>
            </a:r>
            <a:r>
              <a:rPr lang="pt-BR" sz="2800" dirty="0" err="1"/>
              <a:t>br</a:t>
            </a:r>
            <a:r>
              <a:rPr lang="pt-BR" sz="2800" dirty="0"/>
              <a:t>&gt;";</a:t>
            </a:r>
          </a:p>
          <a:p>
            <a:r>
              <a:rPr lang="pt-BR" sz="2800" dirty="0"/>
              <a:t>$x = 15;</a:t>
            </a:r>
          </a:p>
          <a:p>
            <a:r>
              <a:rPr lang="pt-BR" sz="2800" dirty="0" err="1"/>
              <a:t>echo</a:t>
            </a:r>
            <a:r>
              <a:rPr lang="pt-BR" sz="2800" dirty="0"/>
              <a:t>($x / 5</a:t>
            </a:r>
            <a:r>
              <a:rPr lang="pt-BR" sz="2800" dirty="0" smtClean="0"/>
              <a:t>); //imprime 3.</a:t>
            </a:r>
            <a:endParaRPr lang="pt-BR" sz="2800" dirty="0"/>
          </a:p>
          <a:p>
            <a:r>
              <a:rPr lang="pt-BR" sz="2800" dirty="0" err="1"/>
              <a:t>echo</a:t>
            </a:r>
            <a:r>
              <a:rPr lang="pt-BR" sz="2800" dirty="0"/>
              <a:t> "&lt;</a:t>
            </a:r>
            <a:r>
              <a:rPr lang="pt-BR" sz="2800" dirty="0" err="1"/>
              <a:t>br</a:t>
            </a:r>
            <a:r>
              <a:rPr lang="pt-BR" sz="2800" dirty="0"/>
              <a:t>&gt;";</a:t>
            </a:r>
          </a:p>
          <a:p>
            <a:r>
              <a:rPr lang="pt-BR" sz="2800" dirty="0"/>
              <a:t>$x = 10;</a:t>
            </a:r>
          </a:p>
          <a:p>
            <a:r>
              <a:rPr lang="pt-BR" sz="2800" dirty="0" err="1"/>
              <a:t>echo</a:t>
            </a:r>
            <a:r>
              <a:rPr lang="pt-BR" sz="2800" dirty="0"/>
              <a:t>($x % 8</a:t>
            </a:r>
            <a:r>
              <a:rPr lang="pt-BR" sz="2800" dirty="0" smtClean="0"/>
              <a:t>); //imprime 2.</a:t>
            </a:r>
            <a:endParaRPr lang="pt-BR" sz="2800" dirty="0"/>
          </a:p>
          <a:p>
            <a:r>
              <a:rPr lang="pt-BR" sz="2800" dirty="0" err="1"/>
              <a:t>echo</a:t>
            </a:r>
            <a:r>
              <a:rPr lang="pt-BR" sz="2800" dirty="0"/>
              <a:t> "&lt;</a:t>
            </a:r>
            <a:r>
              <a:rPr lang="pt-BR" sz="2800" dirty="0" err="1"/>
              <a:t>br</a:t>
            </a:r>
            <a:r>
              <a:rPr lang="pt-BR" sz="2800" dirty="0"/>
              <a:t>&gt;";</a:t>
            </a:r>
          </a:p>
          <a:p>
            <a:r>
              <a:rPr lang="pt-BR" sz="2800" dirty="0"/>
              <a:t>$x = 5;</a:t>
            </a:r>
          </a:p>
          <a:p>
            <a:r>
              <a:rPr lang="pt-BR" sz="2800" dirty="0"/>
              <a:t>$x++;</a:t>
            </a:r>
          </a:p>
          <a:p>
            <a:r>
              <a:rPr lang="pt-BR" sz="2800" dirty="0" err="1"/>
              <a:t>echo</a:t>
            </a:r>
            <a:r>
              <a:rPr lang="pt-BR" sz="2800" dirty="0"/>
              <a:t>($x</a:t>
            </a:r>
            <a:r>
              <a:rPr lang="pt-BR" sz="2800" dirty="0" smtClean="0"/>
              <a:t>);//imprime 6.</a:t>
            </a:r>
            <a:endParaRPr lang="pt-BR" sz="2800" dirty="0"/>
          </a:p>
          <a:p>
            <a:r>
              <a:rPr lang="pt-BR" sz="2800" dirty="0" err="1"/>
              <a:t>echo</a:t>
            </a:r>
            <a:r>
              <a:rPr lang="pt-BR" sz="2800" dirty="0"/>
              <a:t> "&lt;</a:t>
            </a:r>
            <a:r>
              <a:rPr lang="pt-BR" sz="2800" dirty="0" err="1"/>
              <a:t>br</a:t>
            </a:r>
            <a:r>
              <a:rPr lang="pt-BR" sz="2800" dirty="0"/>
              <a:t>&gt;";</a:t>
            </a:r>
          </a:p>
          <a:p>
            <a:r>
              <a:rPr lang="pt-BR" sz="2800" dirty="0"/>
              <a:t>$x = 5;</a:t>
            </a:r>
          </a:p>
          <a:p>
            <a:r>
              <a:rPr lang="pt-BR" sz="2800" dirty="0"/>
              <a:t>$x--;</a:t>
            </a:r>
          </a:p>
          <a:p>
            <a:r>
              <a:rPr lang="pt-BR" sz="2800" dirty="0" err="1"/>
              <a:t>echo</a:t>
            </a:r>
            <a:r>
              <a:rPr lang="pt-BR" sz="2800" dirty="0"/>
              <a:t>($x</a:t>
            </a:r>
            <a:r>
              <a:rPr lang="pt-BR" sz="2800" dirty="0" smtClean="0"/>
              <a:t>); //imprime 4.</a:t>
            </a:r>
            <a:endParaRPr lang="pt-BR" sz="2800" dirty="0"/>
          </a:p>
          <a:p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907704" y="548680"/>
            <a:ext cx="3240360" cy="604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"&lt;</a:t>
            </a:r>
            <a:r>
              <a:rPr lang="pt-BR" dirty="0" err="1" smtClean="0"/>
              <a:t>br</a:t>
            </a:r>
            <a:r>
              <a:rPr lang="pt-BR" dirty="0" smtClean="0"/>
              <a:t>&gt;";</a:t>
            </a:r>
          </a:p>
          <a:p>
            <a:pPr>
              <a:buNone/>
            </a:pPr>
            <a:r>
              <a:rPr lang="pt-BR" dirty="0" smtClean="0"/>
              <a:t>$x = 8;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($x); // imprime 8.</a:t>
            </a:r>
            <a:endParaRPr lang="pt-BR" dirty="0"/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>
              <a:buNone/>
            </a:pPr>
            <a:r>
              <a:rPr lang="pt-BR" dirty="0"/>
              <a:t>$x = 8;</a:t>
            </a:r>
          </a:p>
          <a:p>
            <a:pPr>
              <a:buNone/>
            </a:pPr>
            <a:r>
              <a:rPr lang="pt-BR" dirty="0"/>
              <a:t>$x = $x + 10;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($x</a:t>
            </a:r>
            <a:r>
              <a:rPr lang="pt-BR" dirty="0" smtClean="0"/>
              <a:t>); // imprime 18.</a:t>
            </a:r>
            <a:endParaRPr lang="pt-BR" dirty="0"/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>
              <a:buNone/>
            </a:pPr>
            <a:r>
              <a:rPr lang="pt-BR" dirty="0"/>
              <a:t>$x = 8;</a:t>
            </a:r>
          </a:p>
          <a:p>
            <a:pPr>
              <a:buNone/>
            </a:pPr>
            <a:r>
              <a:rPr lang="pt-BR" dirty="0"/>
              <a:t>$x += 10;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($x</a:t>
            </a:r>
            <a:r>
              <a:rPr lang="pt-BR" dirty="0" smtClean="0"/>
              <a:t>); // imprime 18.</a:t>
            </a:r>
            <a:endParaRPr lang="pt-BR" dirty="0"/>
          </a:p>
          <a:p>
            <a:pPr>
              <a:buNone/>
            </a:pPr>
            <a:r>
              <a:rPr lang="pt-BR" dirty="0"/>
              <a:t>?&gt;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Delimitando o código PHP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sz="2400" dirty="0"/>
              <a:t>O código PHP fica embutido no próprio HTML. O interpretador identifica quando um código é PHP pelas seguintes tags:</a:t>
            </a:r>
            <a:endParaRPr lang="pt-BR" sz="2400" dirty="0"/>
          </a:p>
          <a:p>
            <a:pPr>
              <a:buNone/>
            </a:pPr>
            <a:r>
              <a:rPr lang="pt-PT" sz="2400" b="1" dirty="0" smtClean="0"/>
              <a:t>&lt;?</a:t>
            </a:r>
            <a:r>
              <a:rPr lang="pt-PT" sz="2400" b="1" dirty="0"/>
              <a:t>php </a:t>
            </a:r>
            <a:r>
              <a:rPr lang="pt-PT" sz="2400" b="1" dirty="0" smtClean="0"/>
              <a:t>                                                Utilize este.</a:t>
            </a:r>
          </a:p>
          <a:p>
            <a:pPr>
              <a:buNone/>
            </a:pPr>
            <a:r>
              <a:rPr lang="pt-PT" sz="2400" b="1" dirty="0" smtClean="0"/>
              <a:t>comandos</a:t>
            </a:r>
            <a:endParaRPr lang="pt-BR" sz="2400" b="1" dirty="0"/>
          </a:p>
          <a:p>
            <a:pPr>
              <a:buNone/>
            </a:pPr>
            <a:r>
              <a:rPr lang="pt-PT" sz="2400" b="1" dirty="0"/>
              <a:t>?&gt;</a:t>
            </a:r>
            <a:endParaRPr lang="pt-BR" sz="2400" b="1" dirty="0"/>
          </a:p>
          <a:p>
            <a:pPr>
              <a:buNone/>
            </a:pPr>
            <a:r>
              <a:rPr lang="pt-PT" sz="2400" dirty="0"/>
              <a:t> </a:t>
            </a:r>
            <a:r>
              <a:rPr lang="pt-PT" sz="2400" dirty="0" smtClean="0"/>
              <a:t>&lt;</a:t>
            </a:r>
            <a:r>
              <a:rPr lang="pt-PT" sz="2400" dirty="0"/>
              <a:t>script language=”php”&gt; </a:t>
            </a:r>
            <a:endParaRPr lang="pt-PT" sz="2400" dirty="0" smtClean="0"/>
          </a:p>
          <a:p>
            <a:pPr>
              <a:buNone/>
            </a:pPr>
            <a:r>
              <a:rPr lang="pt-PT" sz="2400" dirty="0" smtClean="0"/>
              <a:t>comandos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&lt;/script&gt;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 </a:t>
            </a:r>
            <a:r>
              <a:rPr lang="pt-PT" sz="2400" dirty="0" smtClean="0"/>
              <a:t>&lt;?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comandos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?&gt;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 </a:t>
            </a:r>
            <a:r>
              <a:rPr lang="pt-PT" sz="2400" dirty="0" smtClean="0"/>
              <a:t>&lt;%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comandos</a:t>
            </a:r>
            <a:endParaRPr lang="pt-BR" sz="2400" dirty="0"/>
          </a:p>
          <a:p>
            <a:pPr>
              <a:buNone/>
            </a:pPr>
            <a:r>
              <a:rPr lang="pt-PT" sz="2400" dirty="0"/>
              <a:t>%&gt;</a:t>
            </a:r>
            <a:endParaRPr lang="pt-BR" sz="2400" dirty="0"/>
          </a:p>
          <a:p>
            <a:pPr>
              <a:buNone/>
            </a:pPr>
            <a:endParaRPr lang="pt-BR" sz="2400" dirty="0"/>
          </a:p>
        </p:txBody>
      </p:sp>
      <p:sp>
        <p:nvSpPr>
          <p:cNvPr id="5" name="Seta para a esquerda 4"/>
          <p:cNvSpPr/>
          <p:nvPr/>
        </p:nvSpPr>
        <p:spPr>
          <a:xfrm>
            <a:off x="3275856" y="2060848"/>
            <a:ext cx="93610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Há também os operadores de comparação. Uma comparação sempre gera um dos dois</a:t>
            </a:r>
          </a:p>
          <a:p>
            <a:pPr>
              <a:buNone/>
            </a:pPr>
            <a:r>
              <a:rPr lang="pt-BR" dirty="0"/>
              <a:t>valores possíveis: vazio, que corresponde a falso, e 1, que corresponde a verdadeiro.</a:t>
            </a:r>
          </a:p>
          <a:p>
            <a:pPr>
              <a:buNone/>
            </a:pPr>
            <a:r>
              <a:rPr lang="pt-BR" dirty="0"/>
              <a:t>= = é igual a</a:t>
            </a:r>
          </a:p>
          <a:p>
            <a:pPr>
              <a:buNone/>
            </a:pPr>
            <a:r>
              <a:rPr lang="pt-BR" dirty="0"/>
              <a:t>! = não é igual a</a:t>
            </a:r>
          </a:p>
          <a:p>
            <a:pPr>
              <a:buNone/>
            </a:pPr>
            <a:r>
              <a:rPr lang="pt-BR" dirty="0"/>
              <a:t>&gt; é maior que</a:t>
            </a:r>
          </a:p>
          <a:p>
            <a:pPr>
              <a:buNone/>
            </a:pPr>
            <a:r>
              <a:rPr lang="pt-BR" dirty="0"/>
              <a:t>&lt; é menor que</a:t>
            </a:r>
          </a:p>
          <a:p>
            <a:pPr>
              <a:buNone/>
            </a:pPr>
            <a:r>
              <a:rPr lang="pt-BR" dirty="0"/>
              <a:t>&gt;= é maior ou igual a</a:t>
            </a:r>
          </a:p>
          <a:p>
            <a:pPr>
              <a:buNone/>
            </a:pPr>
            <a:r>
              <a:rPr lang="pt-BR" dirty="0"/>
              <a:t>&lt;= é menor ou igual 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-99392"/>
            <a:ext cx="486003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000" dirty="0"/>
              <a:t>&lt;</a:t>
            </a:r>
            <a:r>
              <a:rPr lang="pt-BR" sz="3000" dirty="0" err="1"/>
              <a:t>html</a:t>
            </a:r>
            <a:r>
              <a:rPr lang="pt-BR" sz="3000" dirty="0"/>
              <a:t>&gt;</a:t>
            </a:r>
          </a:p>
          <a:p>
            <a:pPr>
              <a:buNone/>
            </a:pPr>
            <a:r>
              <a:rPr lang="pt-BR" sz="3000" dirty="0"/>
              <a:t>&lt;</a:t>
            </a:r>
            <a:r>
              <a:rPr lang="pt-BR" sz="3000" dirty="0" err="1"/>
              <a:t>head</a:t>
            </a:r>
            <a:r>
              <a:rPr lang="pt-BR" sz="3000" dirty="0"/>
              <a:t>&gt;</a:t>
            </a:r>
          </a:p>
          <a:p>
            <a:pPr>
              <a:buNone/>
            </a:pPr>
            <a:r>
              <a:rPr lang="pt-BR" sz="3000" dirty="0"/>
              <a:t>&lt;</a:t>
            </a:r>
            <a:r>
              <a:rPr lang="pt-BR" sz="3000" dirty="0" err="1"/>
              <a:t>title</a:t>
            </a:r>
            <a:r>
              <a:rPr lang="pt-BR" sz="3000" dirty="0"/>
              <a:t>&gt;Teste PHP&lt;/</a:t>
            </a:r>
            <a:r>
              <a:rPr lang="pt-BR" sz="3000" dirty="0" err="1"/>
              <a:t>title</a:t>
            </a:r>
            <a:r>
              <a:rPr lang="pt-BR" sz="3000" dirty="0"/>
              <a:t>&gt;</a:t>
            </a:r>
          </a:p>
          <a:p>
            <a:pPr>
              <a:buNone/>
            </a:pPr>
            <a:r>
              <a:rPr lang="pt-BR" sz="3000" dirty="0"/>
              <a:t>&lt;/</a:t>
            </a:r>
            <a:r>
              <a:rPr lang="pt-BR" sz="3000" dirty="0" err="1"/>
              <a:t>head</a:t>
            </a:r>
            <a:r>
              <a:rPr lang="pt-BR" sz="3000" dirty="0"/>
              <a:t>&gt;</a:t>
            </a:r>
          </a:p>
          <a:p>
            <a:pPr>
              <a:buNone/>
            </a:pPr>
            <a:r>
              <a:rPr lang="pt-BR" sz="3000" dirty="0"/>
              <a:t>&lt;</a:t>
            </a:r>
            <a:r>
              <a:rPr lang="pt-BR" sz="3000" dirty="0" err="1"/>
              <a:t>body</a:t>
            </a:r>
            <a:r>
              <a:rPr lang="pt-BR" sz="3000" dirty="0"/>
              <a:t>&gt;</a:t>
            </a:r>
          </a:p>
          <a:p>
            <a:pPr>
              <a:buNone/>
            </a:pPr>
            <a:r>
              <a:rPr lang="pt-BR" sz="3000" dirty="0"/>
              <a:t>&lt;?</a:t>
            </a:r>
            <a:r>
              <a:rPr lang="pt-BR" sz="3000" dirty="0" err="1"/>
              <a:t>php</a:t>
            </a:r>
            <a:endParaRPr lang="pt-BR" sz="3000" dirty="0"/>
          </a:p>
          <a:p>
            <a:pPr>
              <a:buNone/>
            </a:pPr>
            <a:r>
              <a:rPr lang="pt-BR" sz="3000" dirty="0"/>
              <a:t>$x = 5;</a:t>
            </a:r>
          </a:p>
          <a:p>
            <a:pPr>
              <a:buNone/>
            </a:pPr>
            <a:r>
              <a:rPr lang="pt-BR" sz="3000" dirty="0"/>
              <a:t>$resultado = ($x == 8);</a:t>
            </a:r>
          </a:p>
          <a:p>
            <a:pPr>
              <a:buNone/>
            </a:pPr>
            <a:r>
              <a:rPr lang="pt-BR" sz="3000" dirty="0" err="1"/>
              <a:t>if</a:t>
            </a:r>
            <a:r>
              <a:rPr lang="pt-BR" sz="3000" dirty="0"/>
              <a:t>($resultado == 1</a:t>
            </a:r>
            <a:r>
              <a:rPr lang="pt-BR" sz="3000" dirty="0" smtClean="0"/>
              <a:t>){</a:t>
            </a:r>
            <a:endParaRPr lang="pt-BR" sz="3000" dirty="0"/>
          </a:p>
          <a:p>
            <a:pPr>
              <a:buNone/>
            </a:pPr>
            <a:r>
              <a:rPr lang="pt-BR" sz="3000" dirty="0" err="1"/>
              <a:t>echo</a:t>
            </a:r>
            <a:r>
              <a:rPr lang="pt-BR" sz="3000" dirty="0"/>
              <a:t> "verdadeiro";</a:t>
            </a:r>
          </a:p>
          <a:p>
            <a:pPr>
              <a:buNone/>
            </a:pPr>
            <a:r>
              <a:rPr lang="pt-BR" sz="3000" dirty="0" smtClean="0"/>
              <a:t>} </a:t>
            </a:r>
          </a:p>
          <a:p>
            <a:pPr>
              <a:buNone/>
            </a:pPr>
            <a:r>
              <a:rPr lang="pt-BR" sz="3000" dirty="0" err="1" smtClean="0"/>
              <a:t>Else</a:t>
            </a:r>
            <a:r>
              <a:rPr lang="pt-BR" sz="3000" dirty="0" smtClean="0"/>
              <a:t>{ </a:t>
            </a:r>
            <a:r>
              <a:rPr lang="pt-BR" sz="3000" dirty="0" err="1" smtClean="0"/>
              <a:t>echo</a:t>
            </a:r>
            <a:r>
              <a:rPr lang="pt-BR" sz="3000" dirty="0" smtClean="0"/>
              <a:t> "falso“; }</a:t>
            </a:r>
          </a:p>
          <a:p>
            <a:pPr>
              <a:buNone/>
            </a:pPr>
            <a:endParaRPr lang="pt-BR" sz="3000" dirty="0"/>
          </a:p>
          <a:p>
            <a:pPr>
              <a:buNone/>
            </a:pPr>
            <a:endParaRPr lang="pt-BR" sz="3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32040" y="-59914"/>
            <a:ext cx="468052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3000" dirty="0" err="1" smtClean="0"/>
              <a:t>echo</a:t>
            </a:r>
            <a:r>
              <a:rPr lang="pt-BR" sz="3000" dirty="0" smtClean="0"/>
              <a:t> </a:t>
            </a:r>
            <a:r>
              <a:rPr lang="pt-BR" sz="3000" dirty="0"/>
              <a:t>"&lt;</a:t>
            </a:r>
            <a:r>
              <a:rPr lang="pt-BR" sz="3000" dirty="0" err="1"/>
              <a:t>br</a:t>
            </a:r>
            <a:r>
              <a:rPr lang="pt-BR" sz="3000" dirty="0"/>
              <a:t>&gt;"; </a:t>
            </a:r>
          </a:p>
          <a:p>
            <a:pPr>
              <a:buNone/>
            </a:pPr>
            <a:r>
              <a:rPr lang="pt-BR" sz="3000" dirty="0"/>
              <a:t>$x = 5;</a:t>
            </a:r>
          </a:p>
          <a:p>
            <a:pPr>
              <a:buNone/>
            </a:pPr>
            <a:r>
              <a:rPr lang="pt-BR" sz="3000" dirty="0"/>
              <a:t>$resultado = ($x != 8);</a:t>
            </a:r>
          </a:p>
          <a:p>
            <a:pPr>
              <a:buNone/>
            </a:pPr>
            <a:r>
              <a:rPr lang="pt-BR" sz="3000" dirty="0" err="1"/>
              <a:t>if</a:t>
            </a:r>
            <a:r>
              <a:rPr lang="pt-BR" sz="3000" dirty="0"/>
              <a:t>($resultado == 1){</a:t>
            </a:r>
          </a:p>
          <a:p>
            <a:pPr>
              <a:buNone/>
            </a:pPr>
            <a:r>
              <a:rPr lang="pt-BR" sz="3000" dirty="0" err="1"/>
              <a:t>echo</a:t>
            </a:r>
            <a:r>
              <a:rPr lang="pt-BR" sz="3000" dirty="0"/>
              <a:t> "</a:t>
            </a:r>
            <a:r>
              <a:rPr lang="pt-BR" sz="3000" dirty="0" smtClean="0"/>
              <a:t>verdadeiro“; }</a:t>
            </a:r>
            <a:endParaRPr lang="pt-BR" sz="3000" dirty="0"/>
          </a:p>
          <a:p>
            <a:pPr>
              <a:buNone/>
            </a:pPr>
            <a:r>
              <a:rPr lang="pt-BR" sz="3000" dirty="0" err="1" smtClean="0"/>
              <a:t>Else</a:t>
            </a:r>
            <a:r>
              <a:rPr lang="pt-BR" sz="3000" dirty="0" smtClean="0"/>
              <a:t> {</a:t>
            </a:r>
            <a:endParaRPr lang="pt-BR" sz="3000" dirty="0"/>
          </a:p>
          <a:p>
            <a:r>
              <a:rPr lang="pt-BR" sz="3000" dirty="0" err="1"/>
              <a:t>echo</a:t>
            </a:r>
            <a:r>
              <a:rPr lang="pt-BR" sz="3000" dirty="0"/>
              <a:t> "</a:t>
            </a:r>
            <a:r>
              <a:rPr lang="pt-BR" sz="3000" dirty="0" smtClean="0"/>
              <a:t>falso“; }</a:t>
            </a:r>
            <a:endParaRPr lang="pt-BR" sz="3000" dirty="0"/>
          </a:p>
          <a:p>
            <a:r>
              <a:rPr lang="pt-BR" sz="3000" dirty="0" err="1"/>
              <a:t>echo</a:t>
            </a:r>
            <a:r>
              <a:rPr lang="pt-BR" sz="3000" dirty="0"/>
              <a:t> "&lt;</a:t>
            </a:r>
            <a:r>
              <a:rPr lang="pt-BR" sz="3000" dirty="0" err="1"/>
              <a:t>br</a:t>
            </a:r>
            <a:r>
              <a:rPr lang="pt-BR" sz="3000" dirty="0"/>
              <a:t>&gt;";</a:t>
            </a:r>
          </a:p>
          <a:p>
            <a:r>
              <a:rPr lang="pt-BR" sz="3000" dirty="0"/>
              <a:t>$x = 5;</a:t>
            </a:r>
          </a:p>
          <a:p>
            <a:r>
              <a:rPr lang="pt-BR" sz="3000" dirty="0"/>
              <a:t>$resultado = ($x &gt; 8);</a:t>
            </a:r>
          </a:p>
          <a:p>
            <a:r>
              <a:rPr lang="pt-BR" sz="3000" dirty="0" err="1"/>
              <a:t>if</a:t>
            </a:r>
            <a:r>
              <a:rPr lang="pt-BR" sz="3000" dirty="0"/>
              <a:t>($resultado == 1</a:t>
            </a:r>
            <a:r>
              <a:rPr lang="pt-BR" sz="3000" dirty="0" smtClean="0"/>
              <a:t>) {</a:t>
            </a:r>
            <a:endParaRPr lang="pt-BR" sz="3000" dirty="0"/>
          </a:p>
          <a:p>
            <a:r>
              <a:rPr lang="pt-BR" sz="3000" dirty="0" err="1"/>
              <a:t>echo</a:t>
            </a:r>
            <a:r>
              <a:rPr lang="pt-BR" sz="3000" dirty="0"/>
              <a:t> "verdadeiro";</a:t>
            </a:r>
          </a:p>
          <a:p>
            <a:r>
              <a:rPr lang="pt-BR" sz="3000" dirty="0"/>
              <a:t>}</a:t>
            </a:r>
          </a:p>
          <a:p>
            <a:r>
              <a:rPr lang="pt-BR" sz="3000" dirty="0" err="1" smtClean="0"/>
              <a:t>Else</a:t>
            </a:r>
            <a:r>
              <a:rPr lang="pt-BR" sz="3000" dirty="0" smtClean="0"/>
              <a:t> {</a:t>
            </a:r>
            <a:endParaRPr lang="pt-BR" sz="3000" dirty="0"/>
          </a:p>
          <a:p>
            <a:r>
              <a:rPr lang="pt-BR" sz="3000" dirty="0" err="1"/>
              <a:t>echo</a:t>
            </a:r>
            <a:r>
              <a:rPr lang="pt-BR" sz="3000" dirty="0"/>
              <a:t> "</a:t>
            </a:r>
            <a:r>
              <a:rPr lang="pt-BR" sz="3000" dirty="0" smtClean="0"/>
              <a:t>falso“;}</a:t>
            </a:r>
            <a:endParaRPr lang="pt-BR" sz="3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632"/>
            <a:ext cx="4834880" cy="59766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500" dirty="0" err="1"/>
              <a:t>echo "&lt;br&gt;";</a:t>
            </a:r>
          </a:p>
          <a:p>
            <a:pPr>
              <a:buNone/>
            </a:pPr>
            <a:r>
              <a:rPr lang="pt-BR" sz="3500" dirty="0" err="1"/>
              <a:t>$x = 5;</a:t>
            </a:r>
          </a:p>
          <a:p>
            <a:pPr>
              <a:buNone/>
            </a:pPr>
            <a:r>
              <a:rPr lang="pt-BR" sz="3500" dirty="0" err="1"/>
              <a:t>$resultado = ($x &gt; 8);</a:t>
            </a:r>
          </a:p>
          <a:p>
            <a:pPr>
              <a:buNone/>
            </a:pPr>
            <a:r>
              <a:rPr lang="pt-BR" sz="3500" dirty="0" err="1"/>
              <a:t>if</a:t>
            </a:r>
            <a:r>
              <a:rPr lang="pt-BR" sz="3500" dirty="0"/>
              <a:t>($resultado == </a:t>
            </a:r>
            <a:r>
              <a:rPr lang="pt-BR" sz="3500" dirty="0" smtClean="0"/>
              <a:t>1) {</a:t>
            </a:r>
            <a:endParaRPr lang="pt-BR" sz="3500" dirty="0"/>
          </a:p>
          <a:p>
            <a:pPr>
              <a:buNone/>
            </a:pPr>
            <a:r>
              <a:rPr lang="pt-BR" sz="3500" dirty="0" err="1"/>
              <a:t>echo "verdadeiro";</a:t>
            </a:r>
          </a:p>
          <a:p>
            <a:pPr>
              <a:buNone/>
            </a:pPr>
            <a:r>
              <a:rPr lang="pt-BR" sz="3500" dirty="0" err="1"/>
              <a:t>}</a:t>
            </a:r>
          </a:p>
          <a:p>
            <a:pPr>
              <a:buNone/>
            </a:pPr>
            <a:r>
              <a:rPr lang="pt-BR" sz="3500" dirty="0" err="1" smtClean="0"/>
              <a:t>Else</a:t>
            </a:r>
            <a:r>
              <a:rPr lang="pt-BR" sz="3500" dirty="0" smtClean="0"/>
              <a:t> {</a:t>
            </a:r>
            <a:endParaRPr lang="pt-BR" sz="3500" dirty="0"/>
          </a:p>
          <a:p>
            <a:pPr>
              <a:buNone/>
            </a:pPr>
            <a:r>
              <a:rPr lang="pt-BR" sz="3500" dirty="0" err="1"/>
              <a:t>echo "falso";</a:t>
            </a:r>
          </a:p>
          <a:p>
            <a:pPr>
              <a:buNone/>
            </a:pPr>
            <a:r>
              <a:rPr lang="pt-BR" sz="3500" dirty="0" smtClean="0"/>
              <a:t>}</a:t>
            </a:r>
          </a:p>
          <a:p>
            <a:pPr>
              <a:buNone/>
            </a:pPr>
            <a:r>
              <a:rPr lang="pt-BR" sz="3500" dirty="0" err="1" smtClean="0"/>
              <a:t>echo</a:t>
            </a:r>
            <a:r>
              <a:rPr lang="pt-BR" sz="3500" dirty="0" smtClean="0"/>
              <a:t> "&lt;</a:t>
            </a:r>
            <a:r>
              <a:rPr lang="pt-BR" sz="3500" dirty="0" err="1" smtClean="0"/>
              <a:t>br</a:t>
            </a:r>
            <a:r>
              <a:rPr lang="pt-BR" sz="3500" dirty="0" smtClean="0"/>
              <a:t>&gt;";</a:t>
            </a:r>
          </a:p>
          <a:p>
            <a:pPr>
              <a:buNone/>
            </a:pPr>
            <a:endParaRPr lang="pt-BR" sz="3500" dirty="0" err="1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4048" y="0"/>
            <a:ext cx="47880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$</a:t>
            </a:r>
            <a:r>
              <a:rPr lang="pt-BR" sz="3500" dirty="0"/>
              <a:t>x = 5;</a:t>
            </a:r>
          </a:p>
          <a:p>
            <a:r>
              <a:rPr lang="pt-BR" sz="3500" dirty="0" err="1"/>
              <a:t>$resultado = ($x &gt;= 8);</a:t>
            </a:r>
          </a:p>
          <a:p>
            <a:r>
              <a:rPr lang="pt-BR" sz="3500" dirty="0" err="1"/>
              <a:t>if</a:t>
            </a:r>
            <a:r>
              <a:rPr lang="pt-BR" sz="3500" dirty="0"/>
              <a:t>($resultado == 1</a:t>
            </a:r>
            <a:r>
              <a:rPr lang="pt-BR" sz="3500" dirty="0" smtClean="0"/>
              <a:t>) {</a:t>
            </a:r>
            <a:endParaRPr lang="pt-BR" sz="3500" dirty="0"/>
          </a:p>
          <a:p>
            <a:r>
              <a:rPr lang="pt-BR" sz="3500" dirty="0" err="1"/>
              <a:t>echo "verdadeiro";</a:t>
            </a:r>
          </a:p>
          <a:p>
            <a:r>
              <a:rPr lang="pt-BR" sz="3500" dirty="0" smtClean="0"/>
              <a:t>} </a:t>
            </a:r>
            <a:r>
              <a:rPr lang="pt-BR" sz="3500" dirty="0" err="1" smtClean="0"/>
              <a:t>else</a:t>
            </a:r>
            <a:endParaRPr lang="pt-BR" sz="3500" dirty="0"/>
          </a:p>
          <a:p>
            <a:r>
              <a:rPr lang="pt-BR" sz="3500" dirty="0" err="1"/>
              <a:t>{</a:t>
            </a:r>
          </a:p>
          <a:p>
            <a:r>
              <a:rPr lang="pt-BR" sz="3500" dirty="0" err="1"/>
              <a:t>echo "falso";</a:t>
            </a:r>
          </a:p>
          <a:p>
            <a:r>
              <a:rPr lang="pt-BR" sz="3500" dirty="0" err="1"/>
              <a:t>}</a:t>
            </a:r>
          </a:p>
          <a:p>
            <a:r>
              <a:rPr lang="pt-BR" sz="3500" dirty="0" err="1"/>
              <a:t>echo "&lt;br&gt;";</a:t>
            </a:r>
          </a:p>
          <a:p>
            <a:r>
              <a:rPr lang="pt-BR" sz="3500" dirty="0" err="1"/>
              <a:t>$x = 5;</a:t>
            </a:r>
          </a:p>
          <a:p>
            <a:r>
              <a:rPr lang="pt-BR" sz="3500" dirty="0" err="1"/>
              <a:t>$resultado = ($x &lt;= 8);</a:t>
            </a:r>
          </a:p>
          <a:p>
            <a:r>
              <a:rPr lang="pt-BR" sz="3500" dirty="0" err="1"/>
              <a:t>if</a:t>
            </a:r>
            <a:r>
              <a:rPr lang="pt-BR" sz="3500" dirty="0"/>
              <a:t>($resultado == 1</a:t>
            </a:r>
            <a:r>
              <a:rPr lang="pt-BR" sz="3500" dirty="0" smtClean="0"/>
              <a:t>) 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-88851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500" dirty="0"/>
              <a:t>{</a:t>
            </a:r>
          </a:p>
          <a:p>
            <a:pPr>
              <a:buNone/>
            </a:pPr>
            <a:r>
              <a:rPr lang="pt-BR" sz="3500" dirty="0"/>
              <a:t>17</a:t>
            </a:r>
          </a:p>
          <a:p>
            <a:pPr>
              <a:buNone/>
            </a:pPr>
            <a:r>
              <a:rPr lang="pt-BR" sz="3500" dirty="0" err="1"/>
              <a:t>echo</a:t>
            </a:r>
            <a:r>
              <a:rPr lang="pt-BR" sz="3500" dirty="0"/>
              <a:t> "verdadeiro";</a:t>
            </a:r>
          </a:p>
          <a:p>
            <a:pPr>
              <a:buNone/>
            </a:pPr>
            <a:r>
              <a:rPr lang="pt-BR" sz="3500" dirty="0"/>
              <a:t>}</a:t>
            </a:r>
          </a:p>
          <a:p>
            <a:pPr>
              <a:buNone/>
            </a:pPr>
            <a:r>
              <a:rPr lang="pt-BR" sz="3500" dirty="0" err="1"/>
              <a:t>else</a:t>
            </a:r>
            <a:endParaRPr lang="pt-BR" sz="3500" dirty="0"/>
          </a:p>
          <a:p>
            <a:pPr>
              <a:buNone/>
            </a:pPr>
            <a:r>
              <a:rPr lang="pt-BR" sz="3500" dirty="0"/>
              <a:t>{</a:t>
            </a:r>
          </a:p>
          <a:p>
            <a:pPr>
              <a:buNone/>
            </a:pPr>
            <a:r>
              <a:rPr lang="pt-BR" sz="3500" dirty="0" err="1"/>
              <a:t>echo</a:t>
            </a:r>
            <a:r>
              <a:rPr lang="pt-BR" sz="3500" dirty="0"/>
              <a:t> "falso";</a:t>
            </a:r>
          </a:p>
          <a:p>
            <a:pPr>
              <a:buNone/>
            </a:pPr>
            <a:r>
              <a:rPr lang="pt-BR" sz="3500" dirty="0"/>
              <a:t>}</a:t>
            </a:r>
          </a:p>
          <a:p>
            <a:pPr>
              <a:buNone/>
            </a:pPr>
            <a:r>
              <a:rPr lang="pt-BR" sz="3500" dirty="0"/>
              <a:t>?&gt;</a:t>
            </a:r>
          </a:p>
          <a:p>
            <a:pPr>
              <a:buNone/>
            </a:pPr>
            <a:r>
              <a:rPr lang="pt-BR" sz="3500" dirty="0"/>
              <a:t>&lt;/</a:t>
            </a:r>
            <a:r>
              <a:rPr lang="pt-BR" sz="3500" dirty="0" err="1"/>
              <a:t>body</a:t>
            </a:r>
            <a:r>
              <a:rPr lang="pt-BR" sz="3500" dirty="0"/>
              <a:t>&gt;</a:t>
            </a:r>
          </a:p>
          <a:p>
            <a:pPr>
              <a:buNone/>
            </a:pPr>
            <a:r>
              <a:rPr lang="pt-BR" sz="3500" dirty="0"/>
              <a:t>&lt;/</a:t>
            </a:r>
            <a:r>
              <a:rPr lang="pt-BR" sz="3500" dirty="0" err="1"/>
              <a:t>html</a:t>
            </a:r>
            <a:r>
              <a:rPr lang="pt-BR" sz="3500" dirty="0"/>
              <a:t>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sz="4100" b="1" dirty="0" err="1"/>
              <a:t>and</a:t>
            </a:r>
            <a:r>
              <a:rPr lang="pt-BR" sz="4100" b="1" dirty="0"/>
              <a:t> ou &amp;&amp; </a:t>
            </a:r>
            <a:r>
              <a:rPr lang="pt-BR" dirty="0"/>
              <a:t>- operador lógico “e”, apenas retornando verdadeiro quando as </a:t>
            </a:r>
            <a:r>
              <a:rPr lang="pt-BR" dirty="0" smtClean="0"/>
              <a:t>duas condições </a:t>
            </a:r>
            <a:r>
              <a:rPr lang="pt-BR" dirty="0"/>
              <a:t>envolvidas no teste forem verdadeiras</a:t>
            </a:r>
          </a:p>
          <a:p>
            <a:pPr>
              <a:buNone/>
            </a:pPr>
            <a:r>
              <a:rPr lang="pt-BR" sz="4100" b="1" dirty="0" err="1"/>
              <a:t>or</a:t>
            </a:r>
            <a:r>
              <a:rPr lang="pt-BR" sz="4100" b="1" dirty="0"/>
              <a:t> ou | </a:t>
            </a:r>
            <a:r>
              <a:rPr lang="pt-BR" sz="4100" b="1" dirty="0" err="1"/>
              <a:t>|</a:t>
            </a:r>
            <a:r>
              <a:rPr lang="pt-BR" sz="4100" b="1" dirty="0"/>
              <a:t> </a:t>
            </a:r>
            <a:r>
              <a:rPr lang="pt-BR" dirty="0"/>
              <a:t>operador lógico “ou”, retornando verdadeiro quando uma ou as duas </a:t>
            </a:r>
            <a:r>
              <a:rPr lang="pt-BR" dirty="0" smtClean="0"/>
              <a:t>condições envolvidas </a:t>
            </a:r>
            <a:r>
              <a:rPr lang="pt-BR" dirty="0"/>
              <a:t>no teste forem verdadeiras</a:t>
            </a:r>
          </a:p>
          <a:p>
            <a:pPr>
              <a:buNone/>
            </a:pPr>
            <a:r>
              <a:rPr lang="pt-BR" sz="4100" b="1" dirty="0"/>
              <a:t>! operador lógico “não”, </a:t>
            </a:r>
            <a:r>
              <a:rPr lang="pt-BR" dirty="0"/>
              <a:t>invertendo o resultado de um teste</a:t>
            </a:r>
          </a:p>
          <a:p>
            <a:pPr>
              <a:buNone/>
            </a:pPr>
            <a:r>
              <a:rPr lang="pt-BR" sz="4100" b="1" dirty="0" err="1"/>
              <a:t>xor</a:t>
            </a:r>
            <a:r>
              <a:rPr lang="pt-BR" sz="4100" b="1" dirty="0"/>
              <a:t> – operador lógico “ou exclusivo</a:t>
            </a:r>
            <a:r>
              <a:rPr lang="pt-BR" dirty="0"/>
              <a:t>” que determina se uma de duas condições </a:t>
            </a:r>
            <a:r>
              <a:rPr lang="pt-BR" dirty="0" smtClean="0"/>
              <a:t>é verdadeira </a:t>
            </a:r>
            <a:r>
              <a:rPr lang="pt-BR" dirty="0"/>
              <a:t>mas não ambas. Se ambas forem verdadeiras, o teste final será falso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88640"/>
            <a:ext cx="4042792" cy="62646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dirty="0"/>
              <a:t>$x = 6;</a:t>
            </a:r>
          </a:p>
          <a:p>
            <a:pPr>
              <a:buNone/>
            </a:pPr>
            <a:r>
              <a:rPr lang="pt-BR" dirty="0"/>
              <a:t>$y = 3;</a:t>
            </a:r>
          </a:p>
          <a:p>
            <a:pPr>
              <a:buNone/>
            </a:pPr>
            <a:r>
              <a:rPr lang="es-ES" dirty="0"/>
              <a:t>$resultado = ($x &lt; 10 </a:t>
            </a:r>
            <a:r>
              <a:rPr lang="es-ES" b="1" dirty="0"/>
              <a:t>&amp;&amp;</a:t>
            </a:r>
            <a:r>
              <a:rPr lang="es-ES" dirty="0"/>
              <a:t> $y &gt; 1);</a:t>
            </a:r>
          </a:p>
          <a:p>
            <a:pPr>
              <a:buNone/>
            </a:pPr>
            <a:r>
              <a:rPr lang="pt-BR" dirty="0" err="1"/>
              <a:t>if</a:t>
            </a:r>
            <a:r>
              <a:rPr lang="pt-BR" dirty="0"/>
              <a:t>($resultado == 1)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"verdadeiro";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 err="1"/>
              <a:t>else</a:t>
            </a:r>
            <a:endParaRPr lang="pt-BR" dirty="0"/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"falso";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>
              <a:buNone/>
            </a:pPr>
            <a:r>
              <a:rPr lang="pt-BR" dirty="0"/>
              <a:t>$x = 6;</a:t>
            </a:r>
          </a:p>
          <a:p>
            <a:pPr>
              <a:buNone/>
            </a:pPr>
            <a:r>
              <a:rPr lang="pt-BR" dirty="0"/>
              <a:t>$y = 3;</a:t>
            </a:r>
          </a:p>
          <a:p>
            <a:pPr>
              <a:buNone/>
            </a:pPr>
            <a:r>
              <a:rPr lang="es-ES" dirty="0"/>
              <a:t>$resultado = ($x == 5 </a:t>
            </a:r>
            <a:r>
              <a:rPr lang="es-ES" b="1" dirty="0"/>
              <a:t>||</a:t>
            </a:r>
            <a:r>
              <a:rPr lang="es-ES" dirty="0"/>
              <a:t> $y == 5);</a:t>
            </a:r>
          </a:p>
          <a:p>
            <a:pPr>
              <a:buNone/>
            </a:pPr>
            <a:r>
              <a:rPr lang="pt-BR" dirty="0" err="1"/>
              <a:t>if</a:t>
            </a:r>
            <a:r>
              <a:rPr lang="pt-BR" dirty="0"/>
              <a:t>($resultado == 1)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 "</a:t>
            </a:r>
            <a:r>
              <a:rPr lang="pt-BR" dirty="0"/>
              <a:t>verdadeiro</a:t>
            </a:r>
            <a:r>
              <a:rPr lang="pt-BR" dirty="0" smtClean="0"/>
              <a:t>";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72000" y="260648"/>
            <a:ext cx="42484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else</a:t>
            </a:r>
            <a:endParaRPr lang="pt-BR" sz="2000" dirty="0"/>
          </a:p>
          <a:p>
            <a:r>
              <a:rPr lang="pt-BR" sz="2000" dirty="0"/>
              <a:t>{</a:t>
            </a:r>
          </a:p>
          <a:p>
            <a:r>
              <a:rPr lang="pt-BR" sz="2000" dirty="0" err="1"/>
              <a:t>echo</a:t>
            </a:r>
            <a:r>
              <a:rPr lang="pt-BR" sz="2000" dirty="0"/>
              <a:t> "falso";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br</a:t>
            </a:r>
            <a:r>
              <a:rPr lang="pt-BR" sz="2000" dirty="0"/>
              <a:t>&gt;";</a:t>
            </a:r>
          </a:p>
          <a:p>
            <a:r>
              <a:rPr lang="pt-BR" sz="2000" dirty="0"/>
              <a:t>$x = 6;</a:t>
            </a:r>
          </a:p>
          <a:p>
            <a:r>
              <a:rPr lang="pt-BR" sz="2000" dirty="0"/>
              <a:t>$y = 3;</a:t>
            </a:r>
          </a:p>
          <a:p>
            <a:r>
              <a:rPr lang="pt-BR" sz="2000" dirty="0"/>
              <a:t>$resultado = (</a:t>
            </a:r>
            <a:r>
              <a:rPr lang="pt-BR" sz="2000" b="1" dirty="0"/>
              <a:t>!</a:t>
            </a:r>
            <a:r>
              <a:rPr lang="pt-BR" sz="2000" dirty="0"/>
              <a:t>($x == $y));</a:t>
            </a:r>
          </a:p>
          <a:p>
            <a:r>
              <a:rPr lang="pt-BR" sz="2000" dirty="0" err="1"/>
              <a:t>if</a:t>
            </a:r>
            <a:r>
              <a:rPr lang="pt-BR" sz="2000" dirty="0"/>
              <a:t>($resultado == 1)</a:t>
            </a:r>
          </a:p>
          <a:p>
            <a:r>
              <a:rPr lang="pt-BR" sz="2000" dirty="0"/>
              <a:t>{</a:t>
            </a:r>
          </a:p>
          <a:p>
            <a:r>
              <a:rPr lang="pt-BR" sz="2000" dirty="0" err="1"/>
              <a:t>echo</a:t>
            </a:r>
            <a:r>
              <a:rPr lang="pt-BR" sz="2000" dirty="0"/>
              <a:t> "verdadeiro";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endParaRPr lang="pt-BR" sz="2000" dirty="0"/>
          </a:p>
          <a:p>
            <a:r>
              <a:rPr lang="pt-BR" sz="2000" dirty="0"/>
              <a:t>{</a:t>
            </a:r>
          </a:p>
          <a:p>
            <a:r>
              <a:rPr lang="pt-BR" sz="2000" dirty="0" err="1"/>
              <a:t>echo</a:t>
            </a:r>
            <a:r>
              <a:rPr lang="pt-BR" sz="2000" dirty="0"/>
              <a:t> "falso";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/>
              <a:t>?&gt;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4525963"/>
          </a:xfrm>
        </p:spPr>
        <p:txBody>
          <a:bodyPr/>
          <a:lstStyle/>
          <a:p>
            <a:r>
              <a:rPr lang="pt-PT" dirty="0" smtClean="0"/>
              <a:t>Um bloco consiste de vários comandos agrupados com o objetivo de relacioná-los com determinado comando ou função. Em comandos como </a:t>
            </a:r>
            <a:r>
              <a:rPr lang="pt-PT" b="1" dirty="0" smtClean="0"/>
              <a:t>if, for, while, switch</a:t>
            </a:r>
            <a:r>
              <a:rPr lang="pt-PT" dirty="0" smtClean="0"/>
              <a:t> e em declarações de funções blocos podem ser utilizados para permitir que um comando faça parte do contexto desejado. Blocos </a:t>
            </a:r>
            <a:r>
              <a:rPr lang="pt-PT" b="1" dirty="0" smtClean="0"/>
              <a:t>em PHP são delimitados pelos caracteres “{” e “}”</a:t>
            </a:r>
            <a:r>
              <a:rPr lang="pt-PT" dirty="0" smtClean="0"/>
              <a:t>.</a:t>
            </a:r>
            <a:endParaRPr lang="pt-BR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331640" y="4005064"/>
            <a:ext cx="2590800" cy="157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$a 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if ($a == 1)</a:t>
            </a:r>
          </a:p>
          <a:p>
            <a:pPr marL="457200" marR="0" lvl="1" indent="0" algn="l" defTabSz="9144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....</a:t>
            </a:r>
          </a:p>
          <a:p>
            <a:pPr marL="457200" marR="0" lvl="1" indent="0" algn="l" defTabSz="914400" rtl="0" eaLnBrk="1" fontAlgn="base" latinLnBrk="0" hangingPunct="1">
              <a:lnSpc>
                <a:spcPct val="98000"/>
              </a:lnSpc>
              <a:spcBef>
                <a:spcPts val="25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....</a:t>
            </a:r>
          </a:p>
          <a:p>
            <a:pPr marL="457200" marR="0" lvl="1" indent="0" algn="l" defTabSz="9144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...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kumimoji="0" lang="pt-B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Estruturas de controle  </a:t>
            </a:r>
            <a:r>
              <a:rPr lang="pt-BR" dirty="0" err="1" smtClean="0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Ele testa a condição e executa o comando indicado se o resultado for true (valor diferente de zero). Ele possui duas sintaxes: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if (expressão) comando;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PT" dirty="0" smtClean="0"/>
              <a:t>if (expressão): comando;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. . .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comando; </a:t>
            </a:r>
          </a:p>
          <a:p>
            <a:pPr>
              <a:buNone/>
            </a:pPr>
            <a:r>
              <a:rPr lang="pt-PT" dirty="0" smtClean="0"/>
              <a:t>endif;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525963"/>
          </a:xfrm>
        </p:spPr>
        <p:txBody>
          <a:bodyPr>
            <a:noAutofit/>
          </a:bodyPr>
          <a:lstStyle/>
          <a:p>
            <a:r>
              <a:rPr lang="pt-PT" sz="2400" dirty="0" smtClean="0"/>
              <a:t>O </a:t>
            </a:r>
            <a:r>
              <a:rPr lang="pt-PT" sz="2400" b="1" dirty="0" smtClean="0"/>
              <a:t>else</a:t>
            </a:r>
            <a:r>
              <a:rPr lang="pt-PT" sz="2400" dirty="0" smtClean="0"/>
              <a:t> é um complemento opcional para o if. O comando será executado se a expressão retornar o valor false (zero). Suas duas sintaxes são:</a:t>
            </a:r>
            <a:endParaRPr lang="pt-BR" sz="2400" dirty="0" smtClean="0"/>
          </a:p>
          <a:p>
            <a:r>
              <a:rPr lang="pt-PT" sz="2400" dirty="0" smtClean="0"/>
              <a:t>if (expressão) comando;</a:t>
            </a:r>
            <a:endParaRPr lang="pt-BR" sz="2400" dirty="0" smtClean="0"/>
          </a:p>
          <a:p>
            <a:pPr>
              <a:buNone/>
            </a:pPr>
            <a:r>
              <a:rPr lang="pt-PT" sz="2400" dirty="0" smtClean="0"/>
              <a:t>else</a:t>
            </a:r>
            <a:endParaRPr lang="pt-BR" sz="2400" dirty="0" smtClean="0"/>
          </a:p>
          <a:p>
            <a:pPr>
              <a:buNone/>
            </a:pPr>
            <a:r>
              <a:rPr lang="pt-PT" sz="2400" dirty="0" smtClean="0"/>
              <a:t>comando;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PT" sz="2400" dirty="0" smtClean="0"/>
              <a:t>if (expressão): comando;</a:t>
            </a:r>
            <a:endParaRPr lang="pt-BR" sz="2400" dirty="0" smtClean="0"/>
          </a:p>
          <a:p>
            <a:pPr>
              <a:buNone/>
            </a:pPr>
            <a:r>
              <a:rPr lang="pt-PT" sz="2400" dirty="0" smtClean="0"/>
              <a:t>. . .</a:t>
            </a:r>
            <a:endParaRPr lang="pt-BR" sz="2400" dirty="0" smtClean="0"/>
          </a:p>
          <a:p>
            <a:pPr>
              <a:buNone/>
            </a:pPr>
            <a:r>
              <a:rPr lang="pt-PT" sz="2400" dirty="0" smtClean="0"/>
              <a:t>comando;</a:t>
            </a:r>
          </a:p>
          <a:p>
            <a:pPr>
              <a:buNone/>
            </a:pPr>
            <a:r>
              <a:rPr lang="pt-PT" sz="2400" dirty="0" smtClean="0"/>
              <a:t>else</a:t>
            </a:r>
            <a:endParaRPr lang="pt-BR" sz="2400" dirty="0" smtClean="0"/>
          </a:p>
          <a:p>
            <a:pPr>
              <a:buNone/>
            </a:pPr>
            <a:r>
              <a:rPr lang="pt-PT" sz="2400" dirty="0" smtClean="0"/>
              <a:t>comando;</a:t>
            </a:r>
            <a:endParaRPr lang="pt-BR" sz="2400" dirty="0" smtClean="0"/>
          </a:p>
          <a:p>
            <a:pPr>
              <a:buNone/>
            </a:pPr>
            <a:r>
              <a:rPr lang="pt-PT" sz="2400" dirty="0" smtClean="0"/>
              <a:t>comando; </a:t>
            </a:r>
          </a:p>
          <a:p>
            <a:pPr>
              <a:buNone/>
            </a:pPr>
            <a:r>
              <a:rPr lang="pt-PT" sz="2400" dirty="0" smtClean="0"/>
              <a:t>endif;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16016" y="148478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Exemplo:</a:t>
            </a:r>
          </a:p>
          <a:p>
            <a:endParaRPr lang="pt-PT" dirty="0" smtClean="0"/>
          </a:p>
          <a:p>
            <a:r>
              <a:rPr lang="pt-PT" dirty="0" smtClean="0"/>
              <a:t>if ($a &gt; $b)</a:t>
            </a:r>
            <a:endParaRPr lang="pt-BR" dirty="0" smtClean="0"/>
          </a:p>
          <a:p>
            <a:r>
              <a:rPr lang="pt-PT" dirty="0" smtClean="0"/>
              <a:t>$maior = $a; </a:t>
            </a:r>
          </a:p>
          <a:p>
            <a:r>
              <a:rPr lang="pt-PT" dirty="0" smtClean="0"/>
              <a:t>else</a:t>
            </a:r>
            <a:endParaRPr lang="pt-BR" dirty="0" smtClean="0"/>
          </a:p>
          <a:p>
            <a:r>
              <a:rPr lang="pt-PT" dirty="0" smtClean="0"/>
              <a:t>$maior = $b;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88024" y="3429000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$a = 1;</a:t>
            </a:r>
            <a:endParaRPr lang="pt-BR" dirty="0" smtClean="0"/>
          </a:p>
          <a:p>
            <a:r>
              <a:rPr lang="pt-PT" dirty="0" smtClean="0"/>
              <a:t>$b = 2;</a:t>
            </a:r>
            <a:endParaRPr lang="pt-BR" dirty="0" smtClean="0"/>
          </a:p>
          <a:p>
            <a:r>
              <a:rPr lang="pt-PT" dirty="0" smtClean="0"/>
              <a:t> if ($a &gt; $b)</a:t>
            </a:r>
            <a:endParaRPr lang="pt-BR" dirty="0" smtClean="0"/>
          </a:p>
          <a:p>
            <a:r>
              <a:rPr lang="pt-PT" dirty="0" smtClean="0"/>
              <a:t>{</a:t>
            </a:r>
            <a:endParaRPr lang="pt-BR" dirty="0" smtClean="0"/>
          </a:p>
          <a:p>
            <a:r>
              <a:rPr lang="pt-PT" dirty="0" smtClean="0"/>
              <a:t>....</a:t>
            </a:r>
            <a:endParaRPr lang="pt-BR" dirty="0" smtClean="0"/>
          </a:p>
          <a:p>
            <a:r>
              <a:rPr lang="pt-PT" dirty="0" smtClean="0"/>
              <a:t>...</a:t>
            </a:r>
            <a:endParaRPr lang="pt-BR" dirty="0" smtClean="0"/>
          </a:p>
          <a:p>
            <a:r>
              <a:rPr lang="pt-PT" dirty="0" smtClean="0"/>
              <a:t>}</a:t>
            </a:r>
            <a:endParaRPr lang="pt-BR" dirty="0" smtClean="0"/>
          </a:p>
          <a:p>
            <a:r>
              <a:rPr lang="pt-PT" dirty="0" smtClean="0"/>
              <a:t>else</a:t>
            </a:r>
            <a:endParaRPr lang="pt-BR" dirty="0" smtClean="0"/>
          </a:p>
          <a:p>
            <a:r>
              <a:rPr lang="pt-PT" dirty="0" smtClean="0"/>
              <a:t>{</a:t>
            </a:r>
            <a:endParaRPr lang="pt-BR" dirty="0" smtClean="0"/>
          </a:p>
          <a:p>
            <a:r>
              <a:rPr lang="pt-PT" dirty="0" smtClean="0"/>
              <a:t>.....</a:t>
            </a:r>
            <a:endParaRPr lang="pt-BR" dirty="0" smtClean="0"/>
          </a:p>
          <a:p>
            <a:r>
              <a:rPr lang="pt-PT" dirty="0" smtClean="0"/>
              <a:t>....</a:t>
            </a:r>
            <a:endParaRPr lang="pt-BR" dirty="0" smtClean="0"/>
          </a:p>
          <a:p>
            <a:r>
              <a:rPr lang="pt-PT" dirty="0" smtClean="0"/>
              <a:t>}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5165"/>
            <a:ext cx="8229600" cy="6126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PT" dirty="0" smtClean="0"/>
              <a:t>Ainda existe a instrução </a:t>
            </a:r>
            <a:r>
              <a:rPr lang="pt-PT" b="1" i="1" dirty="0" smtClean="0"/>
              <a:t>elseif, </a:t>
            </a:r>
            <a:r>
              <a:rPr lang="pt-PT" dirty="0" smtClean="0"/>
              <a:t>para situações onde precisa-se verificar mais que uma condição: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$a = 1;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$b = 2;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$c = 3;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if ($a &gt; $b)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maior que b “ 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elseif ($a &gt; $c)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maior que c “;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else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menor que b e c “;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Separador de instruções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Entre cada instrução em PHP é preciso utilizar o ponto-e-vírgula, assim como em </a:t>
            </a:r>
            <a:r>
              <a:rPr lang="pt-PT" dirty="0" smtClean="0"/>
              <a:t>C.</a:t>
            </a:r>
          </a:p>
          <a:p>
            <a:endParaRPr lang="pt-PT" dirty="0"/>
          </a:p>
          <a:p>
            <a:pPr>
              <a:buNone/>
            </a:pPr>
            <a:r>
              <a:rPr lang="pt-PT" dirty="0" smtClean="0"/>
              <a:t>&lt;?php </a:t>
            </a:r>
          </a:p>
          <a:p>
            <a:pPr>
              <a:buNone/>
            </a:pPr>
            <a:r>
              <a:rPr lang="pt-PT" dirty="0" smtClean="0"/>
              <a:t>phpinfo();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?&gt;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PT" b="1" i="1" u="heavy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PT" dirty="0" smtClean="0"/>
              <a:t>Um teste com muitas </a:t>
            </a:r>
            <a:r>
              <a:rPr lang="pt-PT" dirty="0" smtClean="0"/>
              <a:t>alternativas </a:t>
            </a:r>
            <a:r>
              <a:rPr lang="pt-PT" dirty="0" smtClean="0"/>
              <a:t>mas </a:t>
            </a:r>
            <a:r>
              <a:rPr lang="pt-PT" dirty="0" smtClean="0"/>
              <a:t>uma resposta:</a:t>
            </a:r>
          </a:p>
          <a:p>
            <a:pPr>
              <a:buNone/>
            </a:pPr>
            <a:r>
              <a:rPr lang="pt-PT" dirty="0" smtClean="0"/>
              <a:t>$a = 2; switch ($a)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case 0: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igual a 0 “;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case 1: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igual a 1 “;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case 2: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igual a 2 “;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PT" dirty="0" smtClean="0"/>
              <a:t>$a = “curso“; switch ($a)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case “PHP“: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igual a PHP “;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case “curso“: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igual a Curso “;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case </a:t>
            </a:r>
            <a:r>
              <a:rPr lang="pt-PT" dirty="0" smtClean="0"/>
              <a:t>“IFBA“: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 a é igual a </a:t>
            </a:r>
            <a:r>
              <a:rPr lang="pt-PT" dirty="0" smtClean="0"/>
              <a:t>IFBA</a:t>
            </a:r>
            <a:r>
              <a:rPr lang="pt-PT" dirty="0" smtClean="0"/>
              <a:t> </a:t>
            </a:r>
            <a:r>
              <a:rPr lang="pt-PT" dirty="0" smtClean="0"/>
              <a:t>“;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$a = 1;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while ($a &lt;= 10)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“Número“.$a++.“&lt;br&gt;“;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...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$c = 0; do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“Número“.++$c. “&lt;br&gt;“;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 while ($c &lt; 10);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for ($a=0; $a&lt;=10; $a++)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“Número”.$a.”&lt;br&gt;”;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Quebra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006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pt-PT" b="1" i="1" u="heavy" dirty="0" smtClean="0"/>
              <a:t>Break</a:t>
            </a:r>
            <a:r>
              <a:rPr lang="pt-PT" b="1" i="1" dirty="0" smtClean="0"/>
              <a:t> </a:t>
            </a:r>
            <a:r>
              <a:rPr lang="pt-PT" dirty="0" smtClean="0"/>
              <a:t>: O comando </a:t>
            </a:r>
            <a:r>
              <a:rPr lang="pt-PT" b="1" i="1" dirty="0" smtClean="0"/>
              <a:t>break </a:t>
            </a:r>
            <a:r>
              <a:rPr lang="pt-PT" dirty="0" smtClean="0"/>
              <a:t>pode ser utilizado em comandos de laços condicionais e no comando switch, e sua função é parar imediatamente o fluxo do bloco de código: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$a = 20;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while ($a &lt; 0)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if ($a == 5)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“Número inválido!”; break;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“Número “.$a.”&lt;br&gt;”;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$a--;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Quebra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pt-PT" b="1" i="1" u="heavy" dirty="0" smtClean="0"/>
              <a:t>Continue</a:t>
            </a:r>
            <a:r>
              <a:rPr lang="pt-PT" b="1" i="1" dirty="0" smtClean="0"/>
              <a:t> </a:t>
            </a:r>
            <a:r>
              <a:rPr lang="pt-PT" dirty="0" smtClean="0"/>
              <a:t>: O comando </a:t>
            </a:r>
            <a:r>
              <a:rPr lang="pt-PT" b="1" i="1" dirty="0" smtClean="0"/>
              <a:t>continue </a:t>
            </a:r>
            <a:r>
              <a:rPr lang="pt-PT" dirty="0" smtClean="0"/>
              <a:t>também funciona dentro dos laços condicionais, porém, não pára o fluxo do bloco de código, e sim, volta para o início dele: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 for ($a=0;$a&lt;10;$a++)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if ($a == 5)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continue;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else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echo “Número “.$a.”&lt;br&gt;”;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Comentários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dirty="0"/>
              <a:t>Há dois tipos de comentários em código PHP:</a:t>
            </a:r>
            <a:endParaRPr lang="pt-BR" dirty="0"/>
          </a:p>
          <a:p>
            <a:pPr>
              <a:buNone/>
            </a:pPr>
            <a:r>
              <a:rPr lang="pt-PT" dirty="0"/>
              <a:t>  </a:t>
            </a:r>
            <a:endParaRPr lang="pt-BR" b="1" dirty="0"/>
          </a:p>
          <a:p>
            <a:pPr>
              <a:buNone/>
            </a:pPr>
            <a:r>
              <a:rPr lang="pt-PT" b="1" dirty="0"/>
              <a:t>Comentários de uma linha</a:t>
            </a:r>
            <a:r>
              <a:rPr lang="pt-PT" dirty="0" smtClean="0"/>
              <a:t>:</a:t>
            </a:r>
            <a:endParaRPr lang="pt-BR" dirty="0"/>
          </a:p>
          <a:p>
            <a:pPr>
              <a:buNone/>
            </a:pPr>
            <a:r>
              <a:rPr lang="pt-PT" dirty="0"/>
              <a:t>Marca como comentário até o final da linha ou até o final </a:t>
            </a:r>
            <a:r>
              <a:rPr lang="pt-PT" dirty="0" smtClean="0"/>
              <a:t>do bloco </a:t>
            </a:r>
            <a:r>
              <a:rPr lang="pt-PT" dirty="0"/>
              <a:t>de código PHP – o que vier antes.</a:t>
            </a:r>
            <a:endParaRPr lang="pt-BR" dirty="0"/>
          </a:p>
          <a:p>
            <a:pPr>
              <a:buNone/>
            </a:pPr>
            <a:r>
              <a:rPr lang="pt-PT" dirty="0"/>
              <a:t>Pode ser delimitado pelo caracter “#” ou por duas barras ( // ).</a:t>
            </a:r>
            <a:endParaRPr lang="pt-BR" dirty="0"/>
          </a:p>
          <a:p>
            <a:pPr>
              <a:buNone/>
            </a:pPr>
            <a:r>
              <a:rPr lang="pt-PT" dirty="0"/>
              <a:t> </a:t>
            </a:r>
            <a:r>
              <a:rPr lang="pt-PT" dirty="0" smtClean="0"/>
              <a:t>Exemplo</a:t>
            </a:r>
            <a:r>
              <a:rPr lang="pt-PT" dirty="0"/>
              <a:t>:</a:t>
            </a:r>
            <a:endParaRPr lang="pt-BR" dirty="0"/>
          </a:p>
          <a:p>
            <a:pPr>
              <a:buNone/>
            </a:pPr>
            <a:r>
              <a:rPr lang="pt-PT" dirty="0" smtClean="0"/>
              <a:t>&lt;?php</a:t>
            </a:r>
          </a:p>
          <a:p>
            <a:pPr>
              <a:buNone/>
            </a:pPr>
            <a:r>
              <a:rPr lang="pt-PT" dirty="0" smtClean="0"/>
              <a:t> </a:t>
            </a:r>
            <a:r>
              <a:rPr lang="pt-PT" dirty="0"/>
              <a:t>echo “teste”; #isto é um teste 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?&gt;</a:t>
            </a:r>
            <a:endParaRPr lang="pt-BR" dirty="0"/>
          </a:p>
          <a:p>
            <a:pPr>
              <a:buNone/>
            </a:pPr>
            <a:r>
              <a:rPr lang="pt-PT" dirty="0" smtClean="0"/>
              <a:t>&lt;?php</a:t>
            </a:r>
          </a:p>
          <a:p>
            <a:pPr>
              <a:buNone/>
            </a:pPr>
            <a:r>
              <a:rPr lang="pt-PT" dirty="0" smtClean="0"/>
              <a:t> </a:t>
            </a:r>
            <a:r>
              <a:rPr lang="pt-PT" dirty="0"/>
              <a:t>echo “teste”; //este teste é similar ao anterior 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?&gt;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Comentários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PT" dirty="0"/>
              <a:t>Comentários de mais de uma linha:</a:t>
            </a:r>
            <a:endParaRPr lang="pt-BR" dirty="0"/>
          </a:p>
          <a:p>
            <a:pPr>
              <a:buNone/>
            </a:pPr>
            <a:r>
              <a:rPr lang="pt-PT" dirty="0"/>
              <a:t>Tem como delimitadores os caracteres “/*” para o início do bloco e “*/” para o final do comentário. Se o delimitador de final de código PHP ( ?&gt; ) estiver dentro de um comentário, não será reconhecido pelo interpretador</a:t>
            </a:r>
            <a:r>
              <a:rPr lang="pt-PT" dirty="0" smtClean="0"/>
              <a:t>.</a:t>
            </a:r>
            <a:endParaRPr lang="pt-BR" dirty="0"/>
          </a:p>
          <a:p>
            <a:pPr>
              <a:buNone/>
            </a:pPr>
            <a:r>
              <a:rPr lang="pt-PT" dirty="0"/>
              <a:t>Exemplos</a:t>
            </a:r>
            <a:r>
              <a:rPr lang="pt-PT" dirty="0" smtClean="0"/>
              <a:t>:</a:t>
            </a:r>
            <a:endParaRPr lang="pt-BR" dirty="0"/>
          </a:p>
          <a:p>
            <a:pPr>
              <a:buNone/>
            </a:pPr>
            <a:r>
              <a:rPr lang="pt-PT" dirty="0" smtClean="0"/>
              <a:t>&lt;?php</a:t>
            </a:r>
            <a:endParaRPr lang="pt-BR" dirty="0"/>
          </a:p>
          <a:p>
            <a:pPr>
              <a:buNone/>
            </a:pPr>
            <a:r>
              <a:rPr lang="pt-PT" dirty="0"/>
              <a:t>echo “teste”; /* Isto é um comentário com mais de uma linha que funciona </a:t>
            </a:r>
            <a:r>
              <a:rPr lang="pt-PT" dirty="0" smtClean="0"/>
              <a:t>corretamente*/</a:t>
            </a:r>
            <a:endParaRPr lang="pt-BR" dirty="0"/>
          </a:p>
          <a:p>
            <a:pPr>
              <a:buNone/>
            </a:pPr>
            <a:r>
              <a:rPr lang="pt-PT" dirty="0" smtClean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comentário de uma linha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&gt;Teste PHP&lt;/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$a = 10; //A variável $a recebe o valor 10</a:t>
            </a:r>
          </a:p>
          <a:p>
            <a:pPr>
              <a:buNone/>
            </a:pPr>
            <a:r>
              <a:rPr lang="pt-BR" sz="2000" dirty="0"/>
              <a:t>$b = 15; //A variável $b recebe o valor 15</a:t>
            </a:r>
          </a:p>
          <a:p>
            <a:pPr>
              <a:buNone/>
            </a:pPr>
            <a:r>
              <a:rPr lang="pt-BR" sz="2000" dirty="0"/>
              <a:t>//A variável $c recebe o valor da soma</a:t>
            </a:r>
          </a:p>
          <a:p>
            <a:pPr>
              <a:buNone/>
            </a:pPr>
            <a:r>
              <a:rPr lang="pt-BR" sz="2000" dirty="0"/>
              <a:t>$c = $a + $b;</a:t>
            </a:r>
          </a:p>
          <a:p>
            <a:pPr>
              <a:buNone/>
            </a:pPr>
            <a:r>
              <a:rPr lang="pt-BR" sz="2000" dirty="0"/>
              <a:t>//O resultado obtido é exibido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"$a mais $b é igual a $c";</a:t>
            </a:r>
          </a:p>
          <a:p>
            <a:pPr>
              <a:buNone/>
            </a:pPr>
            <a:r>
              <a:rPr lang="pt-BR" sz="2000" dirty="0"/>
              <a:t>?&gt;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Echo</a:t>
            </a:r>
            <a:endParaRPr lang="pt-BR" dirty="0" smtClean="0"/>
          </a:p>
          <a:p>
            <a:r>
              <a:rPr lang="pt-BR" dirty="0" err="1" smtClean="0"/>
              <a:t>Print</a:t>
            </a:r>
            <a:endParaRPr lang="pt-BR" dirty="0" smtClean="0"/>
          </a:p>
          <a:p>
            <a:r>
              <a:rPr lang="pt-BR" dirty="0" err="1" smtClean="0"/>
              <a:t>var_dump</a:t>
            </a:r>
            <a:endParaRPr lang="pt-BR" dirty="0" smtClean="0"/>
          </a:p>
          <a:p>
            <a:r>
              <a:rPr lang="pt-BR" dirty="0" err="1" smtClean="0"/>
              <a:t>Prinf_r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2763</Words>
  <Application>Microsoft Office PowerPoint</Application>
  <PresentationFormat>Apresentação na tela (4:3)</PresentationFormat>
  <Paragraphs>594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Tema do Office</vt:lpstr>
      <vt:lpstr>PHP</vt:lpstr>
      <vt:lpstr>PHP</vt:lpstr>
      <vt:lpstr>Slide 3</vt:lpstr>
      <vt:lpstr>Delimitando o código PHP </vt:lpstr>
      <vt:lpstr>Separador de instruções </vt:lpstr>
      <vt:lpstr>Comentários </vt:lpstr>
      <vt:lpstr>Comentários </vt:lpstr>
      <vt:lpstr>Exemplo de comentário de uma linha</vt:lpstr>
      <vt:lpstr>Comandos de Saída</vt:lpstr>
      <vt:lpstr>Comando “Echo”</vt:lpstr>
      <vt:lpstr>Slide 11</vt:lpstr>
      <vt:lpstr>Função “Print”</vt:lpstr>
      <vt:lpstr>Função Var_dump</vt:lpstr>
      <vt:lpstr>Função Var_dump</vt:lpstr>
      <vt:lpstr>Função“Print_r”</vt:lpstr>
      <vt:lpstr>Função“Print_r”</vt:lpstr>
      <vt:lpstr>Variáveis</vt:lpstr>
      <vt:lpstr>Variáveis</vt:lpstr>
      <vt:lpstr>Variáveis</vt:lpstr>
      <vt:lpstr>Variáveis</vt:lpstr>
      <vt:lpstr>Variáveis</vt:lpstr>
      <vt:lpstr>Strings</vt:lpstr>
      <vt:lpstr>Slide 23</vt:lpstr>
      <vt:lpstr>Variáveis</vt:lpstr>
      <vt:lpstr>Variáveis</vt:lpstr>
      <vt:lpstr>Código com arrays</vt:lpstr>
      <vt:lpstr>Variáveis</vt:lpstr>
      <vt:lpstr>Variáveis</vt:lpstr>
      <vt:lpstr>Código com dado boleanos</vt:lpstr>
      <vt:lpstr>Transformações de Tipos</vt:lpstr>
      <vt:lpstr>Transformações de Tipos</vt:lpstr>
      <vt:lpstr>Tipos suportados nas conversões explícitas</vt:lpstr>
      <vt:lpstr>Função settype</vt:lpstr>
      <vt:lpstr>Funções Nativas</vt:lpstr>
      <vt:lpstr>Constantes</vt:lpstr>
      <vt:lpstr>Constantes</vt:lpstr>
      <vt:lpstr>Operadores Aritméticos</vt:lpstr>
      <vt:lpstr>Slide 38</vt:lpstr>
      <vt:lpstr>Slide 39</vt:lpstr>
      <vt:lpstr>Operadores Lógicos</vt:lpstr>
      <vt:lpstr>Slide 41</vt:lpstr>
      <vt:lpstr>Slide 42</vt:lpstr>
      <vt:lpstr>Slide 43</vt:lpstr>
      <vt:lpstr>Operadores lógicos</vt:lpstr>
      <vt:lpstr>Slide 45</vt:lpstr>
      <vt:lpstr>Blocos</vt:lpstr>
      <vt:lpstr>Estruturas de controle  If</vt:lpstr>
      <vt:lpstr>Else</vt:lpstr>
      <vt:lpstr>Slide 49</vt:lpstr>
      <vt:lpstr>Switch</vt:lpstr>
      <vt:lpstr>Switch</vt:lpstr>
      <vt:lpstr>While</vt:lpstr>
      <vt:lpstr>Do ... While</vt:lpstr>
      <vt:lpstr>For</vt:lpstr>
      <vt:lpstr>Quebra de fluxo</vt:lpstr>
      <vt:lpstr>Quebra de fluxo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Fábio Perim</dc:creator>
  <cp:lastModifiedBy>Fábio Perim</cp:lastModifiedBy>
  <cp:revision>55</cp:revision>
  <dcterms:created xsi:type="dcterms:W3CDTF">2021-03-30T14:14:50Z</dcterms:created>
  <dcterms:modified xsi:type="dcterms:W3CDTF">2021-04-05T10:53:42Z</dcterms:modified>
</cp:coreProperties>
</file>