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62" r:id="rId14"/>
    <p:sldId id="263" r:id="rId15"/>
    <p:sldId id="264" r:id="rId16"/>
    <p:sldId id="265" r:id="rId17"/>
    <p:sldId id="257" r:id="rId18"/>
    <p:sldId id="266" r:id="rId19"/>
    <p:sldId id="275" r:id="rId20"/>
    <p:sldId id="276" r:id="rId21"/>
    <p:sldId id="288" r:id="rId22"/>
    <p:sldId id="287" r:id="rId23"/>
    <p:sldId id="274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7E91-C267-4EE7-BD55-4BF899E5728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B1C5-7A5D-43FA-B9CA-5AC4384B11A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7E91-C267-4EE7-BD55-4BF899E5728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B1C5-7A5D-43FA-B9CA-5AC4384B11A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7E91-C267-4EE7-BD55-4BF899E5728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B1C5-7A5D-43FA-B9CA-5AC4384B11A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7E91-C267-4EE7-BD55-4BF899E5728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B1C5-7A5D-43FA-B9CA-5AC4384B11A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7E91-C267-4EE7-BD55-4BF899E5728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B1C5-7A5D-43FA-B9CA-5AC4384B11A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7E91-C267-4EE7-BD55-4BF899E5728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B1C5-7A5D-43FA-B9CA-5AC4384B11A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7E91-C267-4EE7-BD55-4BF899E5728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B1C5-7A5D-43FA-B9CA-5AC4384B11A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7E91-C267-4EE7-BD55-4BF899E5728F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B1C5-7A5D-43FA-B9CA-5AC4384B11A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7E91-C267-4EE7-BD55-4BF899E5728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B1C5-7A5D-43FA-B9CA-5AC4384B11A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7E91-C267-4EE7-BD55-4BF899E5728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B1C5-7A5D-43FA-B9CA-5AC4384B11A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7E91-C267-4EE7-BD55-4BF899E5728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B1C5-7A5D-43FA-B9CA-5AC4384B11A4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77E91-C267-4EE7-BD55-4BF899E5728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AB1C5-7A5D-43FA-B9CA-5AC4384B11A4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php.net/manual/pt_BR/function.convert-uuencode.php" TargetMode="External"/><Relationship Id="rId8" Type="http://schemas.openxmlformats.org/officeDocument/2006/relationships/hyperlink" Target="https://www.php.net/manual/pt_BR/function.convert-uudecode.php" TargetMode="External"/><Relationship Id="rId7" Type="http://schemas.openxmlformats.org/officeDocument/2006/relationships/hyperlink" Target="https://www.php.net/manual/pt_BR/function.convert-cyr-string.php" TargetMode="External"/><Relationship Id="rId6" Type="http://schemas.openxmlformats.org/officeDocument/2006/relationships/hyperlink" Target="https://www.php.net/manual/pt_BR/function.chunk-split.php" TargetMode="External"/><Relationship Id="rId5" Type="http://schemas.openxmlformats.org/officeDocument/2006/relationships/hyperlink" Target="https://www.php.net/manual/pt_BR/function.chr.php" TargetMode="External"/><Relationship Id="rId4" Type="http://schemas.openxmlformats.org/officeDocument/2006/relationships/hyperlink" Target="https://www.php.net/manual/pt_BR/function.chop.php" TargetMode="External"/><Relationship Id="rId3" Type="http://schemas.openxmlformats.org/officeDocument/2006/relationships/hyperlink" Target="https://www.php.net/manual/pt_BR/function.bin2hex.php" TargetMode="External"/><Relationship Id="rId2" Type="http://schemas.openxmlformats.org/officeDocument/2006/relationships/hyperlink" Target="https://www.php.net/manual/pt_BR/function.addslashes.php" TargetMode="External"/><Relationship Id="rId12" Type="http://schemas.openxmlformats.org/officeDocument/2006/relationships/slideLayout" Target="../slideLayouts/slideLayout2.xml"/><Relationship Id="rId11" Type="http://schemas.openxmlformats.org/officeDocument/2006/relationships/hyperlink" Target="https://www.php.net/manual/pt_BR/function.crc32.php" TargetMode="External"/><Relationship Id="rId10" Type="http://schemas.openxmlformats.org/officeDocument/2006/relationships/hyperlink" Target="https://www.php.net/manual/pt_BR/function.count-chars.php" TargetMode="External"/><Relationship Id="rId1" Type="http://schemas.openxmlformats.org/officeDocument/2006/relationships/hyperlink" Target="https://www.php.net/manual/pt_BR/function.addcslashes.php" TargetMode="Externa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php.net/manual/pt_BR/function.html-entity-decode.php" TargetMode="External"/><Relationship Id="rId8" Type="http://schemas.openxmlformats.org/officeDocument/2006/relationships/hyperlink" Target="https://www.php.net/manual/pt_BR/function.hex2bin.php" TargetMode="External"/><Relationship Id="rId7" Type="http://schemas.openxmlformats.org/officeDocument/2006/relationships/hyperlink" Target="https://www.php.net/manual/pt_BR/function.hebrevc.php" TargetMode="External"/><Relationship Id="rId6" Type="http://schemas.openxmlformats.org/officeDocument/2006/relationships/hyperlink" Target="https://www.php.net/manual/pt_BR/function.hebrev.php" TargetMode="External"/><Relationship Id="rId5" Type="http://schemas.openxmlformats.org/officeDocument/2006/relationships/hyperlink" Target="https://www.php.net/manual/pt_BR/function.get-html-translation-table.php" TargetMode="External"/><Relationship Id="rId4" Type="http://schemas.openxmlformats.org/officeDocument/2006/relationships/hyperlink" Target="https://www.php.net/manual/pt_BR/function.fprintf.php" TargetMode="External"/><Relationship Id="rId3" Type="http://schemas.openxmlformats.org/officeDocument/2006/relationships/hyperlink" Target="https://www.php.net/manual/pt_BR/function.explode.php" TargetMode="External"/><Relationship Id="rId2" Type="http://schemas.openxmlformats.org/officeDocument/2006/relationships/hyperlink" Target="https://www.php.net/manual/pt_BR/function.echo.php" TargetMode="External"/><Relationship Id="rId15" Type="http://schemas.openxmlformats.org/officeDocument/2006/relationships/slideLayout" Target="../slideLayouts/slideLayout2.xml"/><Relationship Id="rId14" Type="http://schemas.openxmlformats.org/officeDocument/2006/relationships/hyperlink" Target="https://www.php.net/manual/pt_BR/function.join.php" TargetMode="External"/><Relationship Id="rId13" Type="http://schemas.openxmlformats.org/officeDocument/2006/relationships/hyperlink" Target="https://www.php.net/manual/pt_BR/function.implode.php" TargetMode="External"/><Relationship Id="rId12" Type="http://schemas.openxmlformats.org/officeDocument/2006/relationships/hyperlink" Target="https://www.php.net/manual/pt_BR/function.htmlspecialchars.php" TargetMode="External"/><Relationship Id="rId11" Type="http://schemas.openxmlformats.org/officeDocument/2006/relationships/hyperlink" Target="https://www.php.net/manual/pt_BR/function.htmlspecialchars-decode.php" TargetMode="External"/><Relationship Id="rId10" Type="http://schemas.openxmlformats.org/officeDocument/2006/relationships/hyperlink" Target="https://www.php.net/manual/pt_BR/function.htmlentities.php" TargetMode="External"/><Relationship Id="rId1" Type="http://schemas.openxmlformats.org/officeDocument/2006/relationships/hyperlink" Target="https://www.php.net/manual/pt_BR/function.crypt.php" TargetMode="Externa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php.net/manual/pt_BR/function.nl-langinfo.php" TargetMode="External"/><Relationship Id="rId8" Type="http://schemas.openxmlformats.org/officeDocument/2006/relationships/hyperlink" Target="https://www.php.net/manual/pt_BR/function.money-format.php" TargetMode="External"/><Relationship Id="rId7" Type="http://schemas.openxmlformats.org/officeDocument/2006/relationships/hyperlink" Target="https://www.php.net/manual/pt_BR/function.metaphone.php" TargetMode="External"/><Relationship Id="rId6" Type="http://schemas.openxmlformats.org/officeDocument/2006/relationships/hyperlink" Target="https://www.php.net/manual/pt_BR/function.md5.php" TargetMode="External"/><Relationship Id="rId5" Type="http://schemas.openxmlformats.org/officeDocument/2006/relationships/hyperlink" Target="https://www.php.net/manual/pt_BR/function.md5-file.php" TargetMode="External"/><Relationship Id="rId4" Type="http://schemas.openxmlformats.org/officeDocument/2006/relationships/hyperlink" Target="https://www.php.net/manual/pt_BR/function.ltrim.php" TargetMode="External"/><Relationship Id="rId3" Type="http://schemas.openxmlformats.org/officeDocument/2006/relationships/hyperlink" Target="https://www.php.net/manual/pt_BR/function.localeconv.php" TargetMode="External"/><Relationship Id="rId22" Type="http://schemas.openxmlformats.org/officeDocument/2006/relationships/slideLayout" Target="../slideLayouts/slideLayout2.xml"/><Relationship Id="rId21" Type="http://schemas.openxmlformats.org/officeDocument/2006/relationships/hyperlink" Target="https://www.php.net/manual/pt_BR/function.sha1-file.php" TargetMode="External"/><Relationship Id="rId20" Type="http://schemas.openxmlformats.org/officeDocument/2006/relationships/hyperlink" Target="https://www.php.net/manual/pt_BR/function.setlocale.php" TargetMode="External"/><Relationship Id="rId2" Type="http://schemas.openxmlformats.org/officeDocument/2006/relationships/hyperlink" Target="https://www.php.net/manual/pt_BR/function.levenshtein.php" TargetMode="External"/><Relationship Id="rId19" Type="http://schemas.openxmlformats.org/officeDocument/2006/relationships/hyperlink" Target="https://www.php.net/manual/pt_BR/function.rtrim.php" TargetMode="External"/><Relationship Id="rId18" Type="http://schemas.openxmlformats.org/officeDocument/2006/relationships/hyperlink" Target="https://www.php.net/manual/pt_BR/function.quotemeta.php" TargetMode="External"/><Relationship Id="rId17" Type="http://schemas.openxmlformats.org/officeDocument/2006/relationships/hyperlink" Target="https://www.php.net/manual/pt_BR/function.quoted-printable-encode.php" TargetMode="External"/><Relationship Id="rId16" Type="http://schemas.openxmlformats.org/officeDocument/2006/relationships/hyperlink" Target="https://www.php.net/manual/pt_BR/function.quoted-printable-decode.php" TargetMode="External"/><Relationship Id="rId15" Type="http://schemas.openxmlformats.org/officeDocument/2006/relationships/hyperlink" Target="https://www.php.net/manual/pt_BR/function.printf.php" TargetMode="External"/><Relationship Id="rId14" Type="http://schemas.openxmlformats.org/officeDocument/2006/relationships/hyperlink" Target="https://www.php.net/manual/pt_BR/function.print.php" TargetMode="External"/><Relationship Id="rId13" Type="http://schemas.openxmlformats.org/officeDocument/2006/relationships/hyperlink" Target="https://www.php.net/manual/pt_BR/function.parse-str.php" TargetMode="External"/><Relationship Id="rId12" Type="http://schemas.openxmlformats.org/officeDocument/2006/relationships/hyperlink" Target="https://www.php.net/manual/pt_BR/function.ord.php" TargetMode="External"/><Relationship Id="rId11" Type="http://schemas.openxmlformats.org/officeDocument/2006/relationships/hyperlink" Target="https://www.php.net/manual/pt_BR/function.number-format.php" TargetMode="External"/><Relationship Id="rId10" Type="http://schemas.openxmlformats.org/officeDocument/2006/relationships/hyperlink" Target="https://www.php.net/manual/pt_BR/function.nl2br.php" TargetMode="External"/><Relationship Id="rId1" Type="http://schemas.openxmlformats.org/officeDocument/2006/relationships/hyperlink" Target="https://www.php.net/manual/pt_BR/function.lcfirst.php" TargetMode="Externa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php.net/manual/pt_BR/function.str-ireplace.php" TargetMode="External"/><Relationship Id="rId8" Type="http://schemas.openxmlformats.org/officeDocument/2006/relationships/hyperlink" Target="https://www.php.net/manual/pt_BR/function.str-getcsv.php" TargetMode="External"/><Relationship Id="rId7" Type="http://schemas.openxmlformats.org/officeDocument/2006/relationships/hyperlink" Target="https://www.php.net/manual/pt_BR/function.str-ends-with.php" TargetMode="External"/><Relationship Id="rId6" Type="http://schemas.openxmlformats.org/officeDocument/2006/relationships/hyperlink" Target="https://www.php.net/manual/pt_BR/function.str-contains.php" TargetMode="External"/><Relationship Id="rId5" Type="http://schemas.openxmlformats.org/officeDocument/2006/relationships/hyperlink" Target="https://www.php.net/manual/pt_BR/function.sscanf.php" TargetMode="External"/><Relationship Id="rId4" Type="http://schemas.openxmlformats.org/officeDocument/2006/relationships/hyperlink" Target="https://www.php.net/manual/pt_BR/function.sprintf.php" TargetMode="External"/><Relationship Id="rId3" Type="http://schemas.openxmlformats.org/officeDocument/2006/relationships/hyperlink" Target="https://www.php.net/manual/pt_BR/function.soundex.php" TargetMode="External"/><Relationship Id="rId2" Type="http://schemas.openxmlformats.org/officeDocument/2006/relationships/hyperlink" Target="https://www.php.net/manual/pt_BR/function.similar-text.php" TargetMode="External"/><Relationship Id="rId18" Type="http://schemas.openxmlformats.org/officeDocument/2006/relationships/slideLayout" Target="../slideLayouts/slideLayout2.xml"/><Relationship Id="rId17" Type="http://schemas.openxmlformats.org/officeDocument/2006/relationships/hyperlink" Target="https://www.php.net/manual/pt_BR/function.str-word-count.php" TargetMode="External"/><Relationship Id="rId16" Type="http://schemas.openxmlformats.org/officeDocument/2006/relationships/hyperlink" Target="https://www.php.net/manual/pt_BR/function.str-starts-with.php" TargetMode="External"/><Relationship Id="rId15" Type="http://schemas.openxmlformats.org/officeDocument/2006/relationships/hyperlink" Target="https://www.php.net/manual/pt_BR/function.str-split.php" TargetMode="External"/><Relationship Id="rId14" Type="http://schemas.openxmlformats.org/officeDocument/2006/relationships/hyperlink" Target="https://www.php.net/manual/pt_BR/function.str-shuffle.php" TargetMode="External"/><Relationship Id="rId13" Type="http://schemas.openxmlformats.org/officeDocument/2006/relationships/hyperlink" Target="https://www.php.net/manual/pt_BR/function.str-rot13.php" TargetMode="External"/><Relationship Id="rId12" Type="http://schemas.openxmlformats.org/officeDocument/2006/relationships/hyperlink" Target="https://www.php.net/manual/pt_BR/function.str-replace.php" TargetMode="External"/><Relationship Id="rId11" Type="http://schemas.openxmlformats.org/officeDocument/2006/relationships/hyperlink" Target="https://www.php.net/manual/pt_BR/function.str-repeat.php" TargetMode="External"/><Relationship Id="rId10" Type="http://schemas.openxmlformats.org/officeDocument/2006/relationships/hyperlink" Target="https://www.php.net/manual/pt_BR/function.str-pad.php" TargetMode="External"/><Relationship Id="rId1" Type="http://schemas.openxmlformats.org/officeDocument/2006/relationships/hyperlink" Target="https://www.php.net/manual/pt_BR/function.sha1.php" TargetMode="Externa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php.net/manual/pt_BR/function.stripslashes.php" TargetMode="External"/><Relationship Id="rId8" Type="http://schemas.openxmlformats.org/officeDocument/2006/relationships/hyperlink" Target="https://www.php.net/manual/pt_BR/function.stripos.php" TargetMode="External"/><Relationship Id="rId7" Type="http://schemas.openxmlformats.org/officeDocument/2006/relationships/hyperlink" Target="https://www.php.net/manual/pt_BR/function.stripcslashes.php" TargetMode="External"/><Relationship Id="rId6" Type="http://schemas.openxmlformats.org/officeDocument/2006/relationships/hyperlink" Target="https://www.php.net/manual/pt_BR/function.strip-tags.php" TargetMode="External"/><Relationship Id="rId5" Type="http://schemas.openxmlformats.org/officeDocument/2006/relationships/hyperlink" Target="https://www.php.net/manual/pt_BR/function.strcspn.php" TargetMode="External"/><Relationship Id="rId4" Type="http://schemas.openxmlformats.org/officeDocument/2006/relationships/hyperlink" Target="https://www.php.net/manual/pt_BR/function.strcoll.php" TargetMode="External"/><Relationship Id="rId3" Type="http://schemas.openxmlformats.org/officeDocument/2006/relationships/hyperlink" Target="https://www.php.net/manual/pt_BR/function.strcmp.php" TargetMode="External"/><Relationship Id="rId20" Type="http://schemas.openxmlformats.org/officeDocument/2006/relationships/slideLayout" Target="../slideLayouts/slideLayout2.xml"/><Relationship Id="rId2" Type="http://schemas.openxmlformats.org/officeDocument/2006/relationships/hyperlink" Target="https://www.php.net/manual/pt_BR/function.strchr.php" TargetMode="External"/><Relationship Id="rId19" Type="http://schemas.openxmlformats.org/officeDocument/2006/relationships/hyperlink" Target="https://www.php.net/manual/pt_BR/function.strrev.php" TargetMode="External"/><Relationship Id="rId18" Type="http://schemas.openxmlformats.org/officeDocument/2006/relationships/hyperlink" Target="https://www.php.net/manual/pt_BR/function.strrchr.php" TargetMode="External"/><Relationship Id="rId17" Type="http://schemas.openxmlformats.org/officeDocument/2006/relationships/hyperlink" Target="https://www.php.net/manual/pt_BR/function.strpos.php" TargetMode="External"/><Relationship Id="rId16" Type="http://schemas.openxmlformats.org/officeDocument/2006/relationships/hyperlink" Target="https://www.php.net/manual/pt_BR/function.strpbrk.php" TargetMode="External"/><Relationship Id="rId15" Type="http://schemas.openxmlformats.org/officeDocument/2006/relationships/hyperlink" Target="https://www.php.net/manual/pt_BR/function.strncmp.php" TargetMode="External"/><Relationship Id="rId14" Type="http://schemas.openxmlformats.org/officeDocument/2006/relationships/hyperlink" Target="https://www.php.net/manual/pt_BR/function.strncasecmp.php" TargetMode="External"/><Relationship Id="rId13" Type="http://schemas.openxmlformats.org/officeDocument/2006/relationships/hyperlink" Target="https://www.php.net/manual/pt_BR/function.strnatcmp.php" TargetMode="External"/><Relationship Id="rId12" Type="http://schemas.openxmlformats.org/officeDocument/2006/relationships/hyperlink" Target="https://www.php.net/manual/pt_BR/function.strnatcasecmp.php" TargetMode="External"/><Relationship Id="rId11" Type="http://schemas.openxmlformats.org/officeDocument/2006/relationships/hyperlink" Target="https://www.php.net/manual/pt_BR/function.strlen.php" TargetMode="External"/><Relationship Id="rId10" Type="http://schemas.openxmlformats.org/officeDocument/2006/relationships/hyperlink" Target="https://www.php.net/manual/pt_BR/function.stristr.php" TargetMode="External"/><Relationship Id="rId1" Type="http://schemas.openxmlformats.org/officeDocument/2006/relationships/hyperlink" Target="https://www.php.net/manual/pt_BR/function.strcasecmp.php" TargetMode="Externa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php.net/manual/pt_BR/function.substr-compare.php" TargetMode="External"/><Relationship Id="rId8" Type="http://schemas.openxmlformats.org/officeDocument/2006/relationships/hyperlink" Target="https://www.php.net/manual/pt_BR/function.strtr.php" TargetMode="External"/><Relationship Id="rId7" Type="http://schemas.openxmlformats.org/officeDocument/2006/relationships/hyperlink" Target="https://www.php.net/manual/pt_BR/function.strtoupper.php" TargetMode="External"/><Relationship Id="rId6" Type="http://schemas.openxmlformats.org/officeDocument/2006/relationships/hyperlink" Target="https://www.php.net/manual/pt_BR/function.strtolower.php" TargetMode="External"/><Relationship Id="rId5" Type="http://schemas.openxmlformats.org/officeDocument/2006/relationships/hyperlink" Target="https://www.php.net/manual/pt_BR/function.strtok.php" TargetMode="External"/><Relationship Id="rId4" Type="http://schemas.openxmlformats.org/officeDocument/2006/relationships/hyperlink" Target="https://www.php.net/manual/pt_BR/function.strstr.php" TargetMode="External"/><Relationship Id="rId3" Type="http://schemas.openxmlformats.org/officeDocument/2006/relationships/hyperlink" Target="https://www.php.net/manual/pt_BR/function.strspn.php" TargetMode="External"/><Relationship Id="rId20" Type="http://schemas.openxmlformats.org/officeDocument/2006/relationships/slideLayout" Target="../slideLayouts/slideLayout2.xml"/><Relationship Id="rId2" Type="http://schemas.openxmlformats.org/officeDocument/2006/relationships/hyperlink" Target="https://www.php.net/manual/pt_BR/function.strrpos.php" TargetMode="External"/><Relationship Id="rId19" Type="http://schemas.openxmlformats.org/officeDocument/2006/relationships/hyperlink" Target="https://www.php.net/manual/pt_BR/function.wordwrap.php" TargetMode="External"/><Relationship Id="rId18" Type="http://schemas.openxmlformats.org/officeDocument/2006/relationships/hyperlink" Target="https://www.php.net/manual/pt_BR/function.vsprintf.php" TargetMode="External"/><Relationship Id="rId17" Type="http://schemas.openxmlformats.org/officeDocument/2006/relationships/hyperlink" Target="https://www.php.net/manual/pt_BR/function.vprintf.php" TargetMode="External"/><Relationship Id="rId16" Type="http://schemas.openxmlformats.org/officeDocument/2006/relationships/hyperlink" Target="https://www.php.net/manual/pt_BR/function.vfprintf.php" TargetMode="External"/><Relationship Id="rId15" Type="http://schemas.openxmlformats.org/officeDocument/2006/relationships/hyperlink" Target="https://www.php.net/manual/pt_BR/function.ucwords.php" TargetMode="External"/><Relationship Id="rId14" Type="http://schemas.openxmlformats.org/officeDocument/2006/relationships/hyperlink" Target="https://www.php.net/manual/pt_BR/function.ucfirst.php" TargetMode="External"/><Relationship Id="rId13" Type="http://schemas.openxmlformats.org/officeDocument/2006/relationships/hyperlink" Target="https://www.php.net/manual/pt_BR/function.trim.php" TargetMode="External"/><Relationship Id="rId12" Type="http://schemas.openxmlformats.org/officeDocument/2006/relationships/hyperlink" Target="https://www.php.net/manual/pt_BR/function.substr.php" TargetMode="External"/><Relationship Id="rId11" Type="http://schemas.openxmlformats.org/officeDocument/2006/relationships/hyperlink" Target="https://www.php.net/manual/pt_BR/function.substr-replace.php" TargetMode="External"/><Relationship Id="rId10" Type="http://schemas.openxmlformats.org/officeDocument/2006/relationships/hyperlink" Target="https://www.php.net/manual/pt_BR/function.substr-count.php" TargetMode="External"/><Relationship Id="rId1" Type="http://schemas.openxmlformats.org/officeDocument/2006/relationships/hyperlink" Target="https://www.php.net/manual/pt_BR/function.strripos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alura.com.br/artigos/poo-programacao-orientada-a-objeto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PHP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Data e hora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Intervalo </a:t>
            </a:r>
            <a:r>
              <a:rPr lang="pt-BR" b="1" dirty="0"/>
              <a:t>entre duas datas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76064"/>
            <a:ext cx="9144000" cy="63813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A interface </a:t>
            </a:r>
            <a:r>
              <a:rPr lang="pt-BR" dirty="0" err="1"/>
              <a:t>DateTimeInterface</a:t>
            </a:r>
            <a:r>
              <a:rPr lang="pt-BR" dirty="0"/>
              <a:t> expõe um método chamado </a:t>
            </a:r>
            <a:r>
              <a:rPr lang="pt-BR" dirty="0" err="1"/>
              <a:t>diff</a:t>
            </a:r>
            <a:r>
              <a:rPr lang="pt-BR" dirty="0"/>
              <a:t>, que recebe um outro objeto deste mesmo tipo como parâmetro, ou seja, podemos chamar a partir de nosso objeto de datas, o método </a:t>
            </a:r>
            <a:r>
              <a:rPr lang="pt-BR" dirty="0" err="1"/>
              <a:t>diff</a:t>
            </a:r>
            <a:r>
              <a:rPr lang="pt-BR" dirty="0"/>
              <a:t> passando uma outra data como parâmetro. Vamos ver como ficaria isso:</a:t>
            </a:r>
            <a:endParaRPr lang="pt-BR" dirty="0"/>
          </a:p>
          <a:p>
            <a:pPr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r>
              <a:rPr lang="pt-BR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$</a:t>
            </a:r>
            <a:r>
              <a:rPr lang="pt-BR" dirty="0"/>
              <a:t>entrada</a:t>
            </a:r>
            <a:r>
              <a:rPr lang="pt-BR" dirty="0" smtClean="0"/>
              <a:t> = </a:t>
            </a:r>
            <a:r>
              <a:rPr lang="pt-BR" dirty="0" err="1"/>
              <a:t>new</a:t>
            </a:r>
            <a:r>
              <a:rPr lang="pt-BR" dirty="0" smtClean="0"/>
              <a:t> </a:t>
            </a:r>
            <a:r>
              <a:rPr lang="pt-BR" dirty="0" err="1" smtClean="0"/>
              <a:t>DateTime</a:t>
            </a:r>
            <a:r>
              <a:rPr lang="pt-BR" dirty="0" smtClean="0"/>
              <a:t>(</a:t>
            </a:r>
            <a:r>
              <a:rPr lang="pt-BR" dirty="0"/>
              <a:t>'09:00'</a:t>
            </a:r>
            <a:r>
              <a:rPr lang="pt-BR" dirty="0" smtClean="0"/>
              <a:t>);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$</a:t>
            </a:r>
            <a:r>
              <a:rPr lang="pt-BR" dirty="0" err="1"/>
              <a:t>saida</a:t>
            </a:r>
            <a:r>
              <a:rPr lang="pt-BR" dirty="0" smtClean="0"/>
              <a:t> = </a:t>
            </a:r>
            <a:r>
              <a:rPr lang="pt-BR" dirty="0" err="1"/>
              <a:t>new</a:t>
            </a:r>
            <a:r>
              <a:rPr lang="pt-BR" dirty="0" smtClean="0"/>
              <a:t> </a:t>
            </a:r>
            <a:r>
              <a:rPr lang="pt-BR" dirty="0" err="1" smtClean="0"/>
              <a:t>DateTime</a:t>
            </a:r>
            <a:r>
              <a:rPr lang="pt-BR" dirty="0" smtClean="0"/>
              <a:t>(</a:t>
            </a:r>
            <a:r>
              <a:rPr lang="pt-BR" dirty="0"/>
              <a:t>'18:00'</a:t>
            </a:r>
            <a:r>
              <a:rPr lang="pt-BR" dirty="0" smtClean="0"/>
              <a:t>);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$</a:t>
            </a:r>
            <a:r>
              <a:rPr lang="pt-BR" dirty="0"/>
              <a:t>intervalo</a:t>
            </a:r>
            <a:r>
              <a:rPr lang="pt-BR" dirty="0" smtClean="0"/>
              <a:t> = </a:t>
            </a:r>
            <a:r>
              <a:rPr lang="pt-BR" dirty="0"/>
              <a:t>$</a:t>
            </a:r>
            <a:r>
              <a:rPr lang="pt-BR" dirty="0" err="1"/>
              <a:t>saida</a:t>
            </a:r>
            <a:r>
              <a:rPr lang="pt-BR" dirty="0" smtClean="0"/>
              <a:t>-&gt;</a:t>
            </a:r>
            <a:r>
              <a:rPr lang="pt-BR" dirty="0" err="1" smtClean="0"/>
              <a:t>diff</a:t>
            </a:r>
            <a:r>
              <a:rPr lang="pt-BR" dirty="0" smtClean="0"/>
              <a:t>(</a:t>
            </a:r>
            <a:r>
              <a:rPr lang="pt-BR" dirty="0"/>
              <a:t>$entrada</a:t>
            </a:r>
            <a:r>
              <a:rPr lang="pt-BR" dirty="0" smtClean="0"/>
              <a:t>); </a:t>
            </a:r>
            <a:r>
              <a:rPr lang="pt-BR" dirty="0" err="1" smtClean="0"/>
              <a:t>print_r</a:t>
            </a:r>
            <a:r>
              <a:rPr lang="pt-BR" dirty="0" smtClean="0"/>
              <a:t>(</a:t>
            </a:r>
            <a:r>
              <a:rPr lang="pt-BR" dirty="0"/>
              <a:t>$intervalo</a:t>
            </a:r>
            <a:r>
              <a:rPr lang="pt-BR" dirty="0" smtClean="0"/>
              <a:t>);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E com isso temos a seguinte saída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0040" y="980728"/>
            <a:ext cx="9108504" cy="561662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/>
              <a:t>DateInterval</a:t>
            </a:r>
            <a:r>
              <a:rPr lang="en-US" dirty="0"/>
              <a:t> Object (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/>
              <a:t>y] =&gt; 0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/>
              <a:t>m] =&gt; 0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/>
              <a:t>d] =&gt; 0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/>
              <a:t>h] =&gt; 9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/>
              <a:t>i</a:t>
            </a:r>
            <a:r>
              <a:rPr lang="en-US" dirty="0"/>
              <a:t>] =&gt; 0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/>
              <a:t>s] =&gt; 0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/>
              <a:t>f] =&gt; 0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/>
              <a:t>weekday] =&gt; 0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/>
              <a:t>weekday_behavior</a:t>
            </a:r>
            <a:r>
              <a:rPr lang="en-US" dirty="0"/>
              <a:t>] =&gt; 0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/>
              <a:t>first_last_day_of</a:t>
            </a:r>
            <a:r>
              <a:rPr lang="en-US" dirty="0"/>
              <a:t>] =&gt; 0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/>
              <a:t>invert] =&gt; 1 [days] =&gt; </a:t>
            </a:r>
            <a:r>
              <a:rPr lang="en-US" dirty="0" smtClean="0"/>
              <a:t>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dirty="0" err="1"/>
              <a:t>special_type</a:t>
            </a:r>
            <a:r>
              <a:rPr lang="en-US" dirty="0"/>
              <a:t>] =&gt; 0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/>
              <a:t>special_amount</a:t>
            </a:r>
            <a:r>
              <a:rPr lang="en-US" dirty="0"/>
              <a:t>] =&gt; 0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/>
              <a:t>have_weekday_relative</a:t>
            </a:r>
            <a:r>
              <a:rPr lang="en-US" dirty="0"/>
              <a:t>] =&gt; 0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/>
              <a:t>have_special_relative</a:t>
            </a:r>
            <a:r>
              <a:rPr lang="en-US" dirty="0"/>
              <a:t>] =&gt; 0 )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para data e hora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 l="8021" t="27188" r="31101" b="6250"/>
          <a:stretch>
            <a:fillRect/>
          </a:stretch>
        </p:blipFill>
        <p:spPr bwMode="auto">
          <a:xfrm>
            <a:off x="0" y="1268760"/>
            <a:ext cx="9092266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 l="8021" t="21282" r="29722" b="6250"/>
          <a:stretch>
            <a:fillRect/>
          </a:stretch>
        </p:blipFill>
        <p:spPr bwMode="auto">
          <a:xfrm>
            <a:off x="0" y="504056"/>
            <a:ext cx="9090664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 l="9128" t="20297" r="31101" b="6250"/>
          <a:stretch>
            <a:fillRect/>
          </a:stretch>
        </p:blipFill>
        <p:spPr bwMode="auto">
          <a:xfrm>
            <a:off x="0" y="0"/>
            <a:ext cx="9131724" cy="630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 l="29885" t="34453" r="40783" b="9813"/>
          <a:stretch>
            <a:fillRect/>
          </a:stretch>
        </p:blipFill>
        <p:spPr bwMode="auto">
          <a:xfrm>
            <a:off x="1619672" y="780854"/>
            <a:ext cx="5688633" cy="607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Calculando intervalos com 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err="1" smtClean="0"/>
              <a:t>Select</a:t>
            </a:r>
            <a:r>
              <a:rPr lang="pt-BR" b="1" dirty="0" smtClean="0"/>
              <a:t> </a:t>
            </a:r>
            <a:r>
              <a:rPr lang="pt-BR" b="1" dirty="0" err="1" smtClean="0"/>
              <a:t>datediff</a:t>
            </a:r>
            <a:r>
              <a:rPr lang="pt-BR" dirty="0" smtClean="0"/>
              <a:t>( coluna, coluna) as apelido </a:t>
            </a:r>
            <a:r>
              <a:rPr lang="pt-BR" dirty="0" err="1" smtClean="0"/>
              <a:t>from</a:t>
            </a:r>
            <a:r>
              <a:rPr lang="pt-BR" dirty="0" smtClean="0"/>
              <a:t> tabela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Calcula o número de dias entre as datas.</a:t>
            </a: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dirty="0" err="1" smtClean="0"/>
              <a:t>Select</a:t>
            </a:r>
            <a:r>
              <a:rPr lang="pt-BR" b="1" dirty="0" smtClean="0"/>
              <a:t> </a:t>
            </a:r>
            <a:r>
              <a:rPr lang="pt-BR" b="1" dirty="0" err="1" smtClean="0"/>
              <a:t>timediff</a:t>
            </a:r>
            <a:r>
              <a:rPr lang="pt-BR" dirty="0" smtClean="0"/>
              <a:t>(coluna, coluna) as apelido </a:t>
            </a:r>
            <a:r>
              <a:rPr lang="pt-BR" dirty="0" err="1" smtClean="0"/>
              <a:t>from</a:t>
            </a:r>
            <a:r>
              <a:rPr lang="pt-BR" dirty="0" smtClean="0"/>
              <a:t> tabela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Calcula o número de dias entre dois </a:t>
            </a:r>
            <a:r>
              <a:rPr lang="pt-BR" dirty="0" err="1" smtClean="0"/>
              <a:t>horarios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Calculando intervalos com 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SELECT DATEDIFF("2017-06-25", "2017-06-15</a:t>
            </a:r>
            <a:r>
              <a:rPr lang="pt-BR" dirty="0" smtClean="0"/>
              <a:t>");</a:t>
            </a:r>
            <a:endParaRPr lang="pt-B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</a:t>
            </a:r>
            <a:r>
              <a:rPr lang="en-US" dirty="0"/>
              <a:t> DATEDIFF("2017-06-25 09:34:21", "2017-06-15 15:25:35</a:t>
            </a:r>
            <a:r>
              <a:rPr lang="en-US" dirty="0" smtClean="0"/>
              <a:t>");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pt-BR" dirty="0"/>
              <a:t>SELECT DATEDIFF("2017-01-01", "2016-12-24</a:t>
            </a:r>
            <a:r>
              <a:rPr lang="pt-BR" dirty="0" smtClean="0"/>
              <a:t>");</a:t>
            </a:r>
            <a:r>
              <a:rPr lang="pt-BR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//retorna o número de dias entre as datas.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/>
              <a:t>MySQL DATE_ADD() 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908720"/>
            <a:ext cx="9108504" cy="5949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Adiciona</a:t>
            </a:r>
            <a:r>
              <a:rPr lang="en-US" dirty="0" smtClean="0"/>
              <a:t> 10 </a:t>
            </a:r>
            <a:r>
              <a:rPr lang="en-US" dirty="0" err="1" smtClean="0"/>
              <a:t>dias</a:t>
            </a:r>
            <a:r>
              <a:rPr lang="en-US" dirty="0" smtClean="0"/>
              <a:t> à data:</a:t>
            </a:r>
            <a:endParaRPr lang="en-US" dirty="0"/>
          </a:p>
          <a:p>
            <a:pPr>
              <a:buNone/>
            </a:pPr>
            <a:r>
              <a:rPr lang="en-US" dirty="0"/>
              <a:t>SELECT DATE_ADD("2017-06-15", INTERVAL 10 DAY</a:t>
            </a:r>
            <a:r>
              <a:rPr lang="en-US" dirty="0" smtClean="0"/>
              <a:t>);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Adiciona</a:t>
            </a:r>
            <a:r>
              <a:rPr lang="en-US" dirty="0" smtClean="0"/>
              <a:t> 15 </a:t>
            </a:r>
            <a:r>
              <a:rPr lang="en-US" dirty="0" err="1" smtClean="0"/>
              <a:t>minutos</a:t>
            </a:r>
            <a:r>
              <a:rPr lang="en-US" dirty="0" smtClean="0"/>
              <a:t> à data:</a:t>
            </a:r>
            <a:endParaRPr lang="en-US" dirty="0"/>
          </a:p>
          <a:p>
            <a:pPr>
              <a:buNone/>
            </a:pPr>
            <a:r>
              <a:rPr lang="en-US" dirty="0"/>
              <a:t>SELECT DATE_ADD("2017-06-15 09:34:21", INTERVAL 15 MINUTE);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Subtrai</a:t>
            </a:r>
            <a:r>
              <a:rPr lang="en-US" dirty="0" smtClean="0"/>
              <a:t> 3 </a:t>
            </a:r>
            <a:r>
              <a:rPr lang="en-US" dirty="0" err="1" smtClean="0"/>
              <a:t>horas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data:</a:t>
            </a:r>
            <a:endParaRPr lang="en-US" dirty="0"/>
          </a:p>
          <a:p>
            <a:pPr>
              <a:buNone/>
            </a:pPr>
            <a:r>
              <a:rPr lang="en-US" dirty="0"/>
              <a:t>SELECT DATE_ADD("2017-06-15 09:34:21", INTERVAL -3 HOUR);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Subtrai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meses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data:</a:t>
            </a:r>
            <a:endParaRPr lang="en-US" dirty="0"/>
          </a:p>
          <a:p>
            <a:pPr>
              <a:buNone/>
            </a:pPr>
            <a:r>
              <a:rPr lang="en-US" dirty="0"/>
              <a:t>SELECT DATE_ADD("2017-06-15", INTERVAL -2 MONTH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MySQL TIMEDIFF() </a:t>
            </a:r>
            <a:r>
              <a:rPr lang="pt-BR" dirty="0" err="1"/>
              <a:t>Function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Return the difference between two time expressions: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</a:t>
            </a:r>
            <a:r>
              <a:rPr lang="en-US" dirty="0"/>
              <a:t> TIMEDIFF("13:10:11", "13:10:10</a:t>
            </a:r>
            <a:r>
              <a:rPr lang="en-US" dirty="0" smtClean="0"/>
              <a:t>");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SELECT TIMEDIFF("2017-06-25 13:10:11", "2017-06-15 13:10:10");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 função date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56886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A </a:t>
            </a:r>
            <a:r>
              <a:rPr lang="pt-BR" dirty="0"/>
              <a:t>função </a:t>
            </a:r>
            <a:r>
              <a:rPr lang="pt-BR" b="1" dirty="0"/>
              <a:t>date</a:t>
            </a:r>
            <a:r>
              <a:rPr lang="pt-BR" dirty="0"/>
              <a:t> pode </a:t>
            </a:r>
            <a:r>
              <a:rPr lang="pt-BR" dirty="0" smtClean="0"/>
              <a:t>pegar </a:t>
            </a:r>
            <a:r>
              <a:rPr lang="pt-BR" dirty="0"/>
              <a:t>a data atual. Com ela é bem fácil definir o formato em que queremos esta data, inclusive.</a:t>
            </a:r>
            <a:endParaRPr lang="pt-BR" dirty="0"/>
          </a:p>
          <a:p>
            <a:pPr>
              <a:buNone/>
            </a:pPr>
            <a:r>
              <a:rPr lang="pt-BR" dirty="0"/>
              <a:t>Para exibirmos a data atual no formato brasileiro, por exemplo, ficaria assim:</a:t>
            </a:r>
            <a:endParaRPr lang="pt-BR" dirty="0"/>
          </a:p>
          <a:p>
            <a:pPr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r>
              <a:rPr lang="pt-BR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$</a:t>
            </a:r>
            <a:r>
              <a:rPr lang="pt-BR" dirty="0"/>
              <a:t>hoje</a:t>
            </a:r>
            <a:r>
              <a:rPr lang="pt-BR" dirty="0" smtClean="0"/>
              <a:t> = date(</a:t>
            </a:r>
            <a:r>
              <a:rPr lang="pt-BR" dirty="0"/>
              <a:t>'d/m/Y'</a:t>
            </a:r>
            <a:r>
              <a:rPr lang="pt-BR" dirty="0" smtClean="0"/>
              <a:t>); 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echo</a:t>
            </a:r>
            <a:r>
              <a:rPr lang="pt-BR" dirty="0" smtClean="0"/>
              <a:t> </a:t>
            </a:r>
            <a:r>
              <a:rPr lang="pt-BR" dirty="0"/>
              <a:t>$hoje</a:t>
            </a:r>
            <a:r>
              <a:rPr lang="pt-BR" dirty="0" smtClean="0"/>
              <a:t>; </a:t>
            </a: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E </a:t>
            </a:r>
            <a:r>
              <a:rPr lang="pt-BR" dirty="0"/>
              <a:t>este código exibiria: </a:t>
            </a:r>
            <a:r>
              <a:rPr lang="pt-BR" dirty="0" smtClean="0"/>
              <a:t>24/05/2021.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Data no HTML</a:t>
            </a:r>
            <a:endParaRPr lang="pt-BR" altLang="en-US"/>
          </a:p>
        </p:txBody>
      </p:sp>
      <p:pic>
        <p:nvPicPr>
          <p:cNvPr id="6" name="Espaço Reservado para Conteúdo 5"/>
          <p:cNvPicPr>
            <a:picLocks noChangeAspect="1"/>
          </p:cNvPicPr>
          <p:nvPr>
            <p:ph idx="1"/>
          </p:nvPr>
        </p:nvPicPr>
        <p:blipFill>
          <a:blip r:embed="rId1"/>
          <a:srcRect l="40918" t="40156" r="41654" b="39852"/>
          <a:stretch>
            <a:fillRect/>
          </a:stretch>
        </p:blipFill>
        <p:spPr>
          <a:xfrm>
            <a:off x="1619250" y="1052830"/>
            <a:ext cx="5316855" cy="2989580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161925" y="4208145"/>
            <a:ext cx="88176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/>
              <a:t>&lt;p&gt;Data Entrada: &lt;input class="field" type = "Date" name="dt_entrada"&gt;</a:t>
            </a:r>
            <a:endParaRPr lang="pt-BR" altLang="en-US" sz="2000"/>
          </a:p>
          <a:p>
            <a:endParaRPr lang="pt-BR" altLang="en-US" sz="2000"/>
          </a:p>
          <a:p>
            <a:r>
              <a:rPr lang="pt-BR" altLang="en-US" sz="2000"/>
              <a:t>&lt;p&gt;Hora Entrada: &lt;input type = "time" name = "hora_entrada" MAXLENGTH = "5"&gt;</a:t>
            </a:r>
            <a:endParaRPr lang="pt-BR" altLang="en-US" sz="2000"/>
          </a:p>
          <a:p>
            <a:endParaRPr lang="pt-BR" altLang="en-US" sz="2000"/>
          </a:p>
          <a:p>
            <a:r>
              <a:rPr lang="pt-BR" altLang="en-US" sz="2000"/>
              <a:t>&lt;p&gt;Data Saida: &lt;input class="field" type = "date" name="dt_saida"&gt;</a:t>
            </a:r>
            <a:endParaRPr lang="pt-BR" altLang="en-US" sz="2000"/>
          </a:p>
          <a:p>
            <a:endParaRPr lang="pt-BR" altLang="en-US" sz="2000"/>
          </a:p>
          <a:p>
            <a:r>
              <a:rPr lang="pt-BR" altLang="en-US" sz="2000"/>
              <a:t>&lt;p&gt;Hora Saida: &lt;input type = "time" name = "hora_saida" MAXLENGTH = "5"&gt;</a:t>
            </a:r>
            <a:endParaRPr lang="pt-BR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360" y="475933"/>
            <a:ext cx="8229600" cy="1143000"/>
          </a:xfrm>
        </p:spPr>
        <p:txBody>
          <a:bodyPr/>
          <a:p>
            <a:r>
              <a:rPr lang="pt-BR" altLang="en-US"/>
              <a:t>Data no HTML</a:t>
            </a:r>
            <a:endParaRPr lang="pt-BR" altLang="en-US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rcRect l="27735" t="33418" r="39173" b="62553"/>
          <a:stretch>
            <a:fillRect/>
          </a:stretch>
        </p:blipFill>
        <p:spPr>
          <a:xfrm>
            <a:off x="251460" y="2348865"/>
            <a:ext cx="8587740" cy="58801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179070" y="4725035"/>
            <a:ext cx="8587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Entrada:&lt;input type="datetime-local" name="entrada" value="'.$entrada.'"&gt;</a:t>
            </a:r>
            <a:endParaRPr lang="pt-B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Funções de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688632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pt-BR" dirty="0" err="1" smtClean="0">
                <a:hlinkClick r:id="rId1"/>
              </a:rPr>
              <a:t>addcslashes</a:t>
            </a:r>
            <a:r>
              <a:rPr lang="pt-BR" dirty="0"/>
              <a:t> — String entre aspas com barras no estilo C</a:t>
            </a:r>
            <a:endParaRPr lang="pt-BR" dirty="0"/>
          </a:p>
          <a:p>
            <a:pPr lvl="1"/>
            <a:r>
              <a:rPr lang="pt-BR" dirty="0" err="1">
                <a:hlinkClick r:id="rId2"/>
              </a:rPr>
              <a:t>addslashes</a:t>
            </a:r>
            <a:r>
              <a:rPr lang="pt-BR" dirty="0"/>
              <a:t> — Adiciona barras a uma string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bin2hex</a:t>
            </a:r>
            <a:r>
              <a:rPr lang="pt-BR" dirty="0"/>
              <a:t> — Converte um dado binário em representação hexadecimal</a:t>
            </a:r>
            <a:endParaRPr lang="pt-BR" dirty="0"/>
          </a:p>
          <a:p>
            <a:pPr lvl="1"/>
            <a:r>
              <a:rPr lang="pt-BR" dirty="0" err="1">
                <a:hlinkClick r:id="rId4"/>
              </a:rPr>
              <a:t>chop</a:t>
            </a:r>
            <a:r>
              <a:rPr lang="pt-BR" dirty="0"/>
              <a:t> — Sinônimo de </a:t>
            </a:r>
            <a:r>
              <a:rPr lang="pt-BR" dirty="0" err="1"/>
              <a:t>rtrim</a:t>
            </a:r>
            <a:endParaRPr lang="pt-BR" dirty="0"/>
          </a:p>
          <a:p>
            <a:pPr lvl="1"/>
            <a:r>
              <a:rPr lang="pt-BR" dirty="0" err="1">
                <a:hlinkClick r:id="rId5"/>
              </a:rPr>
              <a:t>chr</a:t>
            </a:r>
            <a:r>
              <a:rPr lang="pt-BR" dirty="0"/>
              <a:t> — Retorna um </a:t>
            </a:r>
            <a:r>
              <a:rPr lang="pt-BR" dirty="0" err="1"/>
              <a:t>caracter</a:t>
            </a:r>
            <a:r>
              <a:rPr lang="pt-BR" dirty="0"/>
              <a:t> específico</a:t>
            </a:r>
            <a:endParaRPr lang="pt-BR" dirty="0"/>
          </a:p>
          <a:p>
            <a:pPr lvl="1"/>
            <a:r>
              <a:rPr lang="pt-BR" dirty="0" err="1">
                <a:hlinkClick r:id="rId6"/>
              </a:rPr>
              <a:t>chunk_split</a:t>
            </a:r>
            <a:r>
              <a:rPr lang="pt-BR" dirty="0"/>
              <a:t> — Divide uma string em pequenos pedaços</a:t>
            </a:r>
            <a:endParaRPr lang="pt-BR" dirty="0"/>
          </a:p>
          <a:p>
            <a:pPr lvl="1"/>
            <a:r>
              <a:rPr lang="pt-BR" dirty="0" err="1">
                <a:hlinkClick r:id="rId7"/>
              </a:rPr>
              <a:t>convert_cyr_string</a:t>
            </a:r>
            <a:r>
              <a:rPr lang="pt-BR" dirty="0"/>
              <a:t> — Converte de um conjunto caracteres cirílico para outro</a:t>
            </a:r>
            <a:endParaRPr lang="pt-BR" dirty="0"/>
          </a:p>
          <a:p>
            <a:pPr lvl="1"/>
            <a:r>
              <a:rPr lang="pt-BR" dirty="0" err="1">
                <a:hlinkClick r:id="rId8"/>
              </a:rPr>
              <a:t>convert_uudecode</a:t>
            </a:r>
            <a:r>
              <a:rPr lang="pt-BR" dirty="0"/>
              <a:t> — Decodifica uma string codificada com </a:t>
            </a:r>
            <a:r>
              <a:rPr lang="pt-BR" dirty="0" err="1"/>
              <a:t>uuencode</a:t>
            </a:r>
            <a:endParaRPr lang="pt-BR" dirty="0"/>
          </a:p>
          <a:p>
            <a:pPr lvl="1"/>
            <a:r>
              <a:rPr lang="pt-BR" dirty="0" err="1">
                <a:hlinkClick r:id="rId9"/>
              </a:rPr>
              <a:t>convert_uuencode</a:t>
            </a:r>
            <a:r>
              <a:rPr lang="pt-BR" dirty="0"/>
              <a:t> — Codifica com </a:t>
            </a:r>
            <a:r>
              <a:rPr lang="pt-BR" dirty="0" err="1"/>
              <a:t>uuencode</a:t>
            </a:r>
            <a:r>
              <a:rPr lang="pt-BR" dirty="0"/>
              <a:t> uma string</a:t>
            </a:r>
            <a:endParaRPr lang="pt-BR" dirty="0"/>
          </a:p>
          <a:p>
            <a:pPr lvl="1"/>
            <a:r>
              <a:rPr lang="pt-BR" dirty="0" err="1">
                <a:hlinkClick r:id="rId10"/>
              </a:rPr>
              <a:t>count_chars</a:t>
            </a:r>
            <a:r>
              <a:rPr lang="pt-BR" dirty="0"/>
              <a:t> — Retorna informações sobre os caracteres usados numa string</a:t>
            </a:r>
            <a:endParaRPr lang="pt-BR" dirty="0"/>
          </a:p>
          <a:p>
            <a:pPr lvl="1"/>
            <a:r>
              <a:rPr lang="pt-BR" dirty="0">
                <a:hlinkClick r:id="rId11"/>
              </a:rPr>
              <a:t>crc32</a:t>
            </a:r>
            <a:r>
              <a:rPr lang="pt-BR" dirty="0"/>
              <a:t> — Calcula polinômio crc32 de uma </a:t>
            </a:r>
            <a:r>
              <a:rPr lang="pt-BR" dirty="0" smtClean="0"/>
              <a:t>string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07293"/>
            <a:ext cx="9144000" cy="5650707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pt-BR" dirty="0" err="1" smtClean="0">
                <a:hlinkClick r:id="rId1"/>
              </a:rPr>
              <a:t>crypt</a:t>
            </a:r>
            <a:r>
              <a:rPr lang="pt-BR" dirty="0" smtClean="0"/>
              <a:t> — </a:t>
            </a:r>
            <a:r>
              <a:rPr lang="pt-BR" dirty="0" err="1" smtClean="0"/>
              <a:t>Encriptação</a:t>
            </a:r>
            <a:r>
              <a:rPr lang="pt-BR" dirty="0" smtClean="0"/>
              <a:t> unidirecional de string (</a:t>
            </a:r>
            <a:r>
              <a:rPr lang="pt-BR" dirty="0" err="1" smtClean="0"/>
              <a:t>hashing</a:t>
            </a:r>
            <a:r>
              <a:rPr lang="pt-BR" dirty="0" smtClean="0"/>
              <a:t>)</a:t>
            </a:r>
            <a:endParaRPr lang="pt-BR" dirty="0" smtClean="0"/>
          </a:p>
          <a:p>
            <a:pPr lvl="1"/>
            <a:r>
              <a:rPr lang="pt-BR" dirty="0" err="1" smtClean="0">
                <a:hlinkClick r:id="rId2"/>
              </a:rPr>
              <a:t>echo</a:t>
            </a:r>
            <a:r>
              <a:rPr lang="pt-BR" dirty="0" smtClean="0"/>
              <a:t> — Exibe uma ou mais strings</a:t>
            </a:r>
            <a:endParaRPr lang="pt-BR" dirty="0" smtClean="0"/>
          </a:p>
          <a:p>
            <a:pPr lvl="1"/>
            <a:r>
              <a:rPr lang="pt-BR" dirty="0" smtClean="0">
                <a:hlinkClick r:id="rId3"/>
              </a:rPr>
              <a:t>explode</a:t>
            </a:r>
            <a:r>
              <a:rPr lang="pt-BR" dirty="0" smtClean="0"/>
              <a:t> — Divide uma string em strings</a:t>
            </a:r>
            <a:endParaRPr lang="pt-BR" dirty="0" smtClean="0"/>
          </a:p>
          <a:p>
            <a:pPr lvl="1"/>
            <a:r>
              <a:rPr lang="pt-BR" dirty="0" err="1" smtClean="0">
                <a:hlinkClick r:id="rId4"/>
              </a:rPr>
              <a:t>fprintf</a:t>
            </a:r>
            <a:r>
              <a:rPr lang="pt-BR" dirty="0" smtClean="0"/>
              <a:t> — Escreve uma string formatada para um </a:t>
            </a:r>
            <a:r>
              <a:rPr lang="pt-BR" dirty="0" err="1" smtClean="0"/>
              <a:t>stream</a:t>
            </a:r>
            <a:endParaRPr lang="pt-BR" dirty="0" smtClean="0"/>
          </a:p>
          <a:p>
            <a:pPr lvl="1"/>
            <a:r>
              <a:rPr lang="pt-BR" dirty="0" err="1" smtClean="0">
                <a:hlinkClick r:id="rId5"/>
              </a:rPr>
              <a:t>get_html_translation_table</a:t>
            </a:r>
            <a:r>
              <a:rPr lang="pt-BR" dirty="0" smtClean="0"/>
              <a:t> — Retorna a tabela de tradução usada por </a:t>
            </a:r>
            <a:r>
              <a:rPr lang="pt-BR" dirty="0" err="1" smtClean="0"/>
              <a:t>htmlspecialchars</a:t>
            </a:r>
            <a:r>
              <a:rPr lang="pt-BR" dirty="0" smtClean="0"/>
              <a:t> e </a:t>
            </a:r>
            <a:r>
              <a:rPr lang="pt-BR" dirty="0" err="1" smtClean="0"/>
              <a:t>htmlentities</a:t>
            </a:r>
            <a:endParaRPr lang="pt-BR" dirty="0" smtClean="0"/>
          </a:p>
          <a:p>
            <a:pPr lvl="1"/>
            <a:r>
              <a:rPr lang="pt-BR" dirty="0" err="1" smtClean="0">
                <a:hlinkClick r:id="rId6"/>
              </a:rPr>
              <a:t>hebrev</a:t>
            </a:r>
            <a:r>
              <a:rPr lang="pt-BR" dirty="0" smtClean="0"/>
              <a:t> — Converte texto lógico Hebraico para texto visual</a:t>
            </a:r>
            <a:endParaRPr lang="pt-BR" dirty="0" smtClean="0"/>
          </a:p>
          <a:p>
            <a:pPr lvl="1"/>
            <a:r>
              <a:rPr lang="pt-BR" dirty="0" err="1" smtClean="0">
                <a:hlinkClick r:id="rId7"/>
              </a:rPr>
              <a:t>hebrevc</a:t>
            </a:r>
            <a:r>
              <a:rPr lang="pt-BR" dirty="0" smtClean="0"/>
              <a:t> — Converte um texto lógico </a:t>
            </a:r>
            <a:r>
              <a:rPr lang="pt-BR" dirty="0" err="1" smtClean="0"/>
              <a:t>Hebráico</a:t>
            </a:r>
            <a:r>
              <a:rPr lang="pt-BR" dirty="0" smtClean="0"/>
              <a:t> para um texto visual com conversão </a:t>
            </a:r>
            <a:r>
              <a:rPr lang="pt-BR" dirty="0" err="1" smtClean="0"/>
              <a:t>newline</a:t>
            </a:r>
            <a:endParaRPr lang="pt-BR" dirty="0" smtClean="0"/>
          </a:p>
          <a:p>
            <a:pPr lvl="1"/>
            <a:r>
              <a:rPr lang="pt-BR" dirty="0" smtClean="0">
                <a:hlinkClick r:id="rId8"/>
              </a:rPr>
              <a:t>hex2bin</a:t>
            </a:r>
            <a:r>
              <a:rPr lang="pt-BR" dirty="0" smtClean="0"/>
              <a:t> — </a:t>
            </a:r>
            <a:r>
              <a:rPr lang="pt-BR" dirty="0" err="1" smtClean="0"/>
              <a:t>Decodes</a:t>
            </a:r>
            <a:r>
              <a:rPr lang="pt-BR" dirty="0" smtClean="0"/>
              <a:t> a </a:t>
            </a:r>
            <a:r>
              <a:rPr lang="pt-BR" dirty="0" err="1" smtClean="0"/>
              <a:t>hexadecimally</a:t>
            </a:r>
            <a:r>
              <a:rPr lang="pt-BR" dirty="0" smtClean="0"/>
              <a:t> </a:t>
            </a:r>
            <a:r>
              <a:rPr lang="pt-BR" dirty="0" err="1" smtClean="0"/>
              <a:t>encoded</a:t>
            </a:r>
            <a:r>
              <a:rPr lang="pt-BR" dirty="0" smtClean="0"/>
              <a:t> </a:t>
            </a:r>
            <a:r>
              <a:rPr lang="pt-BR" dirty="0" err="1" smtClean="0"/>
              <a:t>binary</a:t>
            </a:r>
            <a:r>
              <a:rPr lang="pt-BR" dirty="0" smtClean="0"/>
              <a:t> string</a:t>
            </a:r>
            <a:endParaRPr lang="pt-BR" dirty="0" smtClean="0"/>
          </a:p>
          <a:p>
            <a:pPr lvl="1"/>
            <a:r>
              <a:rPr lang="pt-BR" dirty="0" err="1" smtClean="0">
                <a:hlinkClick r:id="rId9"/>
              </a:rPr>
              <a:t>html_entity_decode</a:t>
            </a:r>
            <a:r>
              <a:rPr lang="pt-BR" dirty="0" smtClean="0"/>
              <a:t> — Converte todas as entidades HTML para os seus caracteres</a:t>
            </a:r>
            <a:endParaRPr lang="pt-BR" dirty="0" smtClean="0"/>
          </a:p>
          <a:p>
            <a:pPr lvl="1"/>
            <a:r>
              <a:rPr lang="pt-BR" dirty="0" err="1" smtClean="0">
                <a:hlinkClick r:id="rId10"/>
              </a:rPr>
              <a:t>htmlentities</a:t>
            </a:r>
            <a:r>
              <a:rPr lang="pt-BR" dirty="0" smtClean="0"/>
              <a:t> — Converte todos os caracteres aplicáveis em entidades </a:t>
            </a:r>
            <a:r>
              <a:rPr lang="pt-BR" dirty="0" err="1" smtClean="0"/>
              <a:t>html</a:t>
            </a:r>
            <a:r>
              <a:rPr lang="pt-BR" dirty="0" smtClean="0"/>
              <a:t>.</a:t>
            </a:r>
            <a:endParaRPr lang="pt-BR" dirty="0" smtClean="0"/>
          </a:p>
          <a:p>
            <a:pPr lvl="1"/>
            <a:r>
              <a:rPr lang="pt-BR" dirty="0" err="1" smtClean="0">
                <a:hlinkClick r:id="rId11"/>
              </a:rPr>
              <a:t>htmlspecialchars_decode</a:t>
            </a:r>
            <a:r>
              <a:rPr lang="pt-BR" dirty="0" smtClean="0"/>
              <a:t> — Converte especiais entidades HTML para caracteres</a:t>
            </a:r>
            <a:endParaRPr lang="pt-BR" dirty="0" smtClean="0"/>
          </a:p>
          <a:p>
            <a:pPr lvl="1"/>
            <a:r>
              <a:rPr lang="pt-BR" dirty="0" err="1" smtClean="0">
                <a:hlinkClick r:id="rId12"/>
              </a:rPr>
              <a:t>htmlspecialchars</a:t>
            </a:r>
            <a:r>
              <a:rPr lang="pt-BR" dirty="0" smtClean="0"/>
              <a:t> — Converte caracteres especiais para a realidade HTML</a:t>
            </a:r>
            <a:endParaRPr lang="pt-BR" dirty="0" smtClean="0"/>
          </a:p>
          <a:p>
            <a:pPr lvl="1"/>
            <a:r>
              <a:rPr lang="pt-BR" dirty="0" smtClean="0">
                <a:hlinkClick r:id="rId13"/>
              </a:rPr>
              <a:t>implode</a:t>
            </a:r>
            <a:r>
              <a:rPr lang="pt-BR" dirty="0" smtClean="0"/>
              <a:t> — Junta elementos de uma matriz em uma string</a:t>
            </a:r>
            <a:endParaRPr lang="pt-BR" dirty="0" smtClean="0"/>
          </a:p>
          <a:p>
            <a:pPr lvl="1"/>
            <a:r>
              <a:rPr lang="pt-BR" dirty="0" err="1" smtClean="0">
                <a:hlinkClick r:id="rId14"/>
              </a:rPr>
              <a:t>join</a:t>
            </a:r>
            <a:r>
              <a:rPr lang="pt-BR" dirty="0" smtClean="0"/>
              <a:t> — Sinônimo de implode</a:t>
            </a:r>
            <a:endParaRPr lang="pt-BR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Funções de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Autofit/>
          </a:bodyPr>
          <a:lstStyle/>
          <a:p>
            <a:pPr lvl="1"/>
            <a:r>
              <a:rPr lang="pt-BR" sz="1600" dirty="0" err="1" smtClean="0">
                <a:hlinkClick r:id="rId1"/>
              </a:rPr>
              <a:t>lcfirst</a:t>
            </a:r>
            <a:r>
              <a:rPr lang="pt-BR" sz="1600" dirty="0" smtClean="0"/>
              <a:t> — Torna minúsculo o primeiro caractere de uma string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2"/>
              </a:rPr>
              <a:t>levenshtein</a:t>
            </a:r>
            <a:r>
              <a:rPr lang="pt-BR" sz="1600" dirty="0" smtClean="0"/>
              <a:t> — Calcula a distância </a:t>
            </a:r>
            <a:r>
              <a:rPr lang="pt-BR" sz="1600" dirty="0" err="1" smtClean="0"/>
              <a:t>Levenshtein</a:t>
            </a:r>
            <a:r>
              <a:rPr lang="pt-BR" sz="1600" dirty="0" smtClean="0"/>
              <a:t> entre duas strings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3"/>
              </a:rPr>
              <a:t>localeconv</a:t>
            </a:r>
            <a:r>
              <a:rPr lang="pt-BR" sz="1600" dirty="0" smtClean="0"/>
              <a:t> — Obtém a informação da formatação numérica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4"/>
              </a:rPr>
              <a:t>ltrim</a:t>
            </a:r>
            <a:r>
              <a:rPr lang="pt-BR" sz="1600" dirty="0" smtClean="0"/>
              <a:t> — Retira espaços em branco (ou outros caracteres) do início da string</a:t>
            </a:r>
            <a:endParaRPr lang="pt-BR" sz="1600" dirty="0" smtClean="0"/>
          </a:p>
          <a:p>
            <a:pPr lvl="1"/>
            <a:r>
              <a:rPr lang="pt-BR" sz="1600" dirty="0" smtClean="0">
                <a:hlinkClick r:id="rId5"/>
              </a:rPr>
              <a:t>md5_file</a:t>
            </a:r>
            <a:r>
              <a:rPr lang="pt-BR" sz="1600" dirty="0" smtClean="0"/>
              <a:t> — Calcula </a:t>
            </a:r>
            <a:r>
              <a:rPr lang="pt-BR" sz="1600" dirty="0" err="1" smtClean="0"/>
              <a:t>hash</a:t>
            </a:r>
            <a:r>
              <a:rPr lang="pt-BR" sz="1600" dirty="0" smtClean="0"/>
              <a:t> md5 de um dado arquivo</a:t>
            </a:r>
            <a:endParaRPr lang="pt-BR" sz="1600" dirty="0" smtClean="0"/>
          </a:p>
          <a:p>
            <a:pPr lvl="1"/>
            <a:r>
              <a:rPr lang="pt-BR" sz="1600" dirty="0" smtClean="0">
                <a:hlinkClick r:id="rId6"/>
              </a:rPr>
              <a:t>md5</a:t>
            </a:r>
            <a:r>
              <a:rPr lang="pt-BR" sz="1600" dirty="0" smtClean="0"/>
              <a:t> — Calcula o "</a:t>
            </a:r>
            <a:r>
              <a:rPr lang="pt-BR" sz="1600" dirty="0" err="1" smtClean="0"/>
              <a:t>hash</a:t>
            </a:r>
            <a:r>
              <a:rPr lang="pt-BR" sz="1600" dirty="0" smtClean="0"/>
              <a:t> MD5" de uma string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7"/>
              </a:rPr>
              <a:t>metaphone</a:t>
            </a:r>
            <a:r>
              <a:rPr lang="pt-BR" sz="1600" dirty="0" smtClean="0"/>
              <a:t> — Calcula a </a:t>
            </a:r>
            <a:r>
              <a:rPr lang="pt-BR" sz="1600" dirty="0" err="1" smtClean="0"/>
              <a:t>metaphone</a:t>
            </a:r>
            <a:r>
              <a:rPr lang="pt-BR" sz="1600" dirty="0" smtClean="0"/>
              <a:t> </a:t>
            </a:r>
            <a:r>
              <a:rPr lang="pt-BR" sz="1600" dirty="0" err="1" smtClean="0"/>
              <a:t>key</a:t>
            </a:r>
            <a:r>
              <a:rPr lang="pt-BR" sz="1600" dirty="0" smtClean="0"/>
              <a:t> de uma string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8"/>
              </a:rPr>
              <a:t>money_format</a:t>
            </a:r>
            <a:r>
              <a:rPr lang="pt-BR" sz="1600" dirty="0" smtClean="0"/>
              <a:t> — Formata um número como uma string de moeda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9"/>
              </a:rPr>
              <a:t>nl_langinfo</a:t>
            </a:r>
            <a:r>
              <a:rPr lang="pt-BR" sz="1600" dirty="0" smtClean="0"/>
              <a:t> — Retorna informação de linguagem e local</a:t>
            </a:r>
            <a:endParaRPr lang="pt-BR" sz="1600" dirty="0" smtClean="0"/>
          </a:p>
          <a:p>
            <a:pPr lvl="1"/>
            <a:r>
              <a:rPr lang="pt-BR" sz="1600" dirty="0" smtClean="0">
                <a:hlinkClick r:id="rId10"/>
              </a:rPr>
              <a:t>nl2br</a:t>
            </a:r>
            <a:r>
              <a:rPr lang="pt-BR" sz="1600" dirty="0" smtClean="0"/>
              <a:t> — Insere quebras de linha HTML antes de todas </a:t>
            </a:r>
            <a:r>
              <a:rPr lang="pt-BR" sz="1600" dirty="0" err="1" smtClean="0"/>
              <a:t>newlines</a:t>
            </a:r>
            <a:r>
              <a:rPr lang="pt-BR" sz="1600" dirty="0" smtClean="0"/>
              <a:t> em uma string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1"/>
              </a:rPr>
              <a:t>number_format</a:t>
            </a:r>
            <a:r>
              <a:rPr lang="pt-BR" sz="1600" dirty="0" smtClean="0"/>
              <a:t> — Formata um número com os milhares agrupados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2"/>
              </a:rPr>
              <a:t>ord</a:t>
            </a:r>
            <a:r>
              <a:rPr lang="pt-BR" sz="1600" dirty="0" smtClean="0"/>
              <a:t> — Retorna o valor ASCII do caractere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3"/>
              </a:rPr>
              <a:t>parse_str</a:t>
            </a:r>
            <a:r>
              <a:rPr lang="pt-BR" sz="1600" dirty="0" smtClean="0"/>
              <a:t> — Converte a string em variáveis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4"/>
              </a:rPr>
              <a:t>print</a:t>
            </a:r>
            <a:r>
              <a:rPr lang="pt-BR" sz="1600" dirty="0" smtClean="0"/>
              <a:t> — Mostra uma string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5"/>
              </a:rPr>
              <a:t>printf</a:t>
            </a:r>
            <a:r>
              <a:rPr lang="pt-BR" sz="1600" dirty="0" smtClean="0"/>
              <a:t> — Mostra uma string formatada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6"/>
              </a:rPr>
              <a:t>quoted_printable_decode</a:t>
            </a:r>
            <a:r>
              <a:rPr lang="pt-BR" sz="1600" dirty="0" smtClean="0"/>
              <a:t> — Converte uma string </a:t>
            </a:r>
            <a:r>
              <a:rPr lang="pt-BR" sz="1600" dirty="0" err="1" smtClean="0"/>
              <a:t>quoted-printable</a:t>
            </a:r>
            <a:r>
              <a:rPr lang="pt-BR" sz="1600" dirty="0" smtClean="0"/>
              <a:t> para uma string de 8 bit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7"/>
              </a:rPr>
              <a:t>quoted_printable_encode</a:t>
            </a:r>
            <a:r>
              <a:rPr lang="pt-BR" sz="1600" dirty="0" smtClean="0"/>
              <a:t> — Converte uma string de 8 bits em uma string </a:t>
            </a:r>
            <a:r>
              <a:rPr lang="pt-BR" sz="1600" dirty="0" err="1" smtClean="0"/>
              <a:t>quoted-printable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8"/>
              </a:rPr>
              <a:t>quotemeta</a:t>
            </a:r>
            <a:r>
              <a:rPr lang="pt-BR" sz="1600" dirty="0" smtClean="0"/>
              <a:t> — Adiciona uma barra invertida antes dos meta caracteres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9"/>
              </a:rPr>
              <a:t>rtrim</a:t>
            </a:r>
            <a:r>
              <a:rPr lang="pt-BR" sz="1600" dirty="0" smtClean="0"/>
              <a:t> — Retira espaço em branco (ou outros caracteres) do final da string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20"/>
              </a:rPr>
              <a:t>setlocale</a:t>
            </a:r>
            <a:r>
              <a:rPr lang="pt-BR" sz="1600" dirty="0" smtClean="0"/>
              <a:t> — Define informações locais</a:t>
            </a:r>
            <a:endParaRPr lang="pt-BR" sz="1600" dirty="0" smtClean="0"/>
          </a:p>
          <a:p>
            <a:pPr lvl="1"/>
            <a:r>
              <a:rPr lang="pt-BR" sz="1600" dirty="0" smtClean="0">
                <a:hlinkClick r:id="rId21"/>
              </a:rPr>
              <a:t>sha1_file</a:t>
            </a:r>
            <a:r>
              <a:rPr lang="pt-BR" sz="1600" dirty="0" smtClean="0"/>
              <a:t> — Calcula a </a:t>
            </a:r>
            <a:r>
              <a:rPr lang="pt-BR" sz="1600" dirty="0" err="1" smtClean="0"/>
              <a:t>hash</a:t>
            </a:r>
            <a:r>
              <a:rPr lang="pt-BR" sz="1600" dirty="0" smtClean="0"/>
              <a:t> sha1 de um arquivo</a:t>
            </a:r>
            <a:endParaRPr lang="pt-BR" sz="16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252536" y="1196752"/>
            <a:ext cx="9396536" cy="5661248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pt-BR" dirty="0" smtClean="0">
                <a:hlinkClick r:id="rId1"/>
              </a:rPr>
              <a:t>sha1</a:t>
            </a:r>
            <a:r>
              <a:rPr lang="pt-BR" dirty="0" smtClean="0"/>
              <a:t> — Calcula a </a:t>
            </a:r>
            <a:r>
              <a:rPr lang="pt-BR" dirty="0" err="1" smtClean="0"/>
              <a:t>hash</a:t>
            </a:r>
            <a:r>
              <a:rPr lang="pt-BR" dirty="0" smtClean="0"/>
              <a:t> sha1 de uma string</a:t>
            </a:r>
            <a:endParaRPr lang="pt-BR" dirty="0" smtClean="0"/>
          </a:p>
          <a:p>
            <a:pPr lvl="1"/>
            <a:r>
              <a:rPr lang="pt-BR" dirty="0" err="1" smtClean="0">
                <a:hlinkClick r:id="rId2"/>
              </a:rPr>
              <a:t>similar_text</a:t>
            </a:r>
            <a:r>
              <a:rPr lang="pt-BR" dirty="0" smtClean="0"/>
              <a:t> — Calcula a similaridade entre duas strings</a:t>
            </a:r>
            <a:endParaRPr lang="pt-BR" dirty="0" smtClean="0"/>
          </a:p>
          <a:p>
            <a:pPr lvl="1"/>
            <a:r>
              <a:rPr lang="pt-BR" dirty="0" err="1" smtClean="0">
                <a:hlinkClick r:id="rId3"/>
              </a:rPr>
              <a:t>soundex</a:t>
            </a:r>
            <a:r>
              <a:rPr lang="pt-BR" dirty="0" smtClean="0"/>
              <a:t> — Calcula a chave </a:t>
            </a:r>
            <a:r>
              <a:rPr lang="pt-BR" dirty="0" err="1" smtClean="0"/>
              <a:t>soundex</a:t>
            </a:r>
            <a:r>
              <a:rPr lang="pt-BR" dirty="0" smtClean="0"/>
              <a:t> de uma string</a:t>
            </a:r>
            <a:endParaRPr lang="pt-BR" dirty="0" smtClean="0"/>
          </a:p>
          <a:p>
            <a:pPr lvl="1"/>
            <a:r>
              <a:rPr lang="pt-BR" dirty="0" err="1" smtClean="0">
                <a:hlinkClick r:id="rId4"/>
              </a:rPr>
              <a:t>sprintf</a:t>
            </a:r>
            <a:r>
              <a:rPr lang="pt-BR" dirty="0" smtClean="0"/>
              <a:t> — Retorna a string formatada</a:t>
            </a:r>
            <a:endParaRPr lang="pt-BR" dirty="0" smtClean="0"/>
          </a:p>
          <a:p>
            <a:pPr lvl="1"/>
            <a:r>
              <a:rPr lang="pt-BR" dirty="0" err="1" smtClean="0">
                <a:hlinkClick r:id="rId5"/>
              </a:rPr>
              <a:t>sscanf</a:t>
            </a:r>
            <a:r>
              <a:rPr lang="pt-BR" dirty="0" smtClean="0"/>
              <a:t> — Interpreta a entrada de uma string de acordo com um formato</a:t>
            </a:r>
            <a:endParaRPr lang="pt-BR" dirty="0" smtClean="0"/>
          </a:p>
          <a:p>
            <a:pPr lvl="1"/>
            <a:r>
              <a:rPr lang="pt-BR" dirty="0" err="1" smtClean="0">
                <a:hlinkClick r:id="rId6"/>
              </a:rPr>
              <a:t>str_contains</a:t>
            </a:r>
            <a:r>
              <a:rPr lang="pt-BR" dirty="0" smtClean="0"/>
              <a:t> — Determine </a:t>
            </a:r>
            <a:r>
              <a:rPr lang="pt-BR" dirty="0" err="1" smtClean="0"/>
              <a:t>if</a:t>
            </a:r>
            <a:r>
              <a:rPr lang="pt-BR" dirty="0" smtClean="0"/>
              <a:t> a string </a:t>
            </a:r>
            <a:r>
              <a:rPr lang="pt-BR" dirty="0" err="1" smtClean="0"/>
              <a:t>contains</a:t>
            </a:r>
            <a:r>
              <a:rPr lang="pt-BR" dirty="0" smtClean="0"/>
              <a:t> a </a:t>
            </a:r>
            <a:r>
              <a:rPr lang="pt-BR" dirty="0" err="1" smtClean="0"/>
              <a:t>given</a:t>
            </a:r>
            <a:r>
              <a:rPr lang="pt-BR" dirty="0" smtClean="0"/>
              <a:t> substring</a:t>
            </a:r>
            <a:endParaRPr lang="pt-BR" dirty="0" smtClean="0"/>
          </a:p>
          <a:p>
            <a:pPr lvl="1"/>
            <a:r>
              <a:rPr lang="pt-BR" dirty="0" err="1" smtClean="0">
                <a:hlinkClick r:id="rId7"/>
              </a:rPr>
              <a:t>str_ends_with</a:t>
            </a:r>
            <a:r>
              <a:rPr lang="pt-BR" dirty="0" smtClean="0"/>
              <a:t> — </a:t>
            </a:r>
            <a:r>
              <a:rPr lang="pt-BR" dirty="0" err="1" smtClean="0"/>
              <a:t>Checks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a string </a:t>
            </a:r>
            <a:r>
              <a:rPr lang="pt-BR" dirty="0" err="1" smtClean="0"/>
              <a:t>ends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a </a:t>
            </a:r>
            <a:r>
              <a:rPr lang="pt-BR" dirty="0" err="1" smtClean="0"/>
              <a:t>given</a:t>
            </a:r>
            <a:r>
              <a:rPr lang="pt-BR" dirty="0" smtClean="0"/>
              <a:t> substring</a:t>
            </a:r>
            <a:endParaRPr lang="pt-BR" dirty="0" smtClean="0"/>
          </a:p>
          <a:p>
            <a:pPr lvl="1"/>
            <a:r>
              <a:rPr lang="pt-BR" dirty="0" err="1" smtClean="0">
                <a:hlinkClick r:id="rId8"/>
              </a:rPr>
              <a:t>str_getcsv</a:t>
            </a:r>
            <a:r>
              <a:rPr lang="pt-BR" dirty="0" smtClean="0"/>
              <a:t> — Analisa uma string CSV e retorna os dados em um </a:t>
            </a:r>
            <a:r>
              <a:rPr lang="pt-BR" dirty="0" err="1" smtClean="0"/>
              <a:t>array</a:t>
            </a:r>
            <a:endParaRPr lang="pt-BR" dirty="0" smtClean="0"/>
          </a:p>
          <a:p>
            <a:pPr lvl="1"/>
            <a:r>
              <a:rPr lang="pt-BR" dirty="0" err="1" smtClean="0">
                <a:hlinkClick r:id="rId9"/>
              </a:rPr>
              <a:t>str_ireplace</a:t>
            </a:r>
            <a:r>
              <a:rPr lang="pt-BR" dirty="0" smtClean="0"/>
              <a:t> — Versão que não diferencia maiúsculas e minúsculas de </a:t>
            </a:r>
            <a:r>
              <a:rPr lang="pt-BR" dirty="0" err="1" smtClean="0"/>
              <a:t>str_replace</a:t>
            </a:r>
            <a:r>
              <a:rPr lang="pt-BR" dirty="0" smtClean="0"/>
              <a:t>.</a:t>
            </a:r>
            <a:endParaRPr lang="pt-BR" dirty="0" smtClean="0"/>
          </a:p>
          <a:p>
            <a:pPr lvl="1"/>
            <a:r>
              <a:rPr lang="pt-BR" dirty="0" err="1" smtClean="0">
                <a:hlinkClick r:id="rId10"/>
              </a:rPr>
              <a:t>str_pad</a:t>
            </a:r>
            <a:r>
              <a:rPr lang="pt-BR" dirty="0" smtClean="0"/>
              <a:t> — Preenche uma string para um certo tamanho com outra string</a:t>
            </a:r>
            <a:endParaRPr lang="pt-BR" dirty="0" smtClean="0"/>
          </a:p>
          <a:p>
            <a:pPr lvl="1"/>
            <a:r>
              <a:rPr lang="pt-BR" dirty="0" err="1" smtClean="0">
                <a:hlinkClick r:id="rId11"/>
              </a:rPr>
              <a:t>str_repeat</a:t>
            </a:r>
            <a:r>
              <a:rPr lang="pt-BR" dirty="0" smtClean="0"/>
              <a:t> — Repete uma string</a:t>
            </a:r>
            <a:endParaRPr lang="pt-BR" dirty="0" smtClean="0"/>
          </a:p>
          <a:p>
            <a:pPr lvl="1"/>
            <a:r>
              <a:rPr lang="pt-BR" dirty="0" err="1" smtClean="0">
                <a:hlinkClick r:id="rId12"/>
              </a:rPr>
              <a:t>str_replace</a:t>
            </a:r>
            <a:r>
              <a:rPr lang="pt-BR" dirty="0" smtClean="0"/>
              <a:t> — Substitui todas as ocorrências da string de procura com a string de substituição</a:t>
            </a:r>
            <a:endParaRPr lang="pt-BR" dirty="0" smtClean="0"/>
          </a:p>
          <a:p>
            <a:pPr lvl="1"/>
            <a:r>
              <a:rPr lang="pt-BR" dirty="0" smtClean="0">
                <a:hlinkClick r:id="rId13"/>
              </a:rPr>
              <a:t>str_rot13</a:t>
            </a:r>
            <a:r>
              <a:rPr lang="pt-BR" dirty="0" smtClean="0"/>
              <a:t> — Executa a transformação rot13 em uma string</a:t>
            </a:r>
            <a:endParaRPr lang="pt-BR" dirty="0" smtClean="0"/>
          </a:p>
          <a:p>
            <a:pPr lvl="1"/>
            <a:r>
              <a:rPr lang="pt-BR" dirty="0" err="1" smtClean="0">
                <a:hlinkClick r:id="rId14"/>
              </a:rPr>
              <a:t>str_shuffle</a:t>
            </a:r>
            <a:r>
              <a:rPr lang="pt-BR" dirty="0" smtClean="0"/>
              <a:t> — Mistura uma string aleatoriamente</a:t>
            </a:r>
            <a:endParaRPr lang="pt-BR" dirty="0" smtClean="0"/>
          </a:p>
          <a:p>
            <a:pPr lvl="1"/>
            <a:r>
              <a:rPr lang="pt-BR" dirty="0" err="1" smtClean="0">
                <a:hlinkClick r:id="rId15"/>
              </a:rPr>
              <a:t>str_split</a:t>
            </a:r>
            <a:r>
              <a:rPr lang="pt-BR" dirty="0" smtClean="0"/>
              <a:t> — Converte uma string para um </a:t>
            </a:r>
            <a:r>
              <a:rPr lang="pt-BR" dirty="0" err="1" smtClean="0"/>
              <a:t>array</a:t>
            </a:r>
            <a:endParaRPr lang="pt-BR" dirty="0" smtClean="0"/>
          </a:p>
          <a:p>
            <a:pPr lvl="1"/>
            <a:r>
              <a:rPr lang="pt-BR" dirty="0" err="1" smtClean="0">
                <a:hlinkClick r:id="rId16"/>
              </a:rPr>
              <a:t>str_starts_with</a:t>
            </a:r>
            <a:r>
              <a:rPr lang="pt-BR" dirty="0" smtClean="0"/>
              <a:t> — </a:t>
            </a:r>
            <a:r>
              <a:rPr lang="pt-BR" dirty="0" err="1" smtClean="0"/>
              <a:t>Checks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a string starts </a:t>
            </a:r>
            <a:r>
              <a:rPr lang="pt-BR" dirty="0" err="1" smtClean="0"/>
              <a:t>with</a:t>
            </a:r>
            <a:r>
              <a:rPr lang="pt-BR" dirty="0" smtClean="0"/>
              <a:t> a </a:t>
            </a:r>
            <a:r>
              <a:rPr lang="pt-BR" dirty="0" err="1" smtClean="0"/>
              <a:t>given</a:t>
            </a:r>
            <a:r>
              <a:rPr lang="pt-BR" dirty="0" smtClean="0"/>
              <a:t> substring</a:t>
            </a:r>
            <a:endParaRPr lang="pt-BR" dirty="0" smtClean="0"/>
          </a:p>
          <a:p>
            <a:pPr lvl="1"/>
            <a:r>
              <a:rPr lang="pt-BR" dirty="0" err="1" smtClean="0">
                <a:hlinkClick r:id="rId17"/>
              </a:rPr>
              <a:t>str_word_count</a:t>
            </a:r>
            <a:r>
              <a:rPr lang="pt-BR" dirty="0" smtClean="0"/>
              <a:t> — Retorna informação sobre as palavras usadas em uma string</a:t>
            </a:r>
            <a:endParaRPr lang="pt-BR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Funções de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832648"/>
          </a:xfrm>
        </p:spPr>
        <p:txBody>
          <a:bodyPr>
            <a:noAutofit/>
          </a:bodyPr>
          <a:lstStyle/>
          <a:p>
            <a:pPr lvl="1"/>
            <a:r>
              <a:rPr lang="pt-BR" sz="1600" dirty="0" err="1" smtClean="0">
                <a:hlinkClick r:id="rId1"/>
              </a:rPr>
              <a:t>strcasecmp</a:t>
            </a:r>
            <a:r>
              <a:rPr lang="pt-BR" sz="1600" dirty="0" smtClean="0"/>
              <a:t> — Comparação de strings sem diferenciar maiúsculas e minúsculas segura para binário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2"/>
              </a:rPr>
              <a:t>strchr</a:t>
            </a:r>
            <a:r>
              <a:rPr lang="pt-BR" sz="1600" dirty="0" smtClean="0"/>
              <a:t> — Sinônimo de </a:t>
            </a:r>
            <a:r>
              <a:rPr lang="pt-BR" sz="1600" dirty="0" err="1" smtClean="0"/>
              <a:t>strstr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3"/>
              </a:rPr>
              <a:t>strcmp</a:t>
            </a:r>
            <a:r>
              <a:rPr lang="pt-BR" sz="1600" dirty="0" smtClean="0"/>
              <a:t> — Comparação de string segura para binário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4"/>
              </a:rPr>
              <a:t>strcoll</a:t>
            </a:r>
            <a:r>
              <a:rPr lang="pt-BR" sz="1600" dirty="0" smtClean="0"/>
              <a:t> — Comparação de string baseada no local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5"/>
              </a:rPr>
              <a:t>strcspn</a:t>
            </a:r>
            <a:r>
              <a:rPr lang="pt-BR" sz="1600" dirty="0" smtClean="0"/>
              <a:t> — Encontra o tamanho do segmento inicial que não contenha a máscara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6"/>
              </a:rPr>
              <a:t>strip_tags</a:t>
            </a:r>
            <a:r>
              <a:rPr lang="pt-BR" sz="1600" dirty="0" smtClean="0"/>
              <a:t> — Retira as </a:t>
            </a:r>
            <a:r>
              <a:rPr lang="pt-BR" sz="1600" dirty="0" err="1" smtClean="0"/>
              <a:t>tags</a:t>
            </a:r>
            <a:r>
              <a:rPr lang="pt-BR" sz="1600" dirty="0" smtClean="0"/>
              <a:t> HTML e PHP de uma string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7"/>
              </a:rPr>
              <a:t>stripcslashes</a:t>
            </a:r>
            <a:r>
              <a:rPr lang="pt-BR" sz="1600" dirty="0" smtClean="0"/>
              <a:t> — Desfaz o efeito de </a:t>
            </a:r>
            <a:r>
              <a:rPr lang="pt-BR" sz="1600" dirty="0" err="1" smtClean="0"/>
              <a:t>addcslashes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8"/>
              </a:rPr>
              <a:t>stripos</a:t>
            </a:r>
            <a:r>
              <a:rPr lang="pt-BR" sz="1600" dirty="0" smtClean="0"/>
              <a:t> — Encontra a primeira </a:t>
            </a:r>
            <a:r>
              <a:rPr lang="pt-BR" sz="1600" dirty="0" err="1" smtClean="0"/>
              <a:t>ocorrencia</a:t>
            </a:r>
            <a:r>
              <a:rPr lang="pt-BR" sz="1600" dirty="0" smtClean="0"/>
              <a:t> de uma string sem diferenciar maiúsculas e minúsculas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9"/>
              </a:rPr>
              <a:t>stripslashes</a:t>
            </a:r>
            <a:r>
              <a:rPr lang="pt-BR" sz="1600" dirty="0" smtClean="0"/>
              <a:t> — Desfaz o efeito de </a:t>
            </a:r>
            <a:r>
              <a:rPr lang="pt-BR" sz="1600" dirty="0" err="1" smtClean="0"/>
              <a:t>addslashes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0"/>
              </a:rPr>
              <a:t>stristr</a:t>
            </a:r>
            <a:r>
              <a:rPr lang="pt-BR" sz="1600" dirty="0" smtClean="0"/>
              <a:t> — </a:t>
            </a:r>
            <a:r>
              <a:rPr lang="pt-BR" sz="1600" dirty="0" err="1" smtClean="0"/>
              <a:t>strstr</a:t>
            </a:r>
            <a:r>
              <a:rPr lang="pt-BR" sz="1600" dirty="0" smtClean="0"/>
              <a:t> sem diferenciar maiúsculas e minúsculas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1"/>
              </a:rPr>
              <a:t>strlen</a:t>
            </a:r>
            <a:r>
              <a:rPr lang="pt-BR" sz="1600" dirty="0" smtClean="0"/>
              <a:t> — Retorna o tamanho de uma string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2"/>
              </a:rPr>
              <a:t>strnatcasecmp</a:t>
            </a:r>
            <a:r>
              <a:rPr lang="pt-BR" sz="1600" dirty="0" smtClean="0"/>
              <a:t> — Comparação de strings sem diferenciar maiúsculas/minúsculas usando o algoritmo "natural </a:t>
            </a:r>
            <a:r>
              <a:rPr lang="pt-BR" sz="1600" dirty="0" err="1" smtClean="0"/>
              <a:t>order</a:t>
            </a:r>
            <a:r>
              <a:rPr lang="pt-BR" sz="1600" dirty="0" smtClean="0"/>
              <a:t>"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3"/>
              </a:rPr>
              <a:t>strnatcmp</a:t>
            </a:r>
            <a:r>
              <a:rPr lang="pt-BR" sz="1600" dirty="0" smtClean="0"/>
              <a:t> — Comparação de strings usando o algoritmo "natural </a:t>
            </a:r>
            <a:r>
              <a:rPr lang="pt-BR" sz="1600" dirty="0" err="1" smtClean="0"/>
              <a:t>order</a:t>
            </a:r>
            <a:r>
              <a:rPr lang="pt-BR" sz="1600" dirty="0" smtClean="0"/>
              <a:t>"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4"/>
              </a:rPr>
              <a:t>strncasecmp</a:t>
            </a:r>
            <a:r>
              <a:rPr lang="pt-BR" sz="1600" dirty="0" smtClean="0"/>
              <a:t> — Comparação de string caso-sensitivo de Binário seguro dos primeiros n caracteres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5"/>
              </a:rPr>
              <a:t>strncmp</a:t>
            </a:r>
            <a:r>
              <a:rPr lang="pt-BR" sz="1600" dirty="0" smtClean="0"/>
              <a:t> — Comparação de string segura para binário para os primeiros n caracteres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6"/>
              </a:rPr>
              <a:t>strpbrk</a:t>
            </a:r>
            <a:r>
              <a:rPr lang="pt-BR" sz="1600" dirty="0" smtClean="0"/>
              <a:t> — Procura na string por um dos caracteres de um conjunto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7"/>
              </a:rPr>
              <a:t>strpos</a:t>
            </a:r>
            <a:r>
              <a:rPr lang="pt-BR" sz="1600" dirty="0" smtClean="0"/>
              <a:t> — Encontra a posição da primeira ocorrência de uma string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8"/>
              </a:rPr>
              <a:t>strrchr</a:t>
            </a:r>
            <a:r>
              <a:rPr lang="pt-BR" sz="1600" dirty="0" smtClean="0"/>
              <a:t> — Encontra a ultima ocorrência de um caractere em uma string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9"/>
              </a:rPr>
              <a:t>strrev</a:t>
            </a:r>
            <a:r>
              <a:rPr lang="pt-BR" sz="1600" dirty="0" smtClean="0"/>
              <a:t> — Reverte uma string</a:t>
            </a:r>
            <a:endParaRPr lang="pt-BR" sz="16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/>
          <a:lstStyle/>
          <a:p>
            <a:r>
              <a:rPr lang="pt-BR" dirty="0" smtClean="0"/>
              <a:t>Funções de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345232" y="847253"/>
            <a:ext cx="9489232" cy="5678091"/>
          </a:xfrm>
        </p:spPr>
        <p:txBody>
          <a:bodyPr>
            <a:noAutofit/>
          </a:bodyPr>
          <a:lstStyle/>
          <a:p>
            <a:pPr lvl="1"/>
            <a:r>
              <a:rPr lang="pt-BR" sz="1600" dirty="0" err="1" smtClean="0">
                <a:hlinkClick r:id="rId1"/>
              </a:rPr>
              <a:t>strripos</a:t>
            </a:r>
            <a:r>
              <a:rPr lang="pt-BR" sz="1600" dirty="0" smtClean="0"/>
              <a:t> — Encontra a posição da última ocorrência de uma string </a:t>
            </a:r>
            <a:r>
              <a:rPr lang="pt-BR" sz="1600" dirty="0" err="1" smtClean="0"/>
              <a:t>case-insensitive</a:t>
            </a:r>
            <a:r>
              <a:rPr lang="pt-BR" sz="1600" dirty="0" smtClean="0"/>
              <a:t> em uma string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2"/>
              </a:rPr>
              <a:t>strrpos</a:t>
            </a:r>
            <a:r>
              <a:rPr lang="pt-BR" sz="1600" dirty="0" smtClean="0"/>
              <a:t> — Encontra a posição da última ocorrência de um caractere em uma string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3"/>
              </a:rPr>
              <a:t>strspn</a:t>
            </a:r>
            <a:r>
              <a:rPr lang="pt-BR" sz="1600" dirty="0" smtClean="0"/>
              <a:t> — Encontra o comprimento do segmento inicial combinando com a máscara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4"/>
              </a:rPr>
              <a:t>strstr</a:t>
            </a:r>
            <a:r>
              <a:rPr lang="pt-BR" sz="1600" dirty="0" smtClean="0"/>
              <a:t> — Encontra a primeira </a:t>
            </a:r>
            <a:r>
              <a:rPr lang="pt-BR" sz="1600" dirty="0" err="1" smtClean="0"/>
              <a:t>ocorrencia</a:t>
            </a:r>
            <a:r>
              <a:rPr lang="pt-BR" sz="1600" dirty="0" smtClean="0"/>
              <a:t> de uma string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5"/>
              </a:rPr>
              <a:t>strtok</a:t>
            </a:r>
            <a:r>
              <a:rPr lang="pt-BR" sz="1600" dirty="0" smtClean="0"/>
              <a:t> — </a:t>
            </a:r>
            <a:r>
              <a:rPr lang="pt-BR" sz="1600" dirty="0" err="1" smtClean="0"/>
              <a:t>Tokeniza</a:t>
            </a:r>
            <a:r>
              <a:rPr lang="pt-BR" sz="1600" dirty="0" smtClean="0"/>
              <a:t> uma string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6"/>
              </a:rPr>
              <a:t>strtolower</a:t>
            </a:r>
            <a:r>
              <a:rPr lang="pt-BR" sz="1600" dirty="0" smtClean="0"/>
              <a:t> — Converte uma string para minúsculas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7"/>
              </a:rPr>
              <a:t>strtoupper</a:t>
            </a:r>
            <a:r>
              <a:rPr lang="pt-BR" sz="1600" dirty="0" smtClean="0"/>
              <a:t> — Converte uma string para maiúsculas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8"/>
              </a:rPr>
              <a:t>strtr</a:t>
            </a:r>
            <a:r>
              <a:rPr lang="pt-BR" sz="1600" dirty="0" smtClean="0"/>
              <a:t> — Traduz certos caracteres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9"/>
              </a:rPr>
              <a:t>substr_compare</a:t>
            </a:r>
            <a:r>
              <a:rPr lang="pt-BR" sz="1600" dirty="0" smtClean="0"/>
              <a:t> — A comparação binária entre duas strings de um offset até o limite do comprimento de caracteres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0"/>
              </a:rPr>
              <a:t>substr_count</a:t>
            </a:r>
            <a:r>
              <a:rPr lang="pt-BR" sz="1600" dirty="0" smtClean="0"/>
              <a:t> — Conta o número de ocorrências de uma substring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1"/>
              </a:rPr>
              <a:t>substr_replace</a:t>
            </a:r>
            <a:r>
              <a:rPr lang="pt-BR" sz="1600" dirty="0" smtClean="0"/>
              <a:t> — Substitui o texto dentro de uma parte de uma string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2"/>
              </a:rPr>
              <a:t>substr</a:t>
            </a:r>
            <a:r>
              <a:rPr lang="pt-BR" sz="1600" dirty="0" smtClean="0"/>
              <a:t> — Retorna uma parte de uma string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3"/>
              </a:rPr>
              <a:t>trim</a:t>
            </a:r>
            <a:r>
              <a:rPr lang="pt-BR" sz="1600" dirty="0" smtClean="0"/>
              <a:t> — Retira espaço no </a:t>
            </a:r>
            <a:r>
              <a:rPr lang="pt-BR" sz="1600" dirty="0" err="1" smtClean="0"/>
              <a:t>ínicio</a:t>
            </a:r>
            <a:r>
              <a:rPr lang="pt-BR" sz="1600" dirty="0" smtClean="0"/>
              <a:t> e final de uma string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4"/>
              </a:rPr>
              <a:t>ucfirst</a:t>
            </a:r>
            <a:r>
              <a:rPr lang="pt-BR" sz="1600" dirty="0" smtClean="0"/>
              <a:t> — Converte para maiúscula o primeiro caractere de uma string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5"/>
              </a:rPr>
              <a:t>ucwords</a:t>
            </a:r>
            <a:r>
              <a:rPr lang="pt-BR" sz="1600" dirty="0" smtClean="0"/>
              <a:t> — Converte para maiúsculas o primeiro caractere de cada palavra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6"/>
              </a:rPr>
              <a:t>vfprintf</a:t>
            </a:r>
            <a:r>
              <a:rPr lang="pt-BR" sz="1600" dirty="0" smtClean="0"/>
              <a:t> — Escreve uma string formatada para um </a:t>
            </a:r>
            <a:r>
              <a:rPr lang="pt-BR" sz="1600" dirty="0" err="1" smtClean="0"/>
              <a:t>stream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7"/>
              </a:rPr>
              <a:t>vprintf</a:t>
            </a:r>
            <a:r>
              <a:rPr lang="pt-BR" sz="1600" dirty="0" smtClean="0"/>
              <a:t> — Mostra uma string formatada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8"/>
              </a:rPr>
              <a:t>vsprintf</a:t>
            </a:r>
            <a:r>
              <a:rPr lang="pt-BR" sz="1600" dirty="0" smtClean="0"/>
              <a:t> — Retorna uma string formatada</a:t>
            </a:r>
            <a:endParaRPr lang="pt-BR" sz="1600" dirty="0" smtClean="0"/>
          </a:p>
          <a:p>
            <a:pPr lvl="1"/>
            <a:r>
              <a:rPr lang="pt-BR" sz="1600" dirty="0" err="1" smtClean="0">
                <a:hlinkClick r:id="rId19"/>
              </a:rPr>
              <a:t>wordwrap</a:t>
            </a:r>
            <a:r>
              <a:rPr lang="pt-BR" sz="1600" dirty="0" smtClean="0"/>
              <a:t> — Quebra uma string em um dado número de caracteres</a:t>
            </a:r>
            <a:endParaRPr lang="pt-BR" sz="16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A função date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BR" dirty="0"/>
              <a:t>Como você já deve ter suposto, </a:t>
            </a:r>
            <a:endParaRPr lang="pt-BR" dirty="0"/>
          </a:p>
          <a:p>
            <a:pPr>
              <a:buNone/>
            </a:pPr>
            <a:r>
              <a:rPr lang="pt-BR" dirty="0"/>
              <a:t> </a:t>
            </a:r>
            <a:r>
              <a:rPr lang="pt-BR" dirty="0" smtClean="0"/>
              <a:t>d</a:t>
            </a:r>
            <a:r>
              <a:rPr lang="pt-BR" dirty="0"/>
              <a:t> representa o dia, 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m</a:t>
            </a:r>
            <a:r>
              <a:rPr lang="pt-BR" dirty="0"/>
              <a:t> representa o mês enquanto 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Y</a:t>
            </a:r>
            <a:r>
              <a:rPr lang="pt-BR" dirty="0"/>
              <a:t> representa o ano com 4 dígitos.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Se </a:t>
            </a:r>
            <a:r>
              <a:rPr lang="pt-BR" dirty="0"/>
              <a:t>quiséssemos o ano apenas com 2 dígitos </a:t>
            </a:r>
            <a:r>
              <a:rPr lang="pt-BR" dirty="0" smtClean="0"/>
              <a:t>(21 </a:t>
            </a:r>
            <a:r>
              <a:rPr lang="pt-BR" dirty="0"/>
              <a:t>no nosso exemplo), bastaria utilizar </a:t>
            </a:r>
            <a:r>
              <a:rPr lang="pt-BR" dirty="0" smtClean="0"/>
              <a:t>y</a:t>
            </a:r>
            <a:r>
              <a:rPr lang="pt-BR" dirty="0"/>
              <a:t> (em minúsculo).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t-BR" dirty="0" smtClean="0"/>
              <a:t>A função date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/>
          <a:lstStyle/>
          <a:p>
            <a:pPr>
              <a:buNone/>
            </a:pPr>
            <a:r>
              <a:rPr lang="pt-BR" dirty="0"/>
              <a:t>Com esta mesma função podemos também pegar o horário atual, além da data. Continua bem fácil:</a:t>
            </a:r>
            <a:endParaRPr lang="pt-BR" dirty="0"/>
          </a:p>
          <a:p>
            <a:pPr>
              <a:buNone/>
            </a:pPr>
            <a:r>
              <a:rPr lang="pt-BR" dirty="0"/>
              <a:t>&lt;?</a:t>
            </a:r>
            <a:r>
              <a:rPr lang="pt-BR" dirty="0" err="1" smtClean="0"/>
              <a:t>php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/>
              <a:t>$agora</a:t>
            </a:r>
            <a:r>
              <a:rPr lang="pt-BR" dirty="0" smtClean="0"/>
              <a:t> = date(</a:t>
            </a:r>
            <a:r>
              <a:rPr lang="pt-BR" dirty="0"/>
              <a:t>'d/m/Y H:i'</a:t>
            </a:r>
            <a:r>
              <a:rPr lang="pt-BR" dirty="0" smtClean="0"/>
              <a:t>); 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echo</a:t>
            </a:r>
            <a:r>
              <a:rPr lang="pt-BR" dirty="0" smtClean="0"/>
              <a:t> </a:t>
            </a:r>
            <a:r>
              <a:rPr lang="pt-BR" dirty="0"/>
              <a:t>$agora</a:t>
            </a:r>
            <a:r>
              <a:rPr lang="pt-BR" dirty="0" smtClean="0"/>
              <a:t>; </a:t>
            </a: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E </a:t>
            </a:r>
            <a:r>
              <a:rPr lang="pt-BR" dirty="0"/>
              <a:t>a saída seria: </a:t>
            </a:r>
            <a:r>
              <a:rPr lang="pt-BR" dirty="0" smtClean="0"/>
              <a:t>21/05/2024 09:20</a:t>
            </a:r>
            <a:endParaRPr lang="pt-BR" dirty="0" smtClean="0"/>
          </a:p>
          <a:p>
            <a:pPr>
              <a:buNone/>
            </a:pPr>
            <a:r>
              <a:rPr lang="pt-BR" dirty="0"/>
              <a:t>Repare que como </a:t>
            </a:r>
            <a:r>
              <a:rPr lang="pt-BR" dirty="0" smtClean="0"/>
              <a:t>”m”</a:t>
            </a:r>
            <a:r>
              <a:rPr lang="pt-BR" dirty="0"/>
              <a:t> representa o mês, para representar os minutos a letra </a:t>
            </a:r>
            <a:r>
              <a:rPr lang="pt-BR" dirty="0" smtClean="0"/>
              <a:t>”i”</a:t>
            </a:r>
            <a:r>
              <a:rPr lang="pt-BR" dirty="0"/>
              <a:t> é utilizada.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 função Date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5328592"/>
          </a:xfrm>
        </p:spPr>
        <p:txBody>
          <a:bodyPr>
            <a:noAutofit/>
          </a:bodyPr>
          <a:lstStyle/>
          <a:p>
            <a:pPr marL="163830" indent="-163830">
              <a:buNone/>
            </a:pPr>
            <a:r>
              <a:rPr lang="en-US" sz="2400" dirty="0"/>
              <a:t>?</a:t>
            </a:r>
            <a:r>
              <a:rPr lang="en-US" sz="2400" dirty="0" err="1"/>
              <a:t>php</a:t>
            </a:r>
            <a:br>
              <a:rPr lang="en-US" sz="2400" dirty="0"/>
            </a:br>
            <a:r>
              <a:rPr lang="en-US" sz="2400" dirty="0"/>
              <a:t>// Assuming today is March 10th, 2001, 5:16:18 pm, and that we are in </a:t>
            </a:r>
            <a:r>
              <a:rPr lang="en-US" sz="2400" dirty="0" smtClean="0"/>
              <a:t>the </a:t>
            </a:r>
            <a:r>
              <a:rPr lang="en-US" sz="2400" dirty="0"/>
              <a:t> Mountain Standard Time (MST) Time </a:t>
            </a:r>
            <a:r>
              <a:rPr lang="en-US" sz="2400" dirty="0" smtClean="0"/>
              <a:t>Zone</a:t>
            </a:r>
            <a:br>
              <a:rPr lang="en-US" sz="2400" dirty="0"/>
            </a:br>
            <a:r>
              <a:rPr lang="en-US" sz="2400" dirty="0"/>
              <a:t>$today = date("F j, Y, g:i a");                 // March 10, 2001, 5:16 pm</a:t>
            </a:r>
            <a:br>
              <a:rPr lang="en-US" sz="2400" dirty="0"/>
            </a:br>
            <a:r>
              <a:rPr lang="en-US" sz="2400" dirty="0"/>
              <a:t>$today = date("</a:t>
            </a:r>
            <a:r>
              <a:rPr lang="en-US" sz="2400" dirty="0" err="1"/>
              <a:t>m.d.y</a:t>
            </a:r>
            <a:r>
              <a:rPr lang="en-US" sz="2400" dirty="0"/>
              <a:t>");                         // 03.10.01</a:t>
            </a:r>
            <a:br>
              <a:rPr lang="en-US" sz="2400" dirty="0"/>
            </a:br>
            <a:r>
              <a:rPr lang="en-US" sz="2400" dirty="0"/>
              <a:t>$today = date("j, n, Y");                       // 10, 3, 2001</a:t>
            </a:r>
            <a:br>
              <a:rPr lang="en-US" sz="2400" dirty="0"/>
            </a:br>
            <a:r>
              <a:rPr lang="en-US" sz="2400" dirty="0"/>
              <a:t>$today = date("</a:t>
            </a:r>
            <a:r>
              <a:rPr lang="en-US" sz="2400" dirty="0" err="1"/>
              <a:t>Ymd</a:t>
            </a:r>
            <a:r>
              <a:rPr lang="en-US" sz="2400" dirty="0"/>
              <a:t>");                           // 20010310</a:t>
            </a:r>
            <a:br>
              <a:rPr lang="en-US" sz="2400" dirty="0"/>
            </a:br>
            <a:r>
              <a:rPr lang="en-US" sz="2400" dirty="0"/>
              <a:t>$today = date('h-</a:t>
            </a:r>
            <a:r>
              <a:rPr lang="en-US" sz="2400" dirty="0" err="1"/>
              <a:t>i</a:t>
            </a:r>
            <a:r>
              <a:rPr lang="en-US" sz="2400" dirty="0"/>
              <a:t>-s, j-m-y, it is w Day');     // 05-16-18, 10-03-01, 1631 1618 6 Satpm01</a:t>
            </a:r>
            <a:br>
              <a:rPr lang="en-US" sz="2400" dirty="0"/>
            </a:br>
            <a:r>
              <a:rPr lang="en-US" sz="2400" dirty="0"/>
              <a:t>$today = date('\</a:t>
            </a:r>
            <a:r>
              <a:rPr lang="en-US" sz="2400" dirty="0" err="1"/>
              <a:t>i</a:t>
            </a:r>
            <a:r>
              <a:rPr lang="en-US" sz="2400" dirty="0"/>
              <a:t>\t \</a:t>
            </a:r>
            <a:r>
              <a:rPr lang="en-US" sz="2400" dirty="0" err="1"/>
              <a:t>i</a:t>
            </a:r>
            <a:r>
              <a:rPr lang="en-US" sz="2400" dirty="0"/>
              <a:t>\s \t\h\e </a:t>
            </a:r>
            <a:r>
              <a:rPr lang="en-US" sz="2400" dirty="0" err="1"/>
              <a:t>jS</a:t>
            </a:r>
            <a:r>
              <a:rPr lang="en-US" sz="2400" dirty="0"/>
              <a:t> \d\a\y.');   // it is the 10th day.</a:t>
            </a:r>
            <a:br>
              <a:rPr lang="en-US" sz="2400" dirty="0"/>
            </a:br>
            <a:r>
              <a:rPr lang="en-US" sz="2400" dirty="0"/>
              <a:t>$today = date("D M j G:i:s T Y");           // Sat Mar 10 17:16:18 MST 2001</a:t>
            </a:r>
            <a:br>
              <a:rPr lang="en-US" sz="2400" dirty="0"/>
            </a:br>
            <a:r>
              <a:rPr lang="en-US" sz="2400" dirty="0"/>
              <a:t>$today = date('H:m:s \m \</a:t>
            </a:r>
            <a:r>
              <a:rPr lang="en-US" sz="2400" dirty="0" err="1"/>
              <a:t>i</a:t>
            </a:r>
            <a:r>
              <a:rPr lang="en-US" sz="2400" dirty="0"/>
              <a:t>\s\ \m\o\n\t\h');     // 17:03:18 m is month</a:t>
            </a:r>
            <a:br>
              <a:rPr lang="en-US" sz="2400" dirty="0"/>
            </a:br>
            <a:r>
              <a:rPr lang="en-US" sz="2400" dirty="0"/>
              <a:t>$today = date("H:i:s");                         // 17:16:18</a:t>
            </a:r>
            <a:br>
              <a:rPr lang="en-US" sz="2400" dirty="0"/>
            </a:br>
            <a:r>
              <a:rPr lang="en-US" sz="2400" dirty="0"/>
              <a:t>$today = date("Y-m-d H:i:s");                   // 2001-03-10 17:16:18 (the MySQL DATETIME format)</a:t>
            </a:r>
            <a:br>
              <a:rPr lang="en-US" sz="2400" dirty="0"/>
            </a:br>
            <a:r>
              <a:rPr lang="en-US" sz="2400" dirty="0"/>
              <a:t>?&gt;</a:t>
            </a:r>
            <a:endParaRPr lang="pt-B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Intervalo entre duas... strings?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Já </a:t>
            </a:r>
            <a:r>
              <a:rPr lang="pt-BR" dirty="0"/>
              <a:t>conseguimos pegar as datas (como </a:t>
            </a:r>
            <a:r>
              <a:rPr lang="pt-BR" i="1" dirty="0"/>
              <a:t>string</a:t>
            </a:r>
            <a:r>
              <a:rPr lang="pt-BR" dirty="0"/>
              <a:t>, diga-se de passagem), então agora vamos pesquisar sobre como calcular o intervalo entre elas para exibir as horas trabalhadas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dirty="0"/>
              <a:t>Até agora temos trabalhado somente com a função </a:t>
            </a:r>
            <a:r>
              <a:rPr lang="pt-BR" dirty="0" smtClean="0"/>
              <a:t>date</a:t>
            </a:r>
            <a:r>
              <a:rPr lang="pt-BR" dirty="0"/>
              <a:t> que retorna uma </a:t>
            </a:r>
            <a:r>
              <a:rPr lang="pt-BR" i="1" dirty="0"/>
              <a:t>string</a:t>
            </a:r>
            <a:r>
              <a:rPr lang="pt-BR" dirty="0"/>
              <a:t>, mas nós podemos de forma tão fácil quanto, utilizar </a:t>
            </a:r>
            <a:r>
              <a:rPr lang="pt-BR" b="1" dirty="0">
                <a:hlinkClick r:id="rId1"/>
              </a:rPr>
              <a:t>Orientação a Objetos</a:t>
            </a:r>
            <a:r>
              <a:rPr lang="pt-BR" dirty="0"/>
              <a:t> nesta tarefa. Existe uma classe que podemos instanciar e obter a data e hora atuais e que implementa a </a:t>
            </a:r>
            <a:r>
              <a:rPr lang="pt-BR" dirty="0" err="1" smtClean="0"/>
              <a:t>DateTimeInterface</a:t>
            </a:r>
            <a:r>
              <a:rPr lang="pt-BR" dirty="0"/>
              <a:t> que precisamos. "O nome dela é </a:t>
            </a:r>
            <a:r>
              <a:rPr lang="pt-BR" dirty="0" err="1" smtClean="0"/>
              <a:t>DateTime</a:t>
            </a:r>
            <a:r>
              <a:rPr lang="pt-BR" dirty="0"/>
              <a:t>, 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332656"/>
            <a:ext cx="8820472" cy="5760640"/>
          </a:xfrm>
        </p:spPr>
        <p:txBody>
          <a:bodyPr/>
          <a:lstStyle/>
          <a:p>
            <a:pPr>
              <a:buNone/>
            </a:pPr>
            <a:r>
              <a:rPr lang="pt-BR" dirty="0"/>
              <a:t>O código que tínhamos antes não muda muito. Veja como fica utilizando a classe que acabamos de conhecer:</a:t>
            </a:r>
            <a:endParaRPr lang="pt-BR" dirty="0"/>
          </a:p>
          <a:p>
            <a:pPr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r>
              <a:rPr lang="pt-BR" dirty="0" smtClean="0"/>
              <a:t> 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$</a:t>
            </a:r>
            <a:r>
              <a:rPr lang="pt-BR" dirty="0"/>
              <a:t>agora</a:t>
            </a:r>
            <a:r>
              <a:rPr lang="pt-BR" dirty="0" smtClean="0"/>
              <a:t> = </a:t>
            </a:r>
            <a:r>
              <a:rPr lang="pt-BR" dirty="0" err="1"/>
              <a:t>new</a:t>
            </a:r>
            <a:r>
              <a:rPr lang="pt-BR" dirty="0" smtClean="0"/>
              <a:t> </a:t>
            </a:r>
            <a:r>
              <a:rPr lang="pt-BR" dirty="0" err="1" smtClean="0"/>
              <a:t>DateTime</a:t>
            </a:r>
            <a:r>
              <a:rPr lang="pt-BR" dirty="0" smtClean="0"/>
              <a:t>(); </a:t>
            </a:r>
            <a:r>
              <a:rPr lang="pt-BR" i="1" dirty="0"/>
              <a:t>// Pega o momento </a:t>
            </a:r>
            <a:r>
              <a:rPr lang="pt-BR" i="1" dirty="0" smtClean="0"/>
              <a:t>atual</a:t>
            </a:r>
            <a:endParaRPr lang="pt-BR" i="1" dirty="0" smtClean="0"/>
          </a:p>
          <a:p>
            <a:pPr>
              <a:buNone/>
            </a:pPr>
            <a:r>
              <a:rPr lang="pt-BR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echo</a:t>
            </a:r>
            <a:r>
              <a:rPr lang="pt-BR" dirty="0" smtClean="0"/>
              <a:t> </a:t>
            </a:r>
            <a:r>
              <a:rPr lang="pt-BR" dirty="0"/>
              <a:t>$agora</a:t>
            </a:r>
            <a:r>
              <a:rPr lang="pt-BR" dirty="0" smtClean="0"/>
              <a:t>-&gt;</a:t>
            </a:r>
            <a:r>
              <a:rPr lang="pt-BR" dirty="0" err="1" smtClean="0"/>
              <a:t>format</a:t>
            </a:r>
            <a:r>
              <a:rPr lang="pt-BR" dirty="0" smtClean="0"/>
              <a:t>(</a:t>
            </a:r>
            <a:r>
              <a:rPr lang="pt-BR" dirty="0"/>
              <a:t>'d/m/Y H:i'</a:t>
            </a:r>
            <a:r>
              <a:rPr lang="pt-BR" dirty="0" smtClean="0"/>
              <a:t>); </a:t>
            </a:r>
            <a:r>
              <a:rPr lang="pt-BR" i="1" dirty="0"/>
              <a:t>// Exibe no formato desejado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048672"/>
          </a:xfrm>
        </p:spPr>
        <p:txBody>
          <a:bodyPr/>
          <a:lstStyle/>
          <a:p>
            <a:pPr>
              <a:buNone/>
            </a:pPr>
            <a:r>
              <a:rPr lang="pt-BR" dirty="0"/>
              <a:t>Caso a gente não passe nenhum parâmetro para o construtor de </a:t>
            </a:r>
            <a:r>
              <a:rPr lang="pt-BR" dirty="0" err="1"/>
              <a:t>DateTime</a:t>
            </a:r>
            <a:r>
              <a:rPr lang="pt-BR" dirty="0"/>
              <a:t>, o momento atual será recuperado. Podemos ainda passar uma string informando o momento que queremos, por exemplo:</a:t>
            </a:r>
            <a:endParaRPr lang="pt-BR" dirty="0"/>
          </a:p>
          <a:p>
            <a:pPr>
              <a:buNone/>
            </a:pPr>
            <a:r>
              <a:rPr lang="pt-BR" dirty="0"/>
              <a:t>&lt;?</a:t>
            </a:r>
            <a:r>
              <a:rPr lang="pt-BR" dirty="0" err="1" smtClean="0"/>
              <a:t>php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/>
              <a:t>$agora</a:t>
            </a:r>
            <a:r>
              <a:rPr lang="pt-BR" dirty="0" smtClean="0"/>
              <a:t> = </a:t>
            </a:r>
            <a:r>
              <a:rPr lang="pt-BR" dirty="0" err="1"/>
              <a:t>new</a:t>
            </a:r>
            <a:r>
              <a:rPr lang="pt-BR" dirty="0" smtClean="0"/>
              <a:t> </a:t>
            </a:r>
            <a:r>
              <a:rPr lang="pt-BR" dirty="0" err="1" smtClean="0"/>
              <a:t>DateTime</a:t>
            </a:r>
            <a:r>
              <a:rPr lang="pt-BR" dirty="0" smtClean="0"/>
              <a:t>(</a:t>
            </a:r>
            <a:r>
              <a:rPr lang="pt-BR" dirty="0"/>
              <a:t>'</a:t>
            </a:r>
            <a:r>
              <a:rPr lang="pt-BR" dirty="0" err="1"/>
              <a:t>now</a:t>
            </a:r>
            <a:r>
              <a:rPr lang="pt-BR" dirty="0"/>
              <a:t>'</a:t>
            </a:r>
            <a:r>
              <a:rPr lang="pt-BR" dirty="0" smtClean="0"/>
              <a:t>);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$</a:t>
            </a:r>
            <a:r>
              <a:rPr lang="pt-BR" dirty="0"/>
              <a:t>ontem</a:t>
            </a:r>
            <a:r>
              <a:rPr lang="pt-BR" dirty="0" smtClean="0"/>
              <a:t> = </a:t>
            </a:r>
            <a:r>
              <a:rPr lang="pt-BR" dirty="0" err="1"/>
              <a:t>new</a:t>
            </a:r>
            <a:r>
              <a:rPr lang="pt-BR" dirty="0" smtClean="0"/>
              <a:t> </a:t>
            </a:r>
            <a:r>
              <a:rPr lang="pt-BR" dirty="0" err="1" smtClean="0"/>
              <a:t>DateTime</a:t>
            </a:r>
            <a:r>
              <a:rPr lang="pt-BR" dirty="0" smtClean="0"/>
              <a:t>(</a:t>
            </a:r>
            <a:r>
              <a:rPr lang="pt-BR" dirty="0"/>
              <a:t>'</a:t>
            </a:r>
            <a:r>
              <a:rPr lang="pt-BR" dirty="0" err="1"/>
              <a:t>yesterday</a:t>
            </a:r>
            <a:r>
              <a:rPr lang="pt-BR" dirty="0"/>
              <a:t>'</a:t>
            </a:r>
            <a:r>
              <a:rPr lang="pt-BR" dirty="0" smtClean="0"/>
              <a:t>);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$</a:t>
            </a:r>
            <a:r>
              <a:rPr lang="pt-BR" dirty="0"/>
              <a:t>dia15</a:t>
            </a:r>
            <a:r>
              <a:rPr lang="pt-BR" dirty="0" smtClean="0"/>
              <a:t> = </a:t>
            </a:r>
            <a:r>
              <a:rPr lang="pt-BR" dirty="0" err="1"/>
              <a:t>new</a:t>
            </a:r>
            <a:r>
              <a:rPr lang="pt-BR" dirty="0" smtClean="0"/>
              <a:t> </a:t>
            </a:r>
            <a:r>
              <a:rPr lang="pt-BR" dirty="0" err="1" smtClean="0"/>
              <a:t>DateTime</a:t>
            </a:r>
            <a:r>
              <a:rPr lang="pt-BR" dirty="0" smtClean="0"/>
              <a:t>(</a:t>
            </a:r>
            <a:r>
              <a:rPr lang="pt-BR" dirty="0"/>
              <a:t>'2019-03-15'</a:t>
            </a:r>
            <a:r>
              <a:rPr lang="pt-BR" dirty="0" smtClean="0"/>
              <a:t>);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pt-BR" dirty="0" smtClean="0"/>
              <a:t>Data e hora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8964488" cy="5184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Se já tivermos uma string em outro formato, e quisermos criar um objeto do tipo </a:t>
            </a:r>
            <a:r>
              <a:rPr lang="pt-BR" dirty="0" err="1"/>
              <a:t>DateTime</a:t>
            </a:r>
            <a:r>
              <a:rPr lang="pt-BR" dirty="0"/>
              <a:t>, podemos utilizar o método </a:t>
            </a:r>
            <a:r>
              <a:rPr lang="pt-BR" dirty="0" err="1"/>
              <a:t>createFromFormat</a:t>
            </a:r>
            <a:r>
              <a:rPr lang="pt-BR" dirty="0"/>
              <a:t>, da seguinte forma:</a:t>
            </a:r>
            <a:endParaRPr lang="pt-BR" dirty="0"/>
          </a:p>
          <a:p>
            <a:pPr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r>
              <a:rPr lang="pt-BR" dirty="0" smtClean="0"/>
              <a:t>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$</a:t>
            </a:r>
            <a:r>
              <a:rPr lang="pt-BR" dirty="0"/>
              <a:t>formato</a:t>
            </a:r>
            <a:r>
              <a:rPr lang="pt-BR" dirty="0" smtClean="0"/>
              <a:t> = </a:t>
            </a:r>
            <a:r>
              <a:rPr lang="pt-BR" dirty="0"/>
              <a:t>'d/m/Y'</a:t>
            </a:r>
            <a:r>
              <a:rPr lang="pt-BR" dirty="0" smtClean="0"/>
              <a:t>;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$</a:t>
            </a:r>
            <a:r>
              <a:rPr lang="pt-BR" dirty="0"/>
              <a:t>stringDataDia15</a:t>
            </a:r>
            <a:r>
              <a:rPr lang="pt-BR" dirty="0" smtClean="0"/>
              <a:t> = </a:t>
            </a:r>
            <a:r>
              <a:rPr lang="pt-BR" dirty="0"/>
              <a:t>'15/03/2019'</a:t>
            </a:r>
            <a:r>
              <a:rPr lang="pt-BR" dirty="0" smtClean="0"/>
              <a:t>; 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$</a:t>
            </a:r>
            <a:r>
              <a:rPr lang="pt-BR" dirty="0"/>
              <a:t>dia15</a:t>
            </a:r>
            <a:r>
              <a:rPr lang="pt-BR" dirty="0" smtClean="0"/>
              <a:t> = </a:t>
            </a:r>
            <a:r>
              <a:rPr lang="pt-BR" dirty="0" err="1" smtClean="0"/>
              <a:t>DateTime</a:t>
            </a:r>
            <a:r>
              <a:rPr lang="pt-BR" dirty="0" smtClean="0"/>
              <a:t>::</a:t>
            </a:r>
            <a:r>
              <a:rPr lang="pt-BR" dirty="0" err="1" smtClean="0"/>
              <a:t>createFromFormat</a:t>
            </a:r>
            <a:r>
              <a:rPr lang="pt-BR" dirty="0" smtClean="0"/>
              <a:t>(</a:t>
            </a:r>
            <a:r>
              <a:rPr lang="pt-BR" dirty="0"/>
              <a:t>$formato</a:t>
            </a:r>
            <a:r>
              <a:rPr lang="pt-BR" dirty="0" smtClean="0"/>
              <a:t>, </a:t>
            </a:r>
            <a:r>
              <a:rPr lang="pt-BR" dirty="0"/>
              <a:t>$stringDataDia15</a:t>
            </a:r>
            <a:r>
              <a:rPr lang="pt-BR" dirty="0" smtClean="0"/>
              <a:t>);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11078</Words>
  <Application>WPS Presentation</Application>
  <PresentationFormat>Apresentação na tela (4:3)</PresentationFormat>
  <Paragraphs>269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Microsoft YaHei</vt:lpstr>
      <vt:lpstr>Arial Unicode MS</vt:lpstr>
      <vt:lpstr>Tema do Office</vt:lpstr>
      <vt:lpstr>PHP</vt:lpstr>
      <vt:lpstr>A função date </vt:lpstr>
      <vt:lpstr>A função date</vt:lpstr>
      <vt:lpstr>A função date</vt:lpstr>
      <vt:lpstr>A função Date</vt:lpstr>
      <vt:lpstr>Intervalo entre duas... strings? </vt:lpstr>
      <vt:lpstr>PowerPoint 演示文稿</vt:lpstr>
      <vt:lpstr>PowerPoint 演示文稿</vt:lpstr>
      <vt:lpstr>Data e hora</vt:lpstr>
      <vt:lpstr>Intervalo entre duas datas </vt:lpstr>
      <vt:lpstr>E com isso temos a seguinte saída:</vt:lpstr>
      <vt:lpstr>Funções para data e hora</vt:lpstr>
      <vt:lpstr>PowerPoint 演示文稿</vt:lpstr>
      <vt:lpstr>PowerPoint 演示文稿</vt:lpstr>
      <vt:lpstr>PowerPoint 演示文稿</vt:lpstr>
      <vt:lpstr>Calculando intervalos com SQL</vt:lpstr>
      <vt:lpstr>Calculando intervalos com SQL</vt:lpstr>
      <vt:lpstr>MySQL DATE_ADD() Function</vt:lpstr>
      <vt:lpstr>MySQL TIMEDIFF() Function </vt:lpstr>
      <vt:lpstr>PowerPoint 演示文稿</vt:lpstr>
      <vt:lpstr>PowerPoint 演示文稿</vt:lpstr>
      <vt:lpstr>Funções de String</vt:lpstr>
      <vt:lpstr>Funções de String</vt:lpstr>
      <vt:lpstr>Funções de String</vt:lpstr>
      <vt:lpstr>Funções de String</vt:lpstr>
      <vt:lpstr>Funções de String</vt:lpstr>
      <vt:lpstr>Funções de String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Fábio Perim</dc:creator>
  <cp:lastModifiedBy>Fábio Perim</cp:lastModifiedBy>
  <cp:revision>76</cp:revision>
  <dcterms:created xsi:type="dcterms:W3CDTF">2021-05-22T15:13:00Z</dcterms:created>
  <dcterms:modified xsi:type="dcterms:W3CDTF">2022-09-18T20:02:08Z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A078240871AE41169405E968A4C931FB</vt:lpwstr>
  </property>
  <property fmtid="{D5CDD505-2E9C-101B-9397-08002B2CF9AE}" pid="3" name="KSOProductBuildVer">
    <vt:lpwstr>1046-11.2.0.11306</vt:lpwstr>
  </property>
</Properties>
</file>