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0" r:id="rId32"/>
    <p:sldId id="308" r:id="rId33"/>
    <p:sldId id="30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01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3D90-C99E-48B2-80BB-82FCB18CDDEE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D3A2-DBEB-417A-97DA-6BD00F05759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date.php" TargetMode="External"/><Relationship Id="rId2" Type="http://schemas.openxmlformats.org/officeDocument/2006/relationships/hyperlink" Target="https://www.php.net/manual/pt_BR/function.time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Argumentos com valores pré-definidos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07293"/>
            <a:ext cx="8964488" cy="54620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Em PHP é possível ter valores </a:t>
            </a:r>
            <a:r>
              <a:rPr lang="pt-BR" i="1" dirty="0"/>
              <a:t>default </a:t>
            </a:r>
            <a:r>
              <a:rPr lang="pt-BR" i="1" dirty="0" smtClean="0"/>
              <a:t>para argumentos </a:t>
            </a:r>
            <a:r>
              <a:rPr lang="pt-BR" i="1" dirty="0"/>
              <a:t>de funções, ou seja, valores que serão </a:t>
            </a:r>
            <a:r>
              <a:rPr lang="pt-BR" i="1" dirty="0" smtClean="0"/>
              <a:t>assumidos </a:t>
            </a:r>
            <a:r>
              <a:rPr lang="pt-BR" dirty="0" smtClean="0"/>
              <a:t>em </a:t>
            </a:r>
            <a:r>
              <a:rPr lang="pt-BR" dirty="0"/>
              <a:t>caso de nada ser passado no lugar do argumento. Quando algum parâmetro é declarado desta maneira, a passagem </a:t>
            </a:r>
            <a:r>
              <a:rPr lang="pt-BR" dirty="0" smtClean="0"/>
              <a:t>do mesmo </a:t>
            </a:r>
            <a:r>
              <a:rPr lang="pt-BR" dirty="0"/>
              <a:t>na chamada da função torna-se </a:t>
            </a:r>
            <a:r>
              <a:rPr lang="pt-BR" dirty="0" smtClean="0"/>
              <a:t>opcional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teste($vivas = “testando”) 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$vivas;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teste(); // imprime “testando”</a:t>
            </a:r>
          </a:p>
          <a:p>
            <a:pPr>
              <a:buNone/>
            </a:pPr>
            <a:r>
              <a:rPr lang="pt-BR" dirty="0"/>
              <a:t>teste(“outro teste”); // imprime “outro teste”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Argumentos </a:t>
            </a:r>
            <a:r>
              <a:rPr lang="pt-BR" dirty="0" err="1" smtClean="0"/>
              <a:t>defalt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86605"/>
            <a:ext cx="8686800" cy="60107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É bom lembrar que quando a função tem mais de um parâmetro, o que tem valor </a:t>
            </a:r>
            <a:r>
              <a:rPr lang="pt-BR" sz="2400" i="1" dirty="0"/>
              <a:t>default deve </a:t>
            </a:r>
            <a:r>
              <a:rPr lang="pt-BR" sz="2400" i="1" dirty="0" smtClean="0"/>
              <a:t>ser </a:t>
            </a:r>
            <a:r>
              <a:rPr lang="pt-BR" sz="2400" dirty="0" smtClean="0"/>
              <a:t>declarado </a:t>
            </a:r>
            <a:r>
              <a:rPr lang="pt-BR" sz="2400" dirty="0"/>
              <a:t>por último:</a:t>
            </a:r>
          </a:p>
          <a:p>
            <a:pPr>
              <a:buNone/>
            </a:pPr>
            <a:r>
              <a:rPr lang="pt-BR" sz="2400" dirty="0" err="1"/>
              <a:t>function</a:t>
            </a:r>
            <a:r>
              <a:rPr lang="pt-BR" sz="2400" dirty="0"/>
              <a:t> teste($figura = circulo, $cor) {</a:t>
            </a:r>
          </a:p>
          <a:p>
            <a:pPr>
              <a:buNone/>
            </a:pPr>
            <a:r>
              <a:rPr lang="pt-BR" sz="2400" dirty="0" err="1"/>
              <a:t>echo</a:t>
            </a:r>
            <a:r>
              <a:rPr lang="pt-BR" sz="2400" dirty="0"/>
              <a:t> “a figura é um “, $figura, “ de cor “ $cor;</a:t>
            </a:r>
          </a:p>
          <a:p>
            <a:pPr>
              <a:buNone/>
            </a:pPr>
            <a:r>
              <a:rPr lang="pt-BR" sz="2400" dirty="0"/>
              <a:t>}</a:t>
            </a:r>
          </a:p>
          <a:p>
            <a:pPr>
              <a:buNone/>
            </a:pPr>
            <a:r>
              <a:rPr lang="pt-BR" sz="2400" dirty="0"/>
              <a:t>teste(azul);</a:t>
            </a:r>
          </a:p>
          <a:p>
            <a:pPr>
              <a:buNone/>
            </a:pPr>
            <a:r>
              <a:rPr lang="pt-BR" sz="2400" dirty="0"/>
              <a:t>/* A função não vai funcionar da maneira esperada, ocorrendo um </a:t>
            </a:r>
            <a:r>
              <a:rPr lang="pt-BR" sz="2400" dirty="0" smtClean="0"/>
              <a:t>erro no </a:t>
            </a:r>
            <a:r>
              <a:rPr lang="pt-BR" sz="2400" dirty="0"/>
              <a:t>interpretador. A declaração correta é: */</a:t>
            </a:r>
          </a:p>
          <a:p>
            <a:pPr>
              <a:buNone/>
            </a:pPr>
            <a:r>
              <a:rPr lang="pt-BR" sz="2400" dirty="0" err="1"/>
              <a:t>function</a:t>
            </a:r>
            <a:r>
              <a:rPr lang="pt-BR" sz="2400" dirty="0"/>
              <a:t> teste2($cor, $figura = circulo) {</a:t>
            </a:r>
          </a:p>
          <a:p>
            <a:pPr>
              <a:buNone/>
            </a:pPr>
            <a:r>
              <a:rPr lang="pt-BR" sz="2400" dirty="0" err="1"/>
              <a:t>echo</a:t>
            </a:r>
            <a:r>
              <a:rPr lang="pt-BR" sz="2400" dirty="0"/>
              <a:t> “a figura é um “, $figura, “ de cor “ $cor;</a:t>
            </a:r>
          </a:p>
          <a:p>
            <a:pPr>
              <a:buNone/>
            </a:pPr>
            <a:r>
              <a:rPr lang="pt-BR" sz="2400" dirty="0"/>
              <a:t>}</a:t>
            </a:r>
          </a:p>
          <a:p>
            <a:pPr>
              <a:buNone/>
            </a:pPr>
            <a:r>
              <a:rPr lang="pt-BR" sz="2400" dirty="0"/>
              <a:t>teste2(azul);</a:t>
            </a:r>
          </a:p>
          <a:p>
            <a:pPr>
              <a:buNone/>
            </a:pPr>
            <a:r>
              <a:rPr lang="pt-BR" sz="2400" dirty="0"/>
              <a:t>/* Aqui a </a:t>
            </a:r>
            <a:r>
              <a:rPr lang="pt-BR" sz="2400" dirty="0" err="1"/>
              <a:t>funcao</a:t>
            </a:r>
            <a:r>
              <a:rPr lang="pt-BR" sz="2400" dirty="0"/>
              <a:t> funciona da maneira esperada, ou seja, imprime </a:t>
            </a:r>
            <a:r>
              <a:rPr lang="pt-BR" sz="2400" dirty="0" smtClean="0"/>
              <a:t>o texto</a:t>
            </a:r>
            <a:r>
              <a:rPr lang="pt-BR" sz="2400" dirty="0"/>
              <a:t>: “a figura é um círculo de cor azul”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O escopo de uma variável em PHP define a porção do programa onde ela pode ser utilizada. Na </a:t>
            </a:r>
            <a:r>
              <a:rPr lang="pt-BR" sz="2400" dirty="0" smtClean="0"/>
              <a:t>maioria dos </a:t>
            </a:r>
            <a:r>
              <a:rPr lang="pt-BR" sz="2400" dirty="0"/>
              <a:t>casos todas as variáveis têm escopo global. Entretanto, em funções definidas pelo usuário um escopo local é criado.</a:t>
            </a:r>
          </a:p>
          <a:p>
            <a:pPr>
              <a:buNone/>
            </a:pPr>
            <a:r>
              <a:rPr lang="pt-BR" sz="2400" dirty="0"/>
              <a:t>Uma variável de escopo global não pode ser utilizada no interior de uma função sem que haja uma declaração</a:t>
            </a:r>
            <a:r>
              <a:rPr lang="pt-BR" sz="2400" dirty="0" smtClean="0"/>
              <a:t>.</a:t>
            </a:r>
          </a:p>
          <a:p>
            <a:pPr>
              <a:buNone/>
            </a:pPr>
            <a:r>
              <a:rPr lang="pt-BR" sz="2400" dirty="0"/>
              <a:t>Exemplo:</a:t>
            </a:r>
          </a:p>
          <a:p>
            <a:pPr>
              <a:buNone/>
            </a:pPr>
            <a:r>
              <a:rPr lang="pt-BR" sz="2400" dirty="0"/>
              <a:t>$vivas = “Testando”;</a:t>
            </a:r>
          </a:p>
          <a:p>
            <a:pPr>
              <a:buNone/>
            </a:pPr>
            <a:r>
              <a:rPr lang="pt-BR" sz="2400" dirty="0" err="1"/>
              <a:t>function</a:t>
            </a:r>
            <a:r>
              <a:rPr lang="pt-BR" sz="2400" dirty="0"/>
              <a:t> Teste() {</a:t>
            </a:r>
          </a:p>
          <a:p>
            <a:pPr>
              <a:buNone/>
            </a:pPr>
            <a:r>
              <a:rPr lang="pt-BR" sz="2400" dirty="0" err="1"/>
              <a:t>echo</a:t>
            </a:r>
            <a:r>
              <a:rPr lang="pt-BR" sz="2400" dirty="0"/>
              <a:t> $vivas;</a:t>
            </a:r>
          </a:p>
          <a:p>
            <a:pPr>
              <a:buNone/>
            </a:pPr>
            <a:r>
              <a:rPr lang="pt-BR" sz="2400" dirty="0"/>
              <a:t>}</a:t>
            </a:r>
          </a:p>
          <a:p>
            <a:pPr>
              <a:buNone/>
            </a:pPr>
            <a:r>
              <a:rPr lang="pt-BR" sz="2400" dirty="0"/>
              <a:t>Teste();</a:t>
            </a:r>
          </a:p>
          <a:p>
            <a:pPr>
              <a:buNone/>
            </a:pPr>
            <a:r>
              <a:rPr lang="pt-BR" sz="2400" dirty="0"/>
              <a:t>O trecho acima não produzirá saída alguma, pois a variável $vivas é de escopo global, e não pode </a:t>
            </a:r>
            <a:r>
              <a:rPr lang="pt-BR" sz="2400" dirty="0" smtClean="0"/>
              <a:t>ser referida </a:t>
            </a:r>
            <a:r>
              <a:rPr lang="pt-BR" sz="2400" dirty="0"/>
              <a:t>num escopo local, mesmo que não haja outra com nome igual que cubra a sua visibilidade.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Para que o </a:t>
            </a:r>
            <a:r>
              <a:rPr lang="pt-BR" dirty="0" smtClean="0"/>
              <a:t>script funcione </a:t>
            </a:r>
            <a:r>
              <a:rPr lang="pt-BR" dirty="0"/>
              <a:t>da forma desejada, a variável global a ser utilizada deve ser declarada.</a:t>
            </a:r>
          </a:p>
          <a:p>
            <a:pPr>
              <a:buNone/>
            </a:pPr>
            <a:r>
              <a:rPr lang="pt-BR" dirty="0"/>
              <a:t>Exemplo:</a:t>
            </a:r>
          </a:p>
          <a:p>
            <a:pPr>
              <a:buNone/>
            </a:pPr>
            <a:r>
              <a:rPr lang="pt-BR" dirty="0"/>
              <a:t>$vivas = “Testando”;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Teste() {</a:t>
            </a:r>
          </a:p>
          <a:p>
            <a:pPr>
              <a:buNone/>
            </a:pPr>
            <a:r>
              <a:rPr lang="pt-BR" dirty="0"/>
              <a:t>global $vivas;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$vivas;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Teste();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56886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Uma outra maneira </a:t>
            </a:r>
            <a:r>
              <a:rPr lang="pt-BR" dirty="0" smtClean="0"/>
              <a:t>de acessar </a:t>
            </a:r>
            <a:r>
              <a:rPr lang="pt-BR" dirty="0"/>
              <a:t>variáveis de escopo global dentro de uma função é utilizando um </a:t>
            </a:r>
            <a:r>
              <a:rPr lang="pt-BR" dirty="0" err="1"/>
              <a:t>array</a:t>
            </a:r>
            <a:r>
              <a:rPr lang="pt-BR" dirty="0"/>
              <a:t> pré-definido pelo PHP cujo nome </a:t>
            </a:r>
            <a:r>
              <a:rPr lang="pt-BR" dirty="0" smtClean="0"/>
              <a:t>é </a:t>
            </a:r>
            <a:r>
              <a:rPr lang="pt-BR" b="1" dirty="0" smtClean="0"/>
              <a:t>$GLOBALS</a:t>
            </a:r>
            <a:r>
              <a:rPr lang="pt-BR" dirty="0"/>
              <a:t>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 </a:t>
            </a:r>
            <a:r>
              <a:rPr lang="pt-BR" dirty="0"/>
              <a:t>índice para a variável referida é o </a:t>
            </a:r>
            <a:r>
              <a:rPr lang="pt-BR" dirty="0" err="1"/>
              <a:t>proprio</a:t>
            </a:r>
            <a:r>
              <a:rPr lang="pt-BR" dirty="0"/>
              <a:t> nome da variável, sem o </a:t>
            </a:r>
            <a:r>
              <a:rPr lang="pt-BR" dirty="0" err="1"/>
              <a:t>caracter</a:t>
            </a:r>
            <a:r>
              <a:rPr lang="pt-BR" dirty="0"/>
              <a:t> $. O exemplo </a:t>
            </a:r>
            <a:r>
              <a:rPr lang="pt-BR" dirty="0" smtClean="0"/>
              <a:t>anterior e </a:t>
            </a:r>
            <a:r>
              <a:rPr lang="pt-BR" dirty="0"/>
              <a:t>o </a:t>
            </a:r>
            <a:r>
              <a:rPr lang="pt-BR" dirty="0" smtClean="0"/>
              <a:t>abaixo produzem </a:t>
            </a:r>
            <a:r>
              <a:rPr lang="pt-BR" dirty="0"/>
              <a:t>o mesmo resultado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Exemplo:</a:t>
            </a:r>
          </a:p>
          <a:p>
            <a:pPr>
              <a:buNone/>
            </a:pPr>
            <a:r>
              <a:rPr lang="pt-BR" dirty="0"/>
              <a:t>$vivas = "Testando";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Teste() 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$GLOBALS["vivas"]; // imprime $vivas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$vivas; // não imprime nada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Teste();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b="1" dirty="0"/>
              <a:t>O modificador </a:t>
            </a:r>
            <a:r>
              <a:rPr lang="pt-BR" b="1" dirty="0" err="1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5446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Uma variável estática é visível num escopo local, mas ela é inicializada apenas uma vez e seu valor não </a:t>
            </a:r>
            <a:r>
              <a:rPr lang="pt-BR" dirty="0" smtClean="0"/>
              <a:t>é perdido </a:t>
            </a:r>
            <a:r>
              <a:rPr lang="pt-BR" dirty="0"/>
              <a:t>quando a execução do script deixa esse escopo. Veja o seguinte exemplo: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Teste() {</a:t>
            </a:r>
          </a:p>
          <a:p>
            <a:pPr>
              <a:buNone/>
            </a:pPr>
            <a:r>
              <a:rPr lang="pt-BR" dirty="0"/>
              <a:t>$a = 0;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$a;</a:t>
            </a:r>
          </a:p>
          <a:p>
            <a:pPr>
              <a:buNone/>
            </a:pPr>
            <a:r>
              <a:rPr lang="pt-BR" dirty="0"/>
              <a:t>$a++;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O último comando da função é inútil, pois assim que for encerrada a execução da função a variável $</a:t>
            </a:r>
            <a:r>
              <a:rPr lang="pt-BR" dirty="0" smtClean="0"/>
              <a:t>a perde </a:t>
            </a:r>
            <a:r>
              <a:rPr lang="pt-BR" dirty="0"/>
              <a:t>seu valor.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O modificador </a:t>
            </a:r>
            <a:r>
              <a:rPr lang="pt-BR" b="1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dirty="0"/>
              <a:t>no exemplo </a:t>
            </a:r>
            <a:r>
              <a:rPr lang="pt-BR" dirty="0" smtClean="0"/>
              <a:t>abaixo, </a:t>
            </a:r>
            <a:r>
              <a:rPr lang="pt-BR" dirty="0"/>
              <a:t>a cada chamada da função a variável $a terá seu valor impresso e </a:t>
            </a:r>
            <a:r>
              <a:rPr lang="pt-BR" dirty="0" smtClean="0"/>
              <a:t>será incrementada</a:t>
            </a:r>
            <a:r>
              <a:rPr lang="pt-BR" dirty="0"/>
              <a:t>: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Teste() {</a:t>
            </a:r>
          </a:p>
          <a:p>
            <a:pPr>
              <a:buNone/>
            </a:pPr>
            <a:r>
              <a:rPr lang="pt-BR" dirty="0" err="1"/>
              <a:t>static</a:t>
            </a:r>
            <a:r>
              <a:rPr lang="pt-BR" dirty="0"/>
              <a:t> $a = 0;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$a;</a:t>
            </a:r>
          </a:p>
          <a:p>
            <a:pPr>
              <a:buNone/>
            </a:pPr>
            <a:r>
              <a:rPr lang="pt-BR" dirty="0"/>
              <a:t>$a++;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F</a:t>
            </a:r>
            <a:r>
              <a:rPr lang="pt-BR" dirty="0" smtClean="0"/>
              <a:t>unciona </a:t>
            </a:r>
            <a:r>
              <a:rPr lang="pt-BR" dirty="0"/>
              <a:t>da seguinte forma: O valor das variáveis declaradas como estáticas é mantido ao terminar </a:t>
            </a:r>
            <a:r>
              <a:rPr lang="pt-BR" dirty="0" smtClean="0"/>
              <a:t>a execução </a:t>
            </a:r>
            <a:r>
              <a:rPr lang="pt-BR" dirty="0"/>
              <a:t>da função. Na próxima execução da função, ao encontrar novamente a declaração com </a:t>
            </a:r>
            <a:r>
              <a:rPr lang="pt-BR" dirty="0" err="1"/>
              <a:t>static</a:t>
            </a:r>
            <a:r>
              <a:rPr lang="pt-BR" dirty="0"/>
              <a:t>, o valor da </a:t>
            </a:r>
            <a:r>
              <a:rPr lang="pt-BR" dirty="0" smtClean="0"/>
              <a:t>variável é </a:t>
            </a:r>
            <a:r>
              <a:rPr lang="pt-BR" dirty="0"/>
              <a:t>recuperado.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O modificador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6"/>
            <a:ext cx="850728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uma variável declarada como </a:t>
            </a:r>
            <a:r>
              <a:rPr lang="pt-BR" sz="2000" dirty="0" err="1"/>
              <a:t>static</a:t>
            </a:r>
            <a:r>
              <a:rPr lang="pt-BR" sz="2000" dirty="0"/>
              <a:t> tem o mesmo “tempo de vida” que uma</a:t>
            </a:r>
          </a:p>
          <a:p>
            <a:pPr>
              <a:buNone/>
            </a:pPr>
            <a:r>
              <a:rPr lang="pt-BR" sz="2000" dirty="0"/>
              <a:t>variável global, porém sua visibilidade é restrita ao escopo local em que </a:t>
            </a:r>
            <a:r>
              <a:rPr lang="pt-BR" sz="2000" dirty="0" smtClean="0"/>
              <a:t>foi declarada </a:t>
            </a:r>
            <a:r>
              <a:rPr lang="pt-BR" sz="2000" dirty="0"/>
              <a:t>e só é recuperada após a declaração.</a:t>
            </a:r>
          </a:p>
          <a:p>
            <a:pPr>
              <a:buNone/>
            </a:pPr>
            <a:r>
              <a:rPr lang="pt-BR" sz="2000" dirty="0"/>
              <a:t>Exemplo:</a:t>
            </a:r>
          </a:p>
          <a:p>
            <a:pPr>
              <a:buNone/>
            </a:pPr>
            <a:r>
              <a:rPr lang="pt-BR" sz="2000" dirty="0" err="1"/>
              <a:t>function</a:t>
            </a:r>
            <a:r>
              <a:rPr lang="pt-BR" sz="2000" dirty="0"/>
              <a:t> Teste() {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"$a";</a:t>
            </a:r>
          </a:p>
          <a:p>
            <a:pPr>
              <a:buNone/>
            </a:pPr>
            <a:r>
              <a:rPr lang="pt-BR" sz="2000" dirty="0" err="1"/>
              <a:t>static</a:t>
            </a:r>
            <a:r>
              <a:rPr lang="pt-BR" sz="2000" dirty="0"/>
              <a:t> $a = 0;</a:t>
            </a:r>
          </a:p>
          <a:p>
            <a:pPr>
              <a:buNone/>
            </a:pPr>
            <a:r>
              <a:rPr lang="pt-BR" sz="2000" dirty="0"/>
              <a:t>$a++;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/>
              <a:t>O exemplo acima não produzirá saída alguma. Na primeira execução da função, a impressão ocorre </a:t>
            </a:r>
            <a:r>
              <a:rPr lang="pt-BR" sz="2000" dirty="0" smtClean="0"/>
              <a:t>antes da </a:t>
            </a:r>
            <a:r>
              <a:rPr lang="pt-BR" sz="2000" dirty="0"/>
              <a:t>atribuição de um valor à função, e portanto o conteúdo de $a é nulo (string vazia). Nas execuções seguintes da função</a:t>
            </a:r>
          </a:p>
          <a:p>
            <a:pPr>
              <a:buNone/>
            </a:pPr>
            <a:r>
              <a:rPr lang="pt-BR" sz="2000" dirty="0"/>
              <a:t>Teste() a impressão ocorre antes da recuperação do valor de $a, e portanto nesse momento seu valor ainda é nulo. </a:t>
            </a:r>
            <a:r>
              <a:rPr lang="pt-BR" sz="2000" dirty="0" smtClean="0"/>
              <a:t>Para que </a:t>
            </a:r>
            <a:r>
              <a:rPr lang="pt-BR" sz="2000" dirty="0"/>
              <a:t>a função retorne algum valor o modificador </a:t>
            </a:r>
            <a:r>
              <a:rPr lang="pt-BR" sz="2000" dirty="0" err="1"/>
              <a:t>static</a:t>
            </a:r>
            <a:r>
              <a:rPr lang="pt-BR" sz="2000" dirty="0"/>
              <a:t> deve ser utilizado.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pt-BR" b="1" dirty="0"/>
              <a:t>Variáveis </a:t>
            </a:r>
            <a:r>
              <a:rPr lang="pt-BR" b="1" dirty="0" err="1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040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O PHP tem um recurso conhecido como variáveis </a:t>
            </a:r>
            <a:r>
              <a:rPr lang="pt-BR" dirty="0" err="1"/>
              <a:t>variáveis</a:t>
            </a:r>
            <a:r>
              <a:rPr lang="pt-BR" dirty="0"/>
              <a:t>, que consiste em variáveis cujos nomes</a:t>
            </a:r>
          </a:p>
          <a:p>
            <a:pPr>
              <a:buNone/>
            </a:pPr>
            <a:r>
              <a:rPr lang="pt-BR" dirty="0"/>
              <a:t>também são variáveis. Sua utilização é feita através do duplo cifrão </a:t>
            </a:r>
            <a:r>
              <a:rPr lang="pt-BR" dirty="0" smtClean="0"/>
              <a:t>($$).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$a = “teste”;</a:t>
            </a:r>
          </a:p>
          <a:p>
            <a:pPr>
              <a:buNone/>
            </a:pPr>
            <a:r>
              <a:rPr lang="pt-BR" dirty="0"/>
              <a:t>$$a = “Mauricio Vivas”;</a:t>
            </a:r>
          </a:p>
          <a:p>
            <a:pPr>
              <a:buNone/>
            </a:pPr>
            <a:r>
              <a:rPr lang="pt-BR" dirty="0"/>
              <a:t>O exemplo acima e equivalente ao seguinte:</a:t>
            </a:r>
          </a:p>
          <a:p>
            <a:pPr>
              <a:buNone/>
            </a:pPr>
            <a:r>
              <a:rPr lang="pt-BR" dirty="0"/>
              <a:t>$a = “teste”;</a:t>
            </a:r>
          </a:p>
          <a:p>
            <a:pPr>
              <a:buNone/>
            </a:pPr>
            <a:r>
              <a:rPr lang="pt-BR" dirty="0"/>
              <a:t>$teste = “Mauricio Vivas”;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r>
              <a:rPr lang="pt-BR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601216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&lt;?</a:t>
            </a:r>
            <a:r>
              <a:rPr lang="pt-BR" sz="2800" dirty="0" err="1" smtClean="0"/>
              <a:t>php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$a=‘</a:t>
            </a:r>
            <a:r>
              <a:rPr lang="pt-BR" sz="2800" dirty="0" err="1" smtClean="0"/>
              <a:t>hello</a:t>
            </a:r>
            <a:r>
              <a:rPr lang="pt-BR" sz="2800" dirty="0" smtClean="0"/>
              <a:t>’;</a:t>
            </a:r>
          </a:p>
          <a:p>
            <a:pPr>
              <a:buNone/>
            </a:pPr>
            <a:r>
              <a:rPr lang="pt-BR" sz="2800" dirty="0" smtClean="0"/>
              <a:t>$$a=‘world’; //equivale a $</a:t>
            </a:r>
            <a:r>
              <a:rPr lang="pt-BR" sz="2800" dirty="0" err="1" smtClean="0"/>
              <a:t>hello</a:t>
            </a:r>
            <a:r>
              <a:rPr lang="pt-BR" sz="2800" dirty="0" smtClean="0"/>
              <a:t>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Echo</a:t>
            </a:r>
            <a:r>
              <a:rPr lang="pt-BR" sz="2800" dirty="0" smtClean="0"/>
              <a:t> “$a ${$a}”; //imprime </a:t>
            </a:r>
            <a:r>
              <a:rPr lang="pt-BR" sz="2800" dirty="0" err="1" smtClean="0"/>
              <a:t>hello</a:t>
            </a:r>
            <a:r>
              <a:rPr lang="pt-BR" sz="2800" dirty="0" smtClean="0"/>
              <a:t> world.</a:t>
            </a:r>
          </a:p>
          <a:p>
            <a:pPr>
              <a:buNone/>
            </a:pPr>
            <a:r>
              <a:rPr lang="pt-BR" sz="2800" dirty="0" err="1" smtClean="0"/>
              <a:t>Echo</a:t>
            </a:r>
            <a:r>
              <a:rPr lang="pt-BR" sz="2800" dirty="0" smtClean="0"/>
              <a:t> “$a $</a:t>
            </a:r>
            <a:r>
              <a:rPr lang="pt-BR" sz="2800" dirty="0" err="1" smtClean="0"/>
              <a:t>hello</a:t>
            </a:r>
            <a:r>
              <a:rPr lang="pt-BR" sz="2800" dirty="0" smtClean="0"/>
              <a:t>”;//imprime </a:t>
            </a:r>
            <a:r>
              <a:rPr lang="pt-BR" sz="2800" dirty="0" err="1" smtClean="0"/>
              <a:t>hello</a:t>
            </a:r>
            <a:r>
              <a:rPr lang="pt-BR" sz="2800" dirty="0" smtClean="0"/>
              <a:t> world.</a:t>
            </a:r>
          </a:p>
          <a:p>
            <a:pPr>
              <a:buNone/>
            </a:pP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95728" y="908720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&lt;?</a:t>
            </a:r>
            <a:r>
              <a:rPr lang="es-ES" dirty="0" err="1" smtClean="0"/>
              <a:t>php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$a='</a:t>
            </a:r>
            <a:r>
              <a:rPr lang="es-ES" dirty="0" err="1" smtClean="0"/>
              <a:t>Hello</a:t>
            </a:r>
            <a:r>
              <a:rPr lang="es-ES" dirty="0" smtClean="0"/>
              <a:t>';</a:t>
            </a:r>
          </a:p>
          <a:p>
            <a:r>
              <a:rPr lang="es-ES" dirty="0" smtClean="0"/>
              <a:t>$$a='</a:t>
            </a:r>
            <a:r>
              <a:rPr lang="es-ES" dirty="0" err="1" smtClean="0"/>
              <a:t>World</a:t>
            </a:r>
            <a:r>
              <a:rPr lang="es-ES" dirty="0" smtClean="0"/>
              <a:t>';</a:t>
            </a:r>
          </a:p>
          <a:p>
            <a:r>
              <a:rPr lang="es-ES" dirty="0" smtClean="0"/>
              <a:t>echo $a.$$a;</a:t>
            </a:r>
          </a:p>
          <a:p>
            <a:r>
              <a:rPr lang="es-ES" dirty="0" smtClean="0"/>
              <a:t>echo '&lt;BR&gt;&lt;BR&gt;';</a:t>
            </a:r>
          </a:p>
          <a:p>
            <a:r>
              <a:rPr lang="es-ES" dirty="0" smtClean="0"/>
              <a:t>echo $</a:t>
            </a:r>
            <a:r>
              <a:rPr lang="es-ES" dirty="0" err="1" smtClean="0"/>
              <a:t>Hello</a:t>
            </a:r>
            <a:r>
              <a:rPr lang="es-ES" dirty="0" smtClean="0"/>
              <a:t>;</a:t>
            </a:r>
          </a:p>
          <a:p>
            <a:r>
              <a:rPr lang="es-ES" dirty="0" smtClean="0"/>
              <a:t>?&gt;</a:t>
            </a:r>
            <a:endParaRPr lang="pt-B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t="11438" r="92533" b="73797"/>
          <a:stretch>
            <a:fillRect/>
          </a:stretch>
        </p:blipFill>
        <p:spPr bwMode="auto">
          <a:xfrm>
            <a:off x="6588224" y="3645024"/>
            <a:ext cx="2160240" cy="24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Funções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/>
              <a:t>função é um bloco de código reutilizável que é executado devido a um evento </a:t>
            </a:r>
            <a:r>
              <a:rPr lang="pt-BR" dirty="0" smtClean="0"/>
              <a:t>ou pela </a:t>
            </a:r>
            <a:r>
              <a:rPr lang="pt-BR" dirty="0"/>
              <a:t>chamada de outra função. </a:t>
            </a:r>
            <a:endParaRPr lang="pt-BR" dirty="0" smtClean="0"/>
          </a:p>
          <a:p>
            <a:r>
              <a:rPr lang="pt-BR" dirty="0" smtClean="0"/>
              <a:t>Deve-se </a:t>
            </a:r>
            <a:r>
              <a:rPr lang="pt-BR" dirty="0"/>
              <a:t>usar a declaração </a:t>
            </a:r>
            <a:r>
              <a:rPr lang="pt-BR" dirty="0" err="1"/>
              <a:t>function</a:t>
            </a:r>
            <a:r>
              <a:rPr lang="pt-BR" dirty="0"/>
              <a:t> para criar uma função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491880" y="3396133"/>
            <a:ext cx="4392488" cy="3345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soma($valor1, $valor2)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$resultado = $valor1 + $valor2;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($resultado);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$x = soma(7, 8);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($x);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/>
              <a:t>Variáveis enviadas pelo navegador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91269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600" dirty="0"/>
              <a:t>Para interagir com a navegação feita pelo usuário, é necessário que o PHP possa enviar e </a:t>
            </a:r>
            <a:r>
              <a:rPr lang="pt-BR" sz="3600" dirty="0" smtClean="0"/>
              <a:t>receber informações </a:t>
            </a:r>
            <a:r>
              <a:rPr lang="pt-BR" sz="3600" dirty="0"/>
              <a:t>para o software de </a:t>
            </a:r>
            <a:r>
              <a:rPr lang="pt-BR" sz="3600" dirty="0" smtClean="0"/>
              <a:t>navegação. Como </a:t>
            </a:r>
            <a:r>
              <a:rPr lang="pt-BR" sz="3600" dirty="0"/>
              <a:t>já foi visto anteriormente, </a:t>
            </a:r>
            <a:r>
              <a:rPr lang="pt-BR" sz="3600" dirty="0" smtClean="0"/>
              <a:t>geralmente é </a:t>
            </a:r>
            <a:r>
              <a:rPr lang="pt-BR" sz="3600" dirty="0"/>
              <a:t>através de um comando de impressão, como o </a:t>
            </a:r>
            <a:r>
              <a:rPr lang="pt-BR" sz="3600" i="1" dirty="0" err="1"/>
              <a:t>echo</a:t>
            </a:r>
            <a:r>
              <a:rPr lang="pt-BR" sz="3600" i="1" dirty="0"/>
              <a:t>. Para receber informações vindas do navegador através de um link </a:t>
            </a:r>
            <a:r>
              <a:rPr lang="pt-BR" sz="3600" i="1" dirty="0" smtClean="0"/>
              <a:t>ou </a:t>
            </a:r>
            <a:r>
              <a:rPr lang="pt-BR" sz="3600" dirty="0" smtClean="0"/>
              <a:t>um </a:t>
            </a:r>
            <a:r>
              <a:rPr lang="pt-BR" sz="3600" dirty="0"/>
              <a:t>formulário </a:t>
            </a:r>
            <a:r>
              <a:rPr lang="pt-BR" sz="3600" dirty="0" err="1"/>
              <a:t>html</a:t>
            </a:r>
            <a:r>
              <a:rPr lang="pt-BR" sz="3600" dirty="0"/>
              <a:t> o PHP utiliza as informações enviadas através da </a:t>
            </a:r>
            <a:r>
              <a:rPr lang="pt-BR" sz="3600" dirty="0" smtClean="0"/>
              <a:t>URL</a:t>
            </a:r>
            <a:endParaRPr lang="pt-BR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Variáveis enviadas pelo navegador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. Por exemplo: se seu script </a:t>
            </a:r>
            <a:r>
              <a:rPr lang="pt-BR" dirty="0" err="1" smtClean="0"/>
              <a:t>php</a:t>
            </a:r>
            <a:r>
              <a:rPr lang="pt-BR" dirty="0" smtClean="0"/>
              <a:t> está localizado em “http://localhost/teste.php3” e você o chama com a url “http://localhost/teste.php3?vivas=teste”, automaticamente o PHP criará uma variável com o nome $vivas contendo a string “teste”. Note que o conteúdo da variável está no formato </a:t>
            </a:r>
            <a:r>
              <a:rPr lang="pt-BR" dirty="0" err="1" smtClean="0"/>
              <a:t>urlencode</a:t>
            </a:r>
            <a:r>
              <a:rPr lang="pt-BR" dirty="0" smtClean="0"/>
              <a:t>. Os formulários </a:t>
            </a:r>
            <a:r>
              <a:rPr lang="pt-BR" dirty="0" err="1" smtClean="0"/>
              <a:t>html</a:t>
            </a:r>
            <a:r>
              <a:rPr lang="pt-BR" dirty="0" smtClean="0"/>
              <a:t> já enviam informações automaticamente nesse formato, e o PHP decodifica sem necessitar de tratamento pelo programador.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URLencode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47253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O </a:t>
            </a:r>
            <a:r>
              <a:rPr lang="pt-BR" sz="2800" dirty="0"/>
              <a:t>formato </a:t>
            </a:r>
            <a:r>
              <a:rPr lang="pt-BR" sz="2800" dirty="0" err="1"/>
              <a:t>urlencode</a:t>
            </a:r>
            <a:r>
              <a:rPr lang="pt-BR" sz="2800" dirty="0"/>
              <a:t> é obtido substituindo os espaços pelo </a:t>
            </a:r>
            <a:r>
              <a:rPr lang="pt-BR" sz="2800" dirty="0" err="1"/>
              <a:t>caracter</a:t>
            </a:r>
            <a:r>
              <a:rPr lang="pt-BR" sz="2800" dirty="0"/>
              <a:t> “+” e todos os outros </a:t>
            </a:r>
            <a:r>
              <a:rPr lang="pt-BR" sz="2800" dirty="0" smtClean="0"/>
              <a:t>caracteres não </a:t>
            </a:r>
            <a:r>
              <a:rPr lang="pt-BR" sz="2800" dirty="0" err="1"/>
              <a:t>alfa-numéricos</a:t>
            </a:r>
            <a:r>
              <a:rPr lang="pt-BR" sz="2800" dirty="0"/>
              <a:t> (com exceção de “_”) pelo </a:t>
            </a:r>
            <a:r>
              <a:rPr lang="pt-BR" sz="2800" dirty="0" err="1"/>
              <a:t>caracter</a:t>
            </a:r>
            <a:r>
              <a:rPr lang="pt-BR" sz="2800" dirty="0"/>
              <a:t> “%” seguido do código ASCII em hexadecimal.</a:t>
            </a:r>
          </a:p>
          <a:p>
            <a:pPr>
              <a:buNone/>
            </a:pPr>
            <a:r>
              <a:rPr lang="pt-BR" sz="2800" dirty="0"/>
              <a:t>Por exemplo: o texto “Testando 1 2 3 !!” em </a:t>
            </a:r>
            <a:r>
              <a:rPr lang="pt-BR" sz="2800" dirty="0" err="1"/>
              <a:t>urlencode</a:t>
            </a:r>
            <a:r>
              <a:rPr lang="pt-BR" sz="2800" dirty="0"/>
              <a:t> fica “Testando+1+2+3+%21%21”</a:t>
            </a:r>
          </a:p>
          <a:p>
            <a:pPr>
              <a:buNone/>
            </a:pPr>
            <a:r>
              <a:rPr lang="pt-BR" sz="2800" dirty="0"/>
              <a:t>O PHP possui duas funções para tratar com texto em </a:t>
            </a:r>
            <a:r>
              <a:rPr lang="pt-BR" sz="2800" dirty="0" err="1"/>
              <a:t>urlencode</a:t>
            </a:r>
            <a:r>
              <a:rPr lang="pt-BR" sz="2800" dirty="0"/>
              <a:t>. Seguem suas sintaxes:</a:t>
            </a:r>
          </a:p>
          <a:p>
            <a:pPr>
              <a:buNone/>
            </a:pPr>
            <a:r>
              <a:rPr lang="pt-BR" sz="2800" dirty="0"/>
              <a:t>string </a:t>
            </a:r>
            <a:r>
              <a:rPr lang="pt-BR" sz="2800" b="1" dirty="0" err="1"/>
              <a:t>urlencode</a:t>
            </a:r>
            <a:r>
              <a:rPr lang="pt-BR" sz="2800" b="1" dirty="0"/>
              <a:t>(string texto);</a:t>
            </a:r>
          </a:p>
          <a:p>
            <a:pPr>
              <a:buNone/>
            </a:pPr>
            <a:r>
              <a:rPr lang="pt-BR" sz="2800" dirty="0"/>
              <a:t>string </a:t>
            </a:r>
            <a:r>
              <a:rPr lang="pt-BR" sz="2800" b="1" dirty="0" err="1"/>
              <a:t>urldecode</a:t>
            </a:r>
            <a:r>
              <a:rPr lang="pt-BR" sz="2800" b="1" dirty="0"/>
              <a:t>(string texto</a:t>
            </a:r>
            <a:r>
              <a:rPr lang="pt-BR" sz="2800" b="1" dirty="0" smtClean="0"/>
              <a:t>);</a:t>
            </a:r>
          </a:p>
          <a:p>
            <a:pPr>
              <a:buNone/>
            </a:pPr>
            <a:r>
              <a:rPr lang="pt-BR" sz="2800" dirty="0"/>
              <a:t>Essas funções servem respectivamente para codificar ou decodificar um texto </a:t>
            </a:r>
            <a:r>
              <a:rPr lang="pt-BR" sz="2800" dirty="0" smtClean="0"/>
              <a:t>passado como </a:t>
            </a:r>
            <a:r>
              <a:rPr lang="pt-BR" sz="2800" dirty="0"/>
              <a:t>argumento.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PHP possui diversas variáveis de ambiente, como a $PHP_SELF, por exemplo, que contém o nome </a:t>
            </a:r>
            <a:r>
              <a:rPr lang="pt-BR" dirty="0" smtClean="0"/>
              <a:t>e o </a:t>
            </a:r>
            <a:r>
              <a:rPr lang="pt-BR" dirty="0"/>
              <a:t>path do próprio arquivo. Algumas outras contém informações sobre o navegador do usuário, o servidor </a:t>
            </a:r>
            <a:r>
              <a:rPr lang="pt-BR" dirty="0" err="1"/>
              <a:t>http</a:t>
            </a:r>
            <a:r>
              <a:rPr lang="pt-BR" dirty="0"/>
              <a:t>, a versão </a:t>
            </a:r>
            <a:r>
              <a:rPr lang="pt-BR" dirty="0" smtClean="0"/>
              <a:t>do PHP </a:t>
            </a:r>
            <a:r>
              <a:rPr lang="pt-BR" dirty="0"/>
              <a:t>e diversas informações. Para ter uma listagem de todas as variáveis e constantes de ambiente e seus </a:t>
            </a:r>
            <a:r>
              <a:rPr lang="pt-BR" dirty="0" smtClean="0"/>
              <a:t>respectivos conteúdos</a:t>
            </a:r>
            <a:r>
              <a:rPr lang="pt-BR" dirty="0"/>
              <a:t>, deve-se utilizar a função </a:t>
            </a:r>
            <a:r>
              <a:rPr lang="pt-BR" dirty="0" err="1"/>
              <a:t>phpinfo</a:t>
            </a:r>
            <a:r>
              <a:rPr lang="pt-BR" dirty="0"/>
              <a:t>().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Verificando o tipo de uma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6733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Por </a:t>
            </a:r>
            <a:r>
              <a:rPr lang="pt-BR" dirty="0"/>
              <a:t>causa da </a:t>
            </a:r>
            <a:r>
              <a:rPr lang="pt-BR" dirty="0" err="1"/>
              <a:t>tipagem</a:t>
            </a:r>
            <a:r>
              <a:rPr lang="pt-BR" dirty="0"/>
              <a:t> dinâmica utilizada pelo PHP, nem sempre é possível saber qual o tipo de </a:t>
            </a:r>
            <a:r>
              <a:rPr lang="pt-BR" dirty="0" smtClean="0"/>
              <a:t>uma variável.</a:t>
            </a:r>
          </a:p>
          <a:p>
            <a:pPr>
              <a:buNone/>
            </a:pPr>
            <a:r>
              <a:rPr lang="pt-BR" dirty="0"/>
              <a:t>A </a:t>
            </a:r>
            <a:r>
              <a:rPr lang="pt-BR" dirty="0" smtClean="0"/>
              <a:t>verificação pode </a:t>
            </a:r>
            <a:r>
              <a:rPr lang="pt-BR" dirty="0"/>
              <a:t>ser feita de duas maneiras</a:t>
            </a:r>
            <a:r>
              <a:rPr lang="pt-BR" dirty="0" smtClean="0"/>
              <a:t>:</a:t>
            </a:r>
          </a:p>
          <a:p>
            <a:r>
              <a:rPr lang="pt-BR" dirty="0"/>
              <a:t>Função que retorna o tipo da </a:t>
            </a:r>
            <a:r>
              <a:rPr lang="pt-BR" dirty="0" smtClean="0"/>
              <a:t>variável</a:t>
            </a:r>
          </a:p>
          <a:p>
            <a:r>
              <a:rPr lang="pt-BR" dirty="0"/>
              <a:t>Funções que testam o tipo da variável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Função que retorna o tipo da variável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Esta </a:t>
            </a:r>
            <a:r>
              <a:rPr lang="pt-BR" dirty="0"/>
              <a:t>função é a </a:t>
            </a:r>
            <a:r>
              <a:rPr lang="pt-BR" dirty="0" err="1"/>
              <a:t>gettype</a:t>
            </a:r>
            <a:r>
              <a:rPr lang="pt-BR" dirty="0"/>
              <a:t>. Sua assinatura é a seguinte:</a:t>
            </a:r>
          </a:p>
          <a:p>
            <a:pPr>
              <a:buNone/>
            </a:pPr>
            <a:r>
              <a:rPr lang="pt-BR" dirty="0"/>
              <a:t>string </a:t>
            </a:r>
            <a:r>
              <a:rPr lang="pt-BR" b="1" dirty="0" err="1"/>
              <a:t>gettype</a:t>
            </a:r>
            <a:r>
              <a:rPr lang="pt-BR" b="1" dirty="0"/>
              <a:t>(</a:t>
            </a:r>
            <a:r>
              <a:rPr lang="pt-BR" b="1" dirty="0" err="1"/>
              <a:t>mixed</a:t>
            </a:r>
            <a:r>
              <a:rPr lang="pt-BR" b="1" dirty="0"/>
              <a:t> var);</a:t>
            </a:r>
          </a:p>
          <a:p>
            <a:pPr>
              <a:buNone/>
            </a:pPr>
            <a:r>
              <a:rPr lang="pt-BR" dirty="0"/>
              <a:t>A palavra “</a:t>
            </a:r>
            <a:r>
              <a:rPr lang="pt-BR" dirty="0" err="1"/>
              <a:t>mixed</a:t>
            </a:r>
            <a:r>
              <a:rPr lang="pt-BR" dirty="0"/>
              <a:t>” indica que a variável var pode ser de diversos tipos.</a:t>
            </a:r>
          </a:p>
          <a:p>
            <a:pPr>
              <a:buNone/>
            </a:pPr>
            <a:r>
              <a:rPr lang="pt-BR" dirty="0"/>
              <a:t>A função </a:t>
            </a:r>
            <a:r>
              <a:rPr lang="pt-BR" dirty="0" err="1"/>
              <a:t>gettype</a:t>
            </a:r>
            <a:r>
              <a:rPr lang="pt-BR" dirty="0"/>
              <a:t> pode retornar as seguintes strings: “</a:t>
            </a:r>
            <a:r>
              <a:rPr lang="pt-BR" dirty="0" err="1"/>
              <a:t>integer</a:t>
            </a:r>
            <a:r>
              <a:rPr lang="pt-BR" dirty="0"/>
              <a:t>”, “</a:t>
            </a:r>
            <a:r>
              <a:rPr lang="pt-BR" dirty="0" err="1"/>
              <a:t>double</a:t>
            </a:r>
            <a:r>
              <a:rPr lang="pt-BR" dirty="0"/>
              <a:t>”, “string</a:t>
            </a:r>
            <a:r>
              <a:rPr lang="pt-BR" dirty="0" smtClean="0"/>
              <a:t>”, </a:t>
            </a:r>
            <a:r>
              <a:rPr lang="en-US" dirty="0" smtClean="0"/>
              <a:t>“</a:t>
            </a:r>
            <a:r>
              <a:rPr lang="en-US" dirty="0"/>
              <a:t>array”, “object” e “unknown type”.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Funções que testam o tipo da variável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São </a:t>
            </a:r>
            <a:r>
              <a:rPr lang="en-US" dirty="0"/>
              <a:t>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b="1" dirty="0" err="1"/>
              <a:t>is_int</a:t>
            </a:r>
            <a:r>
              <a:rPr lang="en-US" b="1" dirty="0"/>
              <a:t>, </a:t>
            </a:r>
            <a:r>
              <a:rPr lang="en-US" b="1" dirty="0" err="1"/>
              <a:t>is_integer</a:t>
            </a:r>
            <a:r>
              <a:rPr lang="en-US" b="1" dirty="0"/>
              <a:t>, </a:t>
            </a:r>
            <a:r>
              <a:rPr lang="en-US" b="1" dirty="0" err="1"/>
              <a:t>is_real</a:t>
            </a:r>
            <a:r>
              <a:rPr lang="en-US" b="1" dirty="0"/>
              <a:t>, </a:t>
            </a:r>
            <a:r>
              <a:rPr lang="en-US" b="1" dirty="0" err="1"/>
              <a:t>is_long</a:t>
            </a:r>
            <a:r>
              <a:rPr lang="en-US" b="1" dirty="0"/>
              <a:t>, </a:t>
            </a:r>
            <a:r>
              <a:rPr lang="en-US" b="1" dirty="0" err="1" smtClean="0"/>
              <a:t>is_float</a:t>
            </a:r>
            <a:r>
              <a:rPr lang="en-US" b="1" dirty="0" smtClean="0"/>
              <a:t>, </a:t>
            </a:r>
            <a:r>
              <a:rPr lang="pt-BR" b="1" dirty="0" err="1" smtClean="0"/>
              <a:t>is_string</a:t>
            </a:r>
            <a:r>
              <a:rPr lang="pt-BR" b="1" dirty="0"/>
              <a:t>, </a:t>
            </a:r>
            <a:r>
              <a:rPr lang="pt-BR" b="1" dirty="0" err="1"/>
              <a:t>is_array</a:t>
            </a:r>
            <a:r>
              <a:rPr lang="pt-BR" b="1" dirty="0"/>
              <a:t> e </a:t>
            </a:r>
            <a:r>
              <a:rPr lang="pt-BR" b="1" dirty="0" err="1"/>
              <a:t>is_object</a:t>
            </a:r>
            <a:r>
              <a:rPr lang="pt-BR" dirty="0"/>
              <a:t>. Todas têm o mesmo formato, seguindo modelo da assinatura a seguir:</a:t>
            </a:r>
          </a:p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/>
              <a:t>is_integer</a:t>
            </a:r>
            <a:r>
              <a:rPr lang="pt-BR" b="1" dirty="0"/>
              <a:t>(</a:t>
            </a:r>
            <a:r>
              <a:rPr lang="pt-BR" b="1" dirty="0" err="1"/>
              <a:t>mixed</a:t>
            </a:r>
            <a:r>
              <a:rPr lang="pt-BR" b="1" dirty="0"/>
              <a:t> var);</a:t>
            </a:r>
          </a:p>
          <a:p>
            <a:pPr>
              <a:buNone/>
            </a:pPr>
            <a:r>
              <a:rPr lang="pt-BR" dirty="0"/>
              <a:t>Todas essas funções retornam </a:t>
            </a:r>
            <a:r>
              <a:rPr lang="pt-BR" dirty="0" err="1"/>
              <a:t>true</a:t>
            </a:r>
            <a:r>
              <a:rPr lang="pt-BR" dirty="0"/>
              <a:t> se a variável for daquele tipo, e </a:t>
            </a:r>
            <a:r>
              <a:rPr lang="pt-BR" dirty="0" err="1"/>
              <a:t>false</a:t>
            </a:r>
            <a:r>
              <a:rPr lang="pt-BR" dirty="0"/>
              <a:t> em caso contrário.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Destruindo uma variável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 </a:t>
            </a:r>
            <a:r>
              <a:rPr lang="pt-BR" dirty="0"/>
              <a:t>possível </a:t>
            </a:r>
            <a:r>
              <a:rPr lang="pt-BR" dirty="0" err="1"/>
              <a:t>desalocar</a:t>
            </a:r>
            <a:r>
              <a:rPr lang="pt-BR" dirty="0"/>
              <a:t> uma variável se ela não for usada posteriormente através da função </a:t>
            </a:r>
            <a:r>
              <a:rPr lang="pt-BR" dirty="0" err="1"/>
              <a:t>unset</a:t>
            </a:r>
            <a:r>
              <a:rPr lang="pt-BR" dirty="0"/>
              <a:t>, que </a:t>
            </a:r>
            <a:r>
              <a:rPr lang="pt-BR" dirty="0" smtClean="0"/>
              <a:t>tem a </a:t>
            </a:r>
            <a:r>
              <a:rPr lang="pt-BR" dirty="0"/>
              <a:t>seguinte assinatura:</a:t>
            </a:r>
          </a:p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/>
              <a:t>unset</a:t>
            </a:r>
            <a:r>
              <a:rPr lang="pt-BR" b="1" dirty="0"/>
              <a:t>(</a:t>
            </a:r>
            <a:r>
              <a:rPr lang="pt-BR" b="1" dirty="0" err="1"/>
              <a:t>mixed</a:t>
            </a:r>
            <a:r>
              <a:rPr lang="pt-BR" b="1" dirty="0"/>
              <a:t> var);</a:t>
            </a:r>
          </a:p>
          <a:p>
            <a:pPr>
              <a:buNone/>
            </a:pPr>
            <a:r>
              <a:rPr lang="pt-BR" dirty="0"/>
              <a:t>A função destrói a variável, ou seja, libera a memória ocupada por ela, fazendo com que ela deixe </a:t>
            </a:r>
            <a:r>
              <a:rPr lang="pt-BR" dirty="0" smtClean="0"/>
              <a:t>de existir.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Destruindo uma variável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88924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Se mais na frente for feita uma chamada á variável, será criada uma nova variável de mesmo nome e de </a:t>
            </a:r>
            <a:r>
              <a:rPr lang="pt-BR" dirty="0" smtClean="0"/>
              <a:t>conteúdo vazio</a:t>
            </a:r>
            <a:r>
              <a:rPr lang="pt-BR" dirty="0"/>
              <a:t>, a não ser que a chamada seja pela função </a:t>
            </a:r>
            <a:r>
              <a:rPr lang="pt-BR" dirty="0" err="1"/>
              <a:t>isset</a:t>
            </a:r>
            <a:r>
              <a:rPr lang="pt-BR" dirty="0"/>
              <a:t>. Se a operação for bem sucedida, retorna </a:t>
            </a:r>
            <a:r>
              <a:rPr lang="pt-BR" dirty="0" err="1"/>
              <a:t>true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Verificando se uma variável possui um valor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Existem </a:t>
            </a:r>
            <a:r>
              <a:rPr lang="pt-BR" dirty="0"/>
              <a:t>dois tipos de teste que podem ser feitos para verificar se uma variável está </a:t>
            </a:r>
            <a:r>
              <a:rPr lang="pt-BR" dirty="0" err="1"/>
              <a:t>setada</a:t>
            </a:r>
            <a:r>
              <a:rPr lang="pt-BR" dirty="0"/>
              <a:t>: com a </a:t>
            </a:r>
            <a:r>
              <a:rPr lang="pt-BR" dirty="0" smtClean="0"/>
              <a:t>função </a:t>
            </a:r>
            <a:r>
              <a:rPr lang="pt-BR" b="1" dirty="0" err="1" smtClean="0"/>
              <a:t>isset</a:t>
            </a:r>
            <a:r>
              <a:rPr lang="pt-BR" dirty="0" smtClean="0"/>
              <a:t> </a:t>
            </a:r>
            <a:r>
              <a:rPr lang="pt-BR" dirty="0"/>
              <a:t>e com a função </a:t>
            </a:r>
            <a:r>
              <a:rPr lang="pt-BR" b="1" dirty="0" err="1"/>
              <a:t>empty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Os parâmetros usados pela função são declarados entre parênteses. Os comandos a serem executados pela função devem estar entre chaves. A declaração </a:t>
            </a:r>
            <a:r>
              <a:rPr lang="pt-BR" dirty="0" err="1" smtClean="0"/>
              <a:t>return</a:t>
            </a:r>
            <a:r>
              <a:rPr lang="pt-BR" dirty="0" smtClean="0"/>
              <a:t> retorna um valor quando a função é chamada. Esta declaração não é necessária se a função não retorna nenhum valor.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27984" y="3717032"/>
            <a:ext cx="47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&lt;?</a:t>
            </a:r>
            <a:r>
              <a:rPr lang="pt-BR" sz="2800" dirty="0" err="1"/>
              <a:t>php</a:t>
            </a:r>
            <a:endParaRPr lang="pt-BR" sz="2800" dirty="0"/>
          </a:p>
          <a:p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escreveTexto</a:t>
            </a:r>
            <a:r>
              <a:rPr lang="pt-BR" sz="2800" dirty="0"/>
              <a:t>()</a:t>
            </a:r>
          </a:p>
          <a:p>
            <a:r>
              <a:rPr lang="pt-BR" sz="2800" dirty="0"/>
              <a:t>{</a:t>
            </a:r>
          </a:p>
          <a:p>
            <a:r>
              <a:rPr lang="pt-BR" sz="2800" dirty="0" err="1"/>
              <a:t>echo</a:t>
            </a:r>
            <a:r>
              <a:rPr lang="pt-BR" sz="2800" dirty="0"/>
              <a:t>("Já sei criar funções!");</a:t>
            </a:r>
          </a:p>
          <a:p>
            <a:r>
              <a:rPr lang="pt-BR" sz="2800" dirty="0"/>
              <a:t>}</a:t>
            </a:r>
          </a:p>
          <a:p>
            <a:r>
              <a:rPr lang="pt-BR" sz="2800" dirty="0" err="1"/>
              <a:t>escreveTexto</a:t>
            </a:r>
            <a:r>
              <a:rPr lang="pt-BR" sz="2800" dirty="0"/>
              <a:t>();</a:t>
            </a:r>
          </a:p>
          <a:p>
            <a:r>
              <a:rPr lang="pt-BR" sz="2800" dirty="0"/>
              <a:t>?&gt;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função </a:t>
            </a:r>
            <a:r>
              <a:rPr lang="pt-BR" b="1" dirty="0" err="1" smtClean="0"/>
              <a:t>isset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Possui </a:t>
            </a:r>
            <a:r>
              <a:rPr lang="pt-BR" dirty="0"/>
              <a:t>o seguinte protótipo:</a:t>
            </a:r>
          </a:p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/>
              <a:t>isset</a:t>
            </a:r>
            <a:r>
              <a:rPr lang="pt-BR" b="1" dirty="0"/>
              <a:t>(</a:t>
            </a:r>
            <a:r>
              <a:rPr lang="pt-BR" b="1" dirty="0" err="1"/>
              <a:t>mixed</a:t>
            </a:r>
            <a:r>
              <a:rPr lang="pt-BR" b="1" dirty="0"/>
              <a:t> var);</a:t>
            </a:r>
          </a:p>
          <a:p>
            <a:pPr>
              <a:buNone/>
            </a:pPr>
            <a:r>
              <a:rPr lang="pt-BR" dirty="0"/>
              <a:t>E retorna </a:t>
            </a:r>
            <a:r>
              <a:rPr lang="pt-BR" dirty="0" err="1"/>
              <a:t>true</a:t>
            </a:r>
            <a:r>
              <a:rPr lang="pt-BR" dirty="0"/>
              <a:t> se a variável estiver </a:t>
            </a:r>
            <a:r>
              <a:rPr lang="pt-BR" dirty="0" err="1"/>
              <a:t>setada</a:t>
            </a:r>
            <a:r>
              <a:rPr lang="pt-BR" dirty="0"/>
              <a:t> (ainda que com uma string vazia ou o valor zero), e </a:t>
            </a:r>
            <a:r>
              <a:rPr lang="pt-BR" dirty="0" err="1" smtClean="0"/>
              <a:t>false</a:t>
            </a:r>
            <a:r>
              <a:rPr lang="pt-BR" dirty="0" smtClean="0"/>
              <a:t> em </a:t>
            </a:r>
            <a:r>
              <a:rPr lang="pt-BR" dirty="0"/>
              <a:t>caso contrário.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getdate</a:t>
            </a:r>
            <a:r>
              <a:rPr lang="pt-BR" dirty="0" smtClean="0"/>
              <a:t>() e time()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Recupera </a:t>
            </a:r>
            <a:r>
              <a:rPr lang="pt-BR" sz="1600" dirty="0"/>
              <a:t>informações de data/hora</a:t>
            </a:r>
          </a:p>
          <a:p>
            <a:pPr>
              <a:buNone/>
            </a:pPr>
            <a:r>
              <a:rPr lang="en-US" sz="1600" dirty="0" err="1"/>
              <a:t>getdate</a:t>
            </a:r>
            <a:r>
              <a:rPr lang="en-US" sz="1600" dirty="0"/>
              <a:t> ( </a:t>
            </a:r>
            <a:r>
              <a:rPr lang="en-US" sz="1600" dirty="0" err="1"/>
              <a:t>int</a:t>
            </a:r>
            <a:r>
              <a:rPr lang="en-US" sz="1600" dirty="0"/>
              <a:t> $timestamp = time() ) : </a:t>
            </a:r>
            <a:r>
              <a:rPr lang="en-US" sz="1600" dirty="0" smtClean="0"/>
              <a:t>array</a:t>
            </a:r>
          </a:p>
          <a:p>
            <a:pPr>
              <a:buNone/>
            </a:pPr>
            <a:r>
              <a:rPr lang="pt-BR" sz="1600" dirty="0"/>
              <a:t>Valor </a:t>
            </a:r>
            <a:r>
              <a:rPr lang="pt-BR" sz="1600" dirty="0" smtClean="0"/>
              <a:t>Retornado: Retorna </a:t>
            </a:r>
            <a:r>
              <a:rPr lang="pt-BR" sz="1600" dirty="0"/>
              <a:t>um </a:t>
            </a:r>
            <a:r>
              <a:rPr lang="pt-BR" sz="1600" dirty="0" err="1"/>
              <a:t>array</a:t>
            </a:r>
            <a:r>
              <a:rPr lang="pt-BR" sz="1600" dirty="0"/>
              <a:t> associativo de informação sobre o </a:t>
            </a:r>
            <a:r>
              <a:rPr lang="pt-BR" sz="1600" dirty="0" err="1"/>
              <a:t>timestamp</a:t>
            </a:r>
            <a:r>
              <a:rPr lang="pt-BR" sz="1600" dirty="0"/>
              <a:t>. Os elementos do </a:t>
            </a:r>
            <a:r>
              <a:rPr lang="pt-BR" sz="1600" dirty="0" err="1"/>
              <a:t>array</a:t>
            </a:r>
            <a:r>
              <a:rPr lang="pt-BR" sz="1600" dirty="0"/>
              <a:t> associativo são os seguintes:</a:t>
            </a:r>
          </a:p>
          <a:p>
            <a:pPr>
              <a:buNone/>
            </a:pPr>
            <a:r>
              <a:rPr lang="pt-BR" sz="1600" b="1" i="0" dirty="0" smtClean="0"/>
              <a:t>Elementos chave de retorno do </a:t>
            </a:r>
            <a:r>
              <a:rPr lang="pt-BR" sz="1600" b="1" i="0" dirty="0" err="1" smtClean="0"/>
              <a:t>array</a:t>
            </a:r>
            <a:r>
              <a:rPr lang="pt-BR" sz="1600" b="1" i="0" dirty="0" smtClean="0"/>
              <a:t> </a:t>
            </a:r>
            <a:r>
              <a:rPr lang="pt-BR" sz="1600" b="1" i="0" dirty="0" err="1" smtClean="0"/>
              <a:t>associativ</a:t>
            </a:r>
            <a:endParaRPr lang="pt-BR" sz="1600" b="1" i="0" dirty="0" smtClean="0"/>
          </a:p>
          <a:p>
            <a:pPr>
              <a:buNone/>
            </a:pPr>
            <a:r>
              <a:rPr lang="pt-BR" sz="1600" b="1" i="0" dirty="0" err="1" smtClean="0"/>
              <a:t>o</a:t>
            </a:r>
            <a:r>
              <a:rPr lang="pt-BR" sz="1600" dirty="0" err="1" smtClean="0"/>
              <a:t>ChaveDescriçãoExemplo</a:t>
            </a:r>
            <a:r>
              <a:rPr lang="pt-BR" sz="1600" dirty="0" smtClean="0"/>
              <a:t> dos valores retornados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seconds</a:t>
            </a:r>
            <a:r>
              <a:rPr lang="pt-BR" sz="1600" dirty="0" smtClean="0"/>
              <a:t>"Representação numérica dos segundos0 a 59</a:t>
            </a:r>
          </a:p>
          <a:p>
            <a:pPr>
              <a:buNone/>
            </a:pPr>
            <a:r>
              <a:rPr lang="pt-BR" sz="1600" dirty="0" smtClean="0"/>
              <a:t>"minutes"Representação numérica dos minutos0 a 59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hours</a:t>
            </a:r>
            <a:r>
              <a:rPr lang="pt-BR" sz="1600" dirty="0" smtClean="0"/>
              <a:t>"Representação numérica das horas0 a 23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mday</a:t>
            </a:r>
            <a:r>
              <a:rPr lang="pt-BR" sz="1600" dirty="0" smtClean="0"/>
              <a:t>"Representação numérica do dia do mês1 a 31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wday</a:t>
            </a:r>
            <a:r>
              <a:rPr lang="pt-BR" sz="1600" dirty="0" smtClean="0"/>
              <a:t>"Representação numérica do dia da semana0 (para </a:t>
            </a:r>
            <a:r>
              <a:rPr lang="pt-BR" sz="1600" dirty="0" err="1" smtClean="0"/>
              <a:t>Sunday</a:t>
            </a:r>
            <a:r>
              <a:rPr lang="pt-BR" sz="1600" dirty="0" smtClean="0"/>
              <a:t>) a 6 (para </a:t>
            </a:r>
            <a:r>
              <a:rPr lang="pt-BR" sz="1600" dirty="0" err="1" smtClean="0"/>
              <a:t>Saturday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mon</a:t>
            </a:r>
            <a:r>
              <a:rPr lang="pt-BR" sz="1600" dirty="0" smtClean="0"/>
              <a:t>"Representação numérica de um mês1 a 12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year</a:t>
            </a:r>
            <a:r>
              <a:rPr lang="pt-BR" sz="1600" dirty="0" smtClean="0"/>
              <a:t>"Representação numérica completa do ano, 4 </a:t>
            </a:r>
            <a:r>
              <a:rPr lang="pt-BR" sz="1600" dirty="0" err="1" smtClean="0"/>
              <a:t>dígitosExemplos</a:t>
            </a:r>
            <a:r>
              <a:rPr lang="pt-BR" sz="1600" dirty="0" smtClean="0"/>
              <a:t>: 1999 ou 2003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yday</a:t>
            </a:r>
            <a:r>
              <a:rPr lang="pt-BR" sz="1600" dirty="0" smtClean="0"/>
              <a:t>"Representação numérica do dia do ano0 a 366</a:t>
            </a:r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weekday</a:t>
            </a:r>
            <a:r>
              <a:rPr lang="pt-BR" sz="1600" dirty="0" smtClean="0"/>
              <a:t>"Representação textual completa do dia da </a:t>
            </a:r>
            <a:r>
              <a:rPr lang="pt-BR" sz="1600" dirty="0" err="1" smtClean="0"/>
              <a:t>semanaSunday</a:t>
            </a:r>
            <a:r>
              <a:rPr lang="pt-BR" sz="1600" dirty="0" smtClean="0"/>
              <a:t> a </a:t>
            </a:r>
            <a:r>
              <a:rPr lang="pt-BR" sz="1600" dirty="0" err="1" smtClean="0"/>
              <a:t>Saturday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"</a:t>
            </a:r>
            <a:r>
              <a:rPr lang="pt-BR" sz="1600" dirty="0" err="1" smtClean="0"/>
              <a:t>month</a:t>
            </a:r>
            <a:r>
              <a:rPr lang="pt-BR" sz="1600" dirty="0" smtClean="0"/>
              <a:t>"Representação textual completa de um mês, tal como </a:t>
            </a:r>
            <a:r>
              <a:rPr lang="pt-BR" sz="1600" dirty="0" err="1" smtClean="0"/>
              <a:t>January</a:t>
            </a:r>
            <a:r>
              <a:rPr lang="pt-BR" sz="1600" dirty="0" smtClean="0"/>
              <a:t> ou </a:t>
            </a:r>
            <a:r>
              <a:rPr lang="pt-BR" sz="1600" dirty="0" err="1" smtClean="0"/>
              <a:t>MarchJanuary</a:t>
            </a:r>
            <a:r>
              <a:rPr lang="pt-BR" sz="1600" dirty="0" smtClean="0"/>
              <a:t> a </a:t>
            </a:r>
            <a:r>
              <a:rPr lang="pt-BR" sz="1600" dirty="0" err="1" smtClean="0"/>
              <a:t>December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0  Segundos desde a época UNIX, similar ao valor retornados pela função </a:t>
            </a:r>
            <a:r>
              <a:rPr lang="pt-BR" sz="1600" dirty="0">
                <a:hlinkClick r:id="rId2"/>
              </a:rPr>
              <a:t>time()</a:t>
            </a:r>
            <a:r>
              <a:rPr lang="pt-BR" sz="1600" dirty="0" smtClean="0"/>
              <a:t> e utilizado pela função </a:t>
            </a:r>
            <a:r>
              <a:rPr lang="pt-BR" sz="1600" dirty="0">
                <a:hlinkClick r:id="rId3"/>
              </a:rPr>
              <a:t>date</a:t>
            </a:r>
            <a:r>
              <a:rPr lang="pt-BR" sz="1600" dirty="0" smtClean="0">
                <a:hlinkClick r:id="rId3"/>
              </a:rPr>
              <a:t>()</a:t>
            </a:r>
            <a:r>
              <a:rPr lang="pt-BR" sz="1600" dirty="0" smtClean="0"/>
              <a:t>. Dependente do sistema, tipicamente -2147483648 à 2147483647.</a:t>
            </a:r>
            <a:endParaRPr lang="pt-BR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  <a:cs typeface="Arial" pitchFamily="34" charset="0"/>
              </a:rPr>
              <a:t> Exemplo da função 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  <a:cs typeface="Arial" pitchFamily="34" charset="0"/>
              </a:rPr>
              <a:t>getdate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  <a:cs typeface="Arial" pitchFamily="34" charset="0"/>
              </a:rPr>
              <a:t>()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$today = </a:t>
            </a:r>
            <a:r>
              <a:rPr lang="en-US" dirty="0" err="1"/>
              <a:t>getdate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($today);</a:t>
            </a:r>
            <a:br>
              <a:rPr lang="en-US" dirty="0"/>
            </a:br>
            <a:r>
              <a:rPr lang="en-US" dirty="0"/>
              <a:t>?&gt;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6016" y="836712"/>
            <a:ext cx="3960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</a:t>
            </a:r>
            <a:r>
              <a:rPr lang="en-US" sz="2400" dirty="0" err="1" smtClean="0"/>
              <a:t>imprimirá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Array</a:t>
            </a:r>
          </a:p>
          <a:p>
            <a:r>
              <a:rPr lang="en-US" sz="2400" dirty="0" smtClean="0"/>
              <a:t> (</a:t>
            </a:r>
          </a:p>
          <a:p>
            <a:r>
              <a:rPr lang="en-US" sz="2400" dirty="0" smtClean="0"/>
              <a:t> [seconds] =&gt; 40</a:t>
            </a:r>
          </a:p>
          <a:p>
            <a:r>
              <a:rPr lang="en-US" sz="2400" dirty="0" smtClean="0"/>
              <a:t> [minutes] =&gt; 58 </a:t>
            </a:r>
          </a:p>
          <a:p>
            <a:r>
              <a:rPr lang="en-US" sz="2400" dirty="0" smtClean="0"/>
              <a:t>[hours] =&gt; 21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mday</a:t>
            </a:r>
            <a:r>
              <a:rPr lang="en-US" sz="2400" dirty="0" smtClean="0"/>
              <a:t>] =&gt; 17 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wday</a:t>
            </a:r>
            <a:r>
              <a:rPr lang="en-US" sz="2400" dirty="0" smtClean="0"/>
              <a:t>] =&gt; 2 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mon</a:t>
            </a:r>
            <a:r>
              <a:rPr lang="en-US" sz="2400" dirty="0" smtClean="0"/>
              <a:t>] =&gt; 6 </a:t>
            </a:r>
          </a:p>
          <a:p>
            <a:r>
              <a:rPr lang="en-US" sz="2400" dirty="0" smtClean="0"/>
              <a:t>[year] =&gt; 2003 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yday</a:t>
            </a:r>
            <a:r>
              <a:rPr lang="en-US" sz="2400" dirty="0" smtClean="0"/>
              <a:t>] =&gt; 167 </a:t>
            </a:r>
          </a:p>
          <a:p>
            <a:r>
              <a:rPr lang="en-US" sz="2400" dirty="0" smtClean="0"/>
              <a:t>[weekday] =&gt; Tuesday </a:t>
            </a:r>
          </a:p>
          <a:p>
            <a:r>
              <a:rPr lang="en-US" sz="2400" dirty="0" smtClean="0"/>
              <a:t>[month] =&gt; June </a:t>
            </a:r>
          </a:p>
          <a:p>
            <a:r>
              <a:rPr lang="en-US" sz="2400" dirty="0" smtClean="0"/>
              <a:t>[0] =&gt; 1055901520</a:t>
            </a:r>
          </a:p>
          <a:p>
            <a:r>
              <a:rPr lang="en-US" sz="2400" dirty="0" smtClean="0"/>
              <a:t> )</a:t>
            </a:r>
            <a:endParaRPr lang="pt-BR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Função time()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time — Retorna o </a:t>
            </a:r>
            <a:r>
              <a:rPr lang="pt-BR" sz="2400" dirty="0" err="1"/>
              <a:t>timestamp</a:t>
            </a:r>
            <a:r>
              <a:rPr lang="pt-BR" sz="2400" dirty="0"/>
              <a:t> Unix </a:t>
            </a:r>
            <a:r>
              <a:rPr lang="pt-BR" sz="2400" dirty="0" smtClean="0"/>
              <a:t>atual</a:t>
            </a:r>
          </a:p>
          <a:p>
            <a:pPr>
              <a:buNone/>
            </a:pPr>
            <a:r>
              <a:rPr lang="pt-BR" sz="2400" dirty="0" smtClean="0"/>
              <a:t>Descrição: time</a:t>
            </a:r>
            <a:r>
              <a:rPr lang="pt-BR" sz="2400" dirty="0"/>
              <a:t> ( ) : </a:t>
            </a:r>
            <a:r>
              <a:rPr lang="pt-BR" sz="2400" dirty="0" err="1" smtClean="0"/>
              <a:t>int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Exemplo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&lt;?</a:t>
            </a:r>
            <a:r>
              <a:rPr lang="pt-BR" sz="2400" dirty="0" err="1"/>
              <a:t>php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$</a:t>
            </a:r>
            <a:r>
              <a:rPr lang="pt-BR" sz="2400" dirty="0" err="1"/>
              <a:t>nextWeek</a:t>
            </a:r>
            <a:r>
              <a:rPr lang="pt-BR" sz="2400" dirty="0"/>
              <a:t> = time() + (7 * 24 * 60 * 60);</a:t>
            </a:r>
            <a:br>
              <a:rPr lang="pt-BR" sz="2400" dirty="0"/>
            </a:br>
            <a:r>
              <a:rPr lang="pt-BR" sz="2400" dirty="0"/>
              <a:t>                   // 7 </a:t>
            </a:r>
            <a:r>
              <a:rPr lang="pt-BR" sz="2400" dirty="0" err="1"/>
              <a:t>days</a:t>
            </a:r>
            <a:r>
              <a:rPr lang="pt-BR" sz="2400" dirty="0"/>
              <a:t>; 24 </a:t>
            </a:r>
            <a:r>
              <a:rPr lang="pt-BR" sz="2400" dirty="0" err="1"/>
              <a:t>hours</a:t>
            </a:r>
            <a:r>
              <a:rPr lang="pt-BR" sz="2400" dirty="0"/>
              <a:t>; 60 </a:t>
            </a:r>
            <a:r>
              <a:rPr lang="pt-BR" sz="2400" dirty="0" err="1"/>
              <a:t>mins</a:t>
            </a:r>
            <a:r>
              <a:rPr lang="pt-BR" sz="2400" dirty="0"/>
              <a:t>; 60secs</a:t>
            </a:r>
            <a:br>
              <a:rPr lang="pt-BR" sz="2400" dirty="0"/>
            </a:br>
            <a:r>
              <a:rPr lang="pt-BR" sz="2400" dirty="0" err="1"/>
              <a:t>echo</a:t>
            </a:r>
            <a:r>
              <a:rPr lang="pt-BR" sz="2400" dirty="0"/>
              <a:t> '</a:t>
            </a:r>
            <a:r>
              <a:rPr lang="pt-BR" sz="2400" dirty="0" err="1"/>
              <a:t>Now</a:t>
            </a:r>
            <a:r>
              <a:rPr lang="pt-BR" sz="2400" dirty="0"/>
              <a:t>:       '. date('</a:t>
            </a:r>
            <a:r>
              <a:rPr lang="pt-BR" sz="2400" dirty="0" err="1"/>
              <a:t>Y-m-d'</a:t>
            </a:r>
            <a:r>
              <a:rPr lang="pt-BR" sz="2400" dirty="0"/>
              <a:t>) ."\n";</a:t>
            </a:r>
            <a:br>
              <a:rPr lang="pt-BR" sz="2400" dirty="0"/>
            </a:br>
            <a:r>
              <a:rPr lang="pt-BR" sz="2400" dirty="0" err="1"/>
              <a:t>echo</a:t>
            </a:r>
            <a:r>
              <a:rPr lang="pt-BR" sz="2400" dirty="0"/>
              <a:t> '</a:t>
            </a:r>
            <a:r>
              <a:rPr lang="pt-BR" sz="2400" dirty="0" err="1"/>
              <a:t>Next</a:t>
            </a:r>
            <a:r>
              <a:rPr lang="pt-BR" sz="2400" dirty="0"/>
              <a:t> </a:t>
            </a:r>
            <a:r>
              <a:rPr lang="pt-BR" sz="2400" dirty="0" err="1"/>
              <a:t>Week</a:t>
            </a:r>
            <a:r>
              <a:rPr lang="pt-BR" sz="2400" dirty="0"/>
              <a:t>: '. date('</a:t>
            </a:r>
            <a:r>
              <a:rPr lang="pt-BR" sz="2400" dirty="0" err="1"/>
              <a:t>Y-m-d'</a:t>
            </a:r>
            <a:r>
              <a:rPr lang="pt-BR" sz="2400" dirty="0"/>
              <a:t>, $</a:t>
            </a:r>
            <a:r>
              <a:rPr lang="pt-BR" sz="2400" dirty="0" err="1"/>
              <a:t>nextWeek</a:t>
            </a:r>
            <a:r>
              <a:rPr lang="pt-BR" sz="2400" dirty="0"/>
              <a:t>) ."\n";</a:t>
            </a:r>
            <a:br>
              <a:rPr lang="pt-BR" sz="2400" dirty="0"/>
            </a:br>
            <a:r>
              <a:rPr lang="pt-BR" sz="2400" dirty="0"/>
              <a:t>// </a:t>
            </a:r>
            <a:r>
              <a:rPr lang="pt-BR" sz="2400" dirty="0" err="1"/>
              <a:t>or</a:t>
            </a:r>
            <a:r>
              <a:rPr lang="pt-BR" sz="2400" dirty="0"/>
              <a:t> </a:t>
            </a:r>
            <a:r>
              <a:rPr lang="pt-BR" sz="2400" dirty="0" err="1"/>
              <a:t>using</a:t>
            </a:r>
            <a:r>
              <a:rPr lang="pt-BR" sz="2400" dirty="0"/>
              <a:t> </a:t>
            </a:r>
            <a:r>
              <a:rPr lang="pt-BR" sz="2400" dirty="0" err="1"/>
              <a:t>strtotime</a:t>
            </a:r>
            <a:r>
              <a:rPr lang="pt-BR" sz="2400" dirty="0"/>
              <a:t>():</a:t>
            </a:r>
            <a:br>
              <a:rPr lang="pt-BR" sz="2400" dirty="0"/>
            </a:br>
            <a:r>
              <a:rPr lang="pt-BR" sz="2400" dirty="0" err="1"/>
              <a:t>echo</a:t>
            </a:r>
            <a:r>
              <a:rPr lang="pt-BR" sz="2400" dirty="0"/>
              <a:t> '</a:t>
            </a:r>
            <a:r>
              <a:rPr lang="pt-BR" sz="2400" dirty="0" err="1"/>
              <a:t>Next</a:t>
            </a:r>
            <a:r>
              <a:rPr lang="pt-BR" sz="2400" dirty="0"/>
              <a:t> </a:t>
            </a:r>
            <a:r>
              <a:rPr lang="pt-BR" sz="2400" dirty="0" err="1"/>
              <a:t>Week</a:t>
            </a:r>
            <a:r>
              <a:rPr lang="pt-BR" sz="2400" dirty="0"/>
              <a:t>: '. date('</a:t>
            </a:r>
            <a:r>
              <a:rPr lang="pt-BR" sz="2400" dirty="0" err="1"/>
              <a:t>Y-m-d'</a:t>
            </a:r>
            <a:r>
              <a:rPr lang="pt-BR" sz="2400" dirty="0"/>
              <a:t>, </a:t>
            </a:r>
            <a:r>
              <a:rPr lang="pt-BR" sz="2400" dirty="0" err="1"/>
              <a:t>strtotime</a:t>
            </a:r>
            <a:r>
              <a:rPr lang="pt-BR" sz="2400" dirty="0"/>
              <a:t>('+1 </a:t>
            </a:r>
            <a:r>
              <a:rPr lang="pt-BR" sz="2400" dirty="0" err="1"/>
              <a:t>week</a:t>
            </a:r>
            <a:r>
              <a:rPr lang="pt-BR" sz="2400" dirty="0"/>
              <a:t>')) ."\n";</a:t>
            </a:r>
            <a:br>
              <a:rPr lang="pt-BR" sz="2400" dirty="0"/>
            </a:br>
            <a:r>
              <a:rPr lang="pt-BR" sz="2400" dirty="0"/>
              <a:t>?&gt;</a:t>
            </a:r>
          </a:p>
          <a:p>
            <a:pPr>
              <a:buNone/>
            </a:pPr>
            <a:r>
              <a:rPr lang="pt-BR" sz="2400" dirty="0"/>
              <a:t>O exemplo acima irá imprimir algo similar à:</a:t>
            </a:r>
          </a:p>
          <a:p>
            <a:pPr>
              <a:buNone/>
            </a:pPr>
            <a:r>
              <a:rPr lang="pt-BR" sz="2400" dirty="0" err="1"/>
              <a:t>Now</a:t>
            </a:r>
            <a:r>
              <a:rPr lang="pt-BR" sz="2400" dirty="0"/>
              <a:t>: </a:t>
            </a:r>
            <a:r>
              <a:rPr lang="pt-BR" sz="2400" dirty="0" smtClean="0"/>
              <a:t>2021-03-30 </a:t>
            </a:r>
          </a:p>
          <a:p>
            <a:pPr>
              <a:buNone/>
            </a:pPr>
            <a:r>
              <a:rPr lang="pt-BR" sz="2400" dirty="0" err="1" smtClean="0"/>
              <a:t>Next</a:t>
            </a:r>
            <a:r>
              <a:rPr lang="pt-BR" sz="2400" dirty="0" smtClean="0"/>
              <a:t> </a:t>
            </a:r>
            <a:r>
              <a:rPr lang="pt-BR" sz="2400" dirty="0" err="1"/>
              <a:t>Week</a:t>
            </a:r>
            <a:r>
              <a:rPr lang="pt-BR" sz="2400" dirty="0"/>
              <a:t>: </a:t>
            </a:r>
            <a:r>
              <a:rPr lang="pt-BR" sz="2400" dirty="0" smtClean="0"/>
              <a:t>2021-04-12 </a:t>
            </a:r>
          </a:p>
          <a:p>
            <a:pPr>
              <a:buNone/>
            </a:pPr>
            <a:r>
              <a:rPr lang="pt-BR" sz="2400" dirty="0" err="1" smtClean="0"/>
              <a:t>Next</a:t>
            </a:r>
            <a:r>
              <a:rPr lang="pt-BR" sz="2400" dirty="0" smtClean="0"/>
              <a:t> </a:t>
            </a:r>
            <a:r>
              <a:rPr lang="pt-BR" sz="2400" dirty="0" err="1"/>
              <a:t>Week</a:t>
            </a:r>
            <a:r>
              <a:rPr lang="pt-BR" sz="2400" dirty="0"/>
              <a:t>: </a:t>
            </a:r>
            <a:r>
              <a:rPr lang="pt-BR" sz="2400" dirty="0" smtClean="0"/>
              <a:t>2021-04-12</a:t>
            </a:r>
            <a:endParaRPr lang="pt-BR" sz="2400" dirty="0"/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função </a:t>
            </a:r>
            <a:r>
              <a:rPr lang="pt-BR" dirty="0" err="1" smtClean="0"/>
              <a:t>empty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</a:t>
            </a:r>
            <a:r>
              <a:rPr lang="pt-BR" dirty="0"/>
              <a:t>a seguinte assinatura: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 err="1"/>
              <a:t>empty</a:t>
            </a:r>
            <a:r>
              <a:rPr lang="pt-BR" b="1" dirty="0"/>
              <a:t>(</a:t>
            </a:r>
            <a:r>
              <a:rPr lang="pt-BR" b="1" dirty="0" err="1"/>
              <a:t>mixed</a:t>
            </a:r>
            <a:r>
              <a:rPr lang="pt-BR" b="1" dirty="0"/>
              <a:t> var);</a:t>
            </a:r>
          </a:p>
          <a:p>
            <a:r>
              <a:rPr lang="pt-BR" dirty="0"/>
              <a:t>E retorna </a:t>
            </a:r>
            <a:r>
              <a:rPr lang="pt-BR" dirty="0" err="1"/>
              <a:t>true</a:t>
            </a:r>
            <a:r>
              <a:rPr lang="pt-BR" dirty="0"/>
              <a:t> se a variável não contiver um valor (não estiver </a:t>
            </a:r>
            <a:r>
              <a:rPr lang="pt-BR" dirty="0" err="1"/>
              <a:t>setada</a:t>
            </a:r>
            <a:r>
              <a:rPr lang="pt-BR" dirty="0"/>
              <a:t>) ou possuir valor 0 (zero) ou </a:t>
            </a:r>
            <a:r>
              <a:rPr lang="pt-BR" dirty="0" smtClean="0"/>
              <a:t>uma string </a:t>
            </a:r>
            <a:r>
              <a:rPr lang="pt-BR" dirty="0"/>
              <a:t>vazia. Caso contrário, retorna </a:t>
            </a:r>
            <a:r>
              <a:rPr lang="pt-BR" dirty="0" err="1"/>
              <a:t>false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Classes 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Classe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Uma </a:t>
            </a:r>
            <a:r>
              <a:rPr lang="pt-BR" dirty="0"/>
              <a:t>classe é um conjunto de variáveis e funções relacionadas a essas </a:t>
            </a:r>
            <a:r>
              <a:rPr lang="pt-BR" dirty="0" smtClean="0"/>
              <a:t>variáveis. Uma </a:t>
            </a:r>
            <a:r>
              <a:rPr lang="pt-BR" dirty="0"/>
              <a:t>classe é um tipo, e portanto não pode ser atribuída a uma variável. Para definir uma classe, </a:t>
            </a:r>
            <a:r>
              <a:rPr lang="pt-BR" dirty="0" smtClean="0"/>
              <a:t>deve-se utilizar </a:t>
            </a:r>
            <a:r>
              <a:rPr lang="pt-BR" dirty="0"/>
              <a:t>a seguinte sintaxe:</a:t>
            </a:r>
          </a:p>
          <a:p>
            <a:pPr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Nome_da_classe</a:t>
            </a:r>
            <a:r>
              <a:rPr lang="pt-BR" dirty="0"/>
              <a:t> {</a:t>
            </a:r>
          </a:p>
          <a:p>
            <a:pPr>
              <a:buNone/>
            </a:pPr>
            <a:r>
              <a:rPr lang="pt-BR" dirty="0"/>
              <a:t>var $variavel1;</a:t>
            </a:r>
          </a:p>
          <a:p>
            <a:pPr>
              <a:buNone/>
            </a:pPr>
            <a:r>
              <a:rPr lang="pt-BR" dirty="0"/>
              <a:t>var $variavel2;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funcao1 ($</a:t>
            </a:r>
            <a:r>
              <a:rPr lang="pt-BR" dirty="0" err="1"/>
              <a:t>parametro</a:t>
            </a:r>
            <a:r>
              <a:rPr lang="pt-BR" dirty="0"/>
              <a:t>) {</a:t>
            </a:r>
          </a:p>
          <a:p>
            <a:pPr>
              <a:buNone/>
            </a:pPr>
            <a:r>
              <a:rPr lang="pt-BR" dirty="0"/>
              <a:t>/* === corpo da função === */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Objeto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Como </a:t>
            </a:r>
            <a:r>
              <a:rPr lang="pt-BR" dirty="0"/>
              <a:t>foi dito anteriormente, classes são tipos, e não podem ser atribuídas a variáveis. Variáveis do </a:t>
            </a:r>
            <a:r>
              <a:rPr lang="pt-BR" dirty="0" smtClean="0"/>
              <a:t>tipo de </a:t>
            </a:r>
            <a:r>
              <a:rPr lang="pt-BR" dirty="0"/>
              <a:t>uma classe são chamadas de objetos, e devem ser criadas utilizando o operador </a:t>
            </a:r>
            <a:r>
              <a:rPr lang="pt-BR" b="1" dirty="0" err="1"/>
              <a:t>new</a:t>
            </a:r>
            <a:r>
              <a:rPr lang="pt-BR" dirty="0"/>
              <a:t>, seguindo o exemplo abaixo:</a:t>
            </a:r>
          </a:p>
          <a:p>
            <a:pPr>
              <a:buNone/>
            </a:pPr>
            <a:r>
              <a:rPr lang="pt-BR" b="1" dirty="0"/>
              <a:t>$</a:t>
            </a:r>
            <a:r>
              <a:rPr lang="pt-BR" b="1" dirty="0" err="1"/>
              <a:t>variavel</a:t>
            </a:r>
            <a:r>
              <a:rPr lang="pt-BR" b="1" dirty="0"/>
              <a:t> = </a:t>
            </a:r>
            <a:r>
              <a:rPr lang="pt-BR" b="1" dirty="0" err="1"/>
              <a:t>new</a:t>
            </a:r>
            <a:r>
              <a:rPr lang="pt-BR" b="1" dirty="0"/>
              <a:t> $</a:t>
            </a:r>
            <a:r>
              <a:rPr lang="pt-BR" b="1" dirty="0" err="1"/>
              <a:t>nome_da_classe</a:t>
            </a:r>
            <a:r>
              <a:rPr lang="pt-BR" b="1" dirty="0"/>
              <a:t>;</a:t>
            </a:r>
          </a:p>
          <a:p>
            <a:pPr>
              <a:buNone/>
            </a:pPr>
            <a:r>
              <a:rPr lang="pt-BR" dirty="0"/>
              <a:t>Para utilizar as funções definidas na classe, deve ser utilizado o operador “-&gt;”, como no exemplo: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variavel</a:t>
            </a:r>
            <a:r>
              <a:rPr lang="pt-BR" dirty="0"/>
              <a:t>-&gt;funcao1(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b="1" dirty="0"/>
              <a:t>A variável $</a:t>
            </a:r>
            <a:r>
              <a:rPr lang="pt-BR" b="1" dirty="0" err="1"/>
              <a:t>this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/>
              <a:t>Na definição de uma classe, pode-se utilizar a variável $</a:t>
            </a:r>
            <a:r>
              <a:rPr lang="pt-BR" sz="1600" dirty="0" err="1"/>
              <a:t>this</a:t>
            </a:r>
            <a:r>
              <a:rPr lang="pt-BR" sz="1600" dirty="0"/>
              <a:t>, que é o próprio objeto. Assim, </a:t>
            </a:r>
            <a:r>
              <a:rPr lang="pt-BR" sz="1600" dirty="0" smtClean="0"/>
              <a:t>quando uma </a:t>
            </a:r>
            <a:r>
              <a:rPr lang="pt-BR" sz="1600" dirty="0"/>
              <a:t>classe é instanciada em um objeto, e uma função desse objeto na definição da classe utiliza a variável $</a:t>
            </a:r>
            <a:r>
              <a:rPr lang="pt-BR" sz="1600" dirty="0" err="1"/>
              <a:t>this</a:t>
            </a:r>
            <a:r>
              <a:rPr lang="pt-BR" sz="1600" dirty="0"/>
              <a:t>, essa</a:t>
            </a:r>
          </a:p>
          <a:p>
            <a:pPr>
              <a:buNone/>
            </a:pPr>
            <a:r>
              <a:rPr lang="pt-BR" sz="1600" dirty="0"/>
              <a:t>variável significa o objeto que estamos utilizando.</a:t>
            </a:r>
          </a:p>
          <a:p>
            <a:pPr>
              <a:buNone/>
            </a:pPr>
            <a:r>
              <a:rPr lang="pt-BR" sz="1600" dirty="0"/>
              <a:t>Como exemplo da utilização de classes e objetos, podemos utilizar a classe conta, que define uma </a:t>
            </a:r>
            <a:r>
              <a:rPr lang="pt-BR" sz="1600" dirty="0" smtClean="0"/>
              <a:t>conta bancária </a:t>
            </a:r>
            <a:r>
              <a:rPr lang="pt-BR" sz="1600" dirty="0"/>
              <a:t>bastante simples, com funções para ver saldo e fazer um crédito.</a:t>
            </a:r>
          </a:p>
          <a:p>
            <a:pPr>
              <a:buNone/>
            </a:pPr>
            <a:r>
              <a:rPr lang="pt-BR" sz="1600" dirty="0" err="1"/>
              <a:t>class</a:t>
            </a:r>
            <a:r>
              <a:rPr lang="pt-BR" sz="1600" dirty="0"/>
              <a:t> conta {</a:t>
            </a:r>
          </a:p>
          <a:p>
            <a:pPr>
              <a:buNone/>
            </a:pPr>
            <a:r>
              <a:rPr lang="pt-BR" sz="1600" dirty="0"/>
              <a:t>var $saldo;</a:t>
            </a:r>
          </a:p>
          <a:p>
            <a:pPr>
              <a:buNone/>
            </a:pPr>
            <a:r>
              <a:rPr lang="pt-BR" sz="1600" dirty="0" err="1"/>
              <a:t>function</a:t>
            </a:r>
            <a:r>
              <a:rPr lang="pt-BR" sz="1600" dirty="0"/>
              <a:t> saldo() {</a:t>
            </a:r>
          </a:p>
          <a:p>
            <a:pPr>
              <a:buNone/>
            </a:pPr>
            <a:r>
              <a:rPr lang="pt-BR" sz="1600" dirty="0" err="1"/>
              <a:t>return</a:t>
            </a:r>
            <a:r>
              <a:rPr lang="pt-BR" sz="1600" dirty="0"/>
              <a:t> $</a:t>
            </a:r>
            <a:r>
              <a:rPr lang="pt-BR" sz="1600" dirty="0" err="1"/>
              <a:t>this</a:t>
            </a:r>
            <a:r>
              <a:rPr lang="pt-BR" sz="1600" dirty="0"/>
              <a:t>-&gt;saldo;</a:t>
            </a:r>
          </a:p>
          <a:p>
            <a:pPr>
              <a:buNone/>
            </a:pPr>
            <a:r>
              <a:rPr lang="pt-BR" sz="1600" dirty="0"/>
              <a:t>}</a:t>
            </a:r>
          </a:p>
          <a:p>
            <a:pPr>
              <a:buNone/>
            </a:pPr>
            <a:r>
              <a:rPr lang="pt-BR" sz="1600" dirty="0" err="1"/>
              <a:t>function</a:t>
            </a:r>
            <a:r>
              <a:rPr lang="pt-BR" sz="1600" dirty="0"/>
              <a:t> credito($valor) {</a:t>
            </a:r>
          </a:p>
          <a:p>
            <a:pPr>
              <a:buNone/>
            </a:pPr>
            <a:r>
              <a:rPr lang="pt-BR" sz="1600" dirty="0"/>
              <a:t>$</a:t>
            </a:r>
            <a:r>
              <a:rPr lang="pt-BR" sz="1600" dirty="0" err="1"/>
              <a:t>this</a:t>
            </a:r>
            <a:r>
              <a:rPr lang="pt-BR" sz="1600" dirty="0"/>
              <a:t>-&gt;saldo += </a:t>
            </a:r>
            <a:r>
              <a:rPr lang="pt-BR" sz="1600" dirty="0" smtClean="0"/>
              <a:t>$valor;</a:t>
            </a:r>
          </a:p>
          <a:p>
            <a:pPr>
              <a:buNone/>
            </a:pPr>
            <a:r>
              <a:rPr lang="pt-BR" sz="1800" dirty="0"/>
              <a:t>}</a:t>
            </a:r>
          </a:p>
          <a:p>
            <a:pPr>
              <a:buNone/>
            </a:pPr>
            <a:r>
              <a:rPr lang="pt-BR" sz="1800" dirty="0"/>
              <a:t>}</a:t>
            </a:r>
          </a:p>
          <a:p>
            <a:pPr>
              <a:buNone/>
            </a:pPr>
            <a:r>
              <a:rPr lang="pt-BR" sz="1800" dirty="0"/>
              <a:t>$</a:t>
            </a:r>
            <a:r>
              <a:rPr lang="pt-BR" sz="1800" dirty="0" err="1"/>
              <a:t>minhaconta</a:t>
            </a:r>
            <a:r>
              <a:rPr lang="pt-BR" sz="1800" dirty="0"/>
              <a:t> = </a:t>
            </a:r>
            <a:r>
              <a:rPr lang="pt-BR" sz="1800" dirty="0" err="1"/>
              <a:t>new</a:t>
            </a:r>
            <a:r>
              <a:rPr lang="pt-BR" sz="1800" dirty="0"/>
              <a:t> conta;</a:t>
            </a:r>
          </a:p>
          <a:p>
            <a:pPr>
              <a:buNone/>
            </a:pPr>
            <a:r>
              <a:rPr lang="pt-BR" sz="1800" dirty="0"/>
              <a:t>$</a:t>
            </a:r>
            <a:r>
              <a:rPr lang="pt-BR" sz="1800" dirty="0" err="1"/>
              <a:t>minhaconta</a:t>
            </a:r>
            <a:r>
              <a:rPr lang="pt-BR" sz="1800" dirty="0"/>
              <a:t>-&gt;saldo(); // a </a:t>
            </a:r>
            <a:r>
              <a:rPr lang="pt-BR" sz="1800" dirty="0" err="1"/>
              <a:t>variavel</a:t>
            </a:r>
            <a:r>
              <a:rPr lang="pt-BR" sz="1800" dirty="0"/>
              <a:t> interna não </a:t>
            </a:r>
            <a:r>
              <a:rPr lang="pt-BR" sz="1800" dirty="0" smtClean="0"/>
              <a:t>foi // </a:t>
            </a:r>
            <a:r>
              <a:rPr lang="pt-BR" sz="1800" dirty="0"/>
              <a:t>inicializada, e não contém</a:t>
            </a:r>
          </a:p>
          <a:p>
            <a:pPr>
              <a:buNone/>
            </a:pPr>
            <a:r>
              <a:rPr lang="pt-BR" sz="1800" dirty="0" smtClean="0"/>
              <a:t>                                          // </a:t>
            </a:r>
            <a:r>
              <a:rPr lang="pt-BR" sz="1800" dirty="0"/>
              <a:t>valor algum</a:t>
            </a:r>
          </a:p>
          <a:p>
            <a:pPr>
              <a:buNone/>
            </a:pPr>
            <a:r>
              <a:rPr lang="pt-BR" sz="1800" dirty="0"/>
              <a:t>$</a:t>
            </a:r>
            <a:r>
              <a:rPr lang="pt-BR" sz="1800" dirty="0" err="1"/>
              <a:t>minhaconta</a:t>
            </a:r>
            <a:r>
              <a:rPr lang="pt-BR" sz="1800" dirty="0"/>
              <a:t>-&gt;credito(50);</a:t>
            </a:r>
          </a:p>
          <a:p>
            <a:pPr>
              <a:buNone/>
            </a:pPr>
            <a:r>
              <a:rPr lang="pt-BR" sz="1800" dirty="0"/>
              <a:t>$</a:t>
            </a:r>
            <a:r>
              <a:rPr lang="pt-BR" sz="1800" dirty="0" err="1"/>
              <a:t>minhaconta</a:t>
            </a:r>
            <a:r>
              <a:rPr lang="pt-BR" sz="1800" dirty="0"/>
              <a:t>-&gt;saldo(); // retorna 50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SubClasses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31229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Uma </a:t>
            </a:r>
            <a:r>
              <a:rPr lang="pt-BR" sz="2400" dirty="0"/>
              <a:t>classe pode </a:t>
            </a:r>
            <a:r>
              <a:rPr lang="pt-BR" sz="2400" b="1" dirty="0"/>
              <a:t>ser uma extensão de outra</a:t>
            </a:r>
            <a:r>
              <a:rPr lang="pt-BR" sz="2400" dirty="0"/>
              <a:t>. Isso significa que ela </a:t>
            </a:r>
            <a:r>
              <a:rPr lang="pt-BR" sz="2400" b="1" dirty="0"/>
              <a:t>herdará todas as variáveis e funções </a:t>
            </a:r>
            <a:r>
              <a:rPr lang="pt-BR" sz="2400" b="1" dirty="0" smtClean="0"/>
              <a:t>da outra </a:t>
            </a:r>
            <a:r>
              <a:rPr lang="pt-BR" sz="2400" b="1" dirty="0"/>
              <a:t>classe, e ainda terá as que forem adicionadas pelo programador</a:t>
            </a:r>
            <a:r>
              <a:rPr lang="pt-BR" sz="2400" dirty="0"/>
              <a:t>. Em PHP não é permitido utilizar herança </a:t>
            </a:r>
            <a:r>
              <a:rPr lang="pt-BR" sz="2400" dirty="0" smtClean="0"/>
              <a:t>múltipla, ou </a:t>
            </a:r>
            <a:r>
              <a:rPr lang="pt-BR" sz="2400" dirty="0"/>
              <a:t>seja, uma classe pode ser extensão de apenas uma outra.Para criar uma classe </a:t>
            </a:r>
            <a:r>
              <a:rPr lang="pt-BR" sz="2400" dirty="0" err="1"/>
              <a:t>extendida</a:t>
            </a:r>
            <a:r>
              <a:rPr lang="pt-BR" sz="2400" dirty="0"/>
              <a:t>, ou derivada de outra, deve </a:t>
            </a:r>
            <a:r>
              <a:rPr lang="pt-BR" sz="2400" dirty="0" smtClean="0"/>
              <a:t>ser utilizada </a:t>
            </a:r>
            <a:r>
              <a:rPr lang="pt-BR" sz="2400" dirty="0"/>
              <a:t>a palavra reservada </a:t>
            </a:r>
            <a:r>
              <a:rPr lang="pt-BR" sz="2400" dirty="0" err="1"/>
              <a:t>extends</a:t>
            </a:r>
            <a:r>
              <a:rPr lang="pt-BR" sz="2400" dirty="0"/>
              <a:t>, como pode ser visto no exemplo seguinte:</a:t>
            </a:r>
          </a:p>
          <a:p>
            <a:pPr>
              <a:buNone/>
            </a:pP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novaconta</a:t>
            </a:r>
            <a:r>
              <a:rPr lang="pt-BR" sz="2400" dirty="0"/>
              <a:t> </a:t>
            </a:r>
            <a:r>
              <a:rPr lang="pt-BR" sz="2400" dirty="0" err="1"/>
              <a:t>extends</a:t>
            </a:r>
            <a:r>
              <a:rPr lang="pt-BR" sz="2400" dirty="0"/>
              <a:t> conta {</a:t>
            </a:r>
          </a:p>
          <a:p>
            <a:pPr>
              <a:buNone/>
            </a:pPr>
            <a:r>
              <a:rPr lang="pt-BR" sz="2400" dirty="0"/>
              <a:t>var $numero;</a:t>
            </a:r>
          </a:p>
          <a:p>
            <a:pPr>
              <a:buNone/>
            </a:pPr>
            <a:r>
              <a:rPr lang="pt-BR" sz="2400" dirty="0" err="1"/>
              <a:t>function</a:t>
            </a:r>
            <a:r>
              <a:rPr lang="pt-BR" sz="2400" dirty="0"/>
              <a:t> numero() {</a:t>
            </a:r>
          </a:p>
          <a:p>
            <a:pPr>
              <a:buNone/>
            </a:pPr>
            <a:r>
              <a:rPr lang="pt-BR" sz="2400" dirty="0" err="1"/>
              <a:t>return</a:t>
            </a:r>
            <a:r>
              <a:rPr lang="pt-BR" sz="2400" dirty="0"/>
              <a:t> $</a:t>
            </a:r>
            <a:r>
              <a:rPr lang="pt-BR" sz="2400" dirty="0" err="1"/>
              <a:t>this</a:t>
            </a:r>
            <a:r>
              <a:rPr lang="pt-BR" sz="2400" dirty="0"/>
              <a:t>-&gt;numero;</a:t>
            </a:r>
          </a:p>
          <a:p>
            <a:pPr>
              <a:buNone/>
            </a:pPr>
            <a:r>
              <a:rPr lang="pt-BR" sz="2400" dirty="0"/>
              <a:t>}</a:t>
            </a:r>
          </a:p>
          <a:p>
            <a:pPr>
              <a:buNone/>
            </a:pPr>
            <a:r>
              <a:rPr lang="pt-BR" sz="2400" dirty="0"/>
              <a:t>}</a:t>
            </a:r>
          </a:p>
          <a:p>
            <a:pPr>
              <a:buNone/>
            </a:pPr>
            <a:r>
              <a:rPr lang="pt-BR" sz="2400" dirty="0"/>
              <a:t>A classe acima é derivada da classe conta, tendo as mesmas funções e variáveis, com a adição da </a:t>
            </a:r>
            <a:r>
              <a:rPr lang="pt-BR" sz="2400" dirty="0" smtClean="0"/>
              <a:t>variável $numero </a:t>
            </a:r>
            <a:r>
              <a:rPr lang="pt-BR" sz="2400" dirty="0"/>
              <a:t>e a função numero().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Como a checagem de tipos </a:t>
            </a:r>
            <a:r>
              <a:rPr lang="pt-BR" dirty="0" smtClean="0"/>
              <a:t>em PHP </a:t>
            </a:r>
            <a:r>
              <a:rPr lang="pt-BR" dirty="0"/>
              <a:t>é dinâmica, o tipo de retorno não deve ser declarado, sendo necessário que o programador esteja atento para que </a:t>
            </a:r>
            <a:r>
              <a:rPr lang="pt-BR" dirty="0" smtClean="0"/>
              <a:t>a função </a:t>
            </a:r>
            <a:r>
              <a:rPr lang="pt-BR" dirty="0"/>
              <a:t>retorne o tipo desejado. É recomendável que esteja tudo bem documentado para facilitar a leitura e compreensão </a:t>
            </a:r>
            <a:r>
              <a:rPr lang="pt-BR" dirty="0" smtClean="0"/>
              <a:t>do código</a:t>
            </a:r>
            <a:r>
              <a:rPr lang="pt-BR" dirty="0"/>
              <a:t>. Para efeito de documentação, utiliza-se o seguinte formato de declaração de função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tipo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nome_da_funcao</a:t>
            </a:r>
            <a:r>
              <a:rPr lang="pt-BR" dirty="0"/>
              <a:t>(tipo arg1, tipo arg2, </a:t>
            </a:r>
            <a:r>
              <a:rPr lang="pt-BR" dirty="0" smtClean="0"/>
              <a:t>...);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Este formato só deve ser utilizado na documentação do script, pois o PHP não aceita a declaração </a:t>
            </a:r>
            <a:r>
              <a:rPr lang="pt-BR" dirty="0" smtClean="0"/>
              <a:t>de tipos</a:t>
            </a:r>
            <a:r>
              <a:rPr lang="pt-BR" dirty="0"/>
              <a:t>. Isso significa que em muitos casos o programador deve estar atento ao tipos dos valores passados como </a:t>
            </a:r>
            <a:r>
              <a:rPr lang="pt-BR" dirty="0" smtClean="0"/>
              <a:t>parâmetros, pois </a:t>
            </a:r>
            <a:r>
              <a:rPr lang="pt-BR" dirty="0"/>
              <a:t>se não for passado o tipo esperado não é emitido nenhum alerta pelo interpretador PHP, já que este não testa os tipos.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t-BR" sz="2000" b="1" dirty="0"/>
          </a:p>
          <a:p>
            <a:pPr>
              <a:buNone/>
            </a:pPr>
            <a:r>
              <a:rPr lang="pt-BR" sz="2000" dirty="0"/>
              <a:t>Um construtor é uma função definida na classe que é automaticamente chamada no momento em que </a:t>
            </a:r>
            <a:r>
              <a:rPr lang="pt-BR" sz="2000" dirty="0" smtClean="0"/>
              <a:t>a classe </a:t>
            </a:r>
            <a:r>
              <a:rPr lang="pt-BR" sz="2000" dirty="0"/>
              <a:t>é instanciada (através do operador </a:t>
            </a:r>
            <a:r>
              <a:rPr lang="pt-BR" sz="2000" dirty="0" err="1"/>
              <a:t>new</a:t>
            </a:r>
            <a:r>
              <a:rPr lang="pt-BR" sz="2000" dirty="0"/>
              <a:t>). O construtor deve ter o mesmo nome que a classe a que pertence. Veja </a:t>
            </a:r>
            <a:r>
              <a:rPr lang="pt-BR" sz="2000" dirty="0" smtClean="0"/>
              <a:t>o exemplo</a:t>
            </a:r>
            <a:r>
              <a:rPr lang="pt-BR" sz="2000" dirty="0"/>
              <a:t>:</a:t>
            </a:r>
          </a:p>
          <a:p>
            <a:pPr>
              <a:buNone/>
            </a:pPr>
            <a:r>
              <a:rPr lang="pt-BR" sz="2000" dirty="0" err="1"/>
              <a:t>class</a:t>
            </a:r>
            <a:r>
              <a:rPr lang="pt-BR" sz="2000" dirty="0"/>
              <a:t> conta {</a:t>
            </a:r>
          </a:p>
          <a:p>
            <a:pPr>
              <a:buNone/>
            </a:pPr>
            <a:r>
              <a:rPr lang="pt-BR" sz="2000" dirty="0"/>
              <a:t>var $saldo;</a:t>
            </a:r>
          </a:p>
          <a:p>
            <a:pPr>
              <a:buNone/>
            </a:pPr>
            <a:r>
              <a:rPr lang="pt-BR" sz="2000" dirty="0" err="1"/>
              <a:t>function</a:t>
            </a:r>
            <a:r>
              <a:rPr lang="pt-BR" sz="2000" dirty="0"/>
              <a:t> conta () {</a:t>
            </a:r>
          </a:p>
          <a:p>
            <a:pPr>
              <a:buNone/>
            </a:pPr>
            <a:r>
              <a:rPr lang="pt-BR" sz="2000" dirty="0"/>
              <a:t>$</a:t>
            </a:r>
            <a:r>
              <a:rPr lang="pt-BR" sz="2000" dirty="0" err="1"/>
              <a:t>this</a:t>
            </a:r>
            <a:r>
              <a:rPr lang="pt-BR" sz="2000" dirty="0"/>
              <a:t>.saldo = 0;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 err="1"/>
              <a:t>function</a:t>
            </a:r>
            <a:r>
              <a:rPr lang="pt-BR" sz="2000" dirty="0"/>
              <a:t> saldo() {</a:t>
            </a:r>
          </a:p>
          <a:p>
            <a:pPr>
              <a:buNone/>
            </a:pPr>
            <a:r>
              <a:rPr lang="pt-BR" sz="2000" dirty="0" err="1"/>
              <a:t>return</a:t>
            </a:r>
            <a:r>
              <a:rPr lang="pt-BR" sz="2000" dirty="0"/>
              <a:t> $</a:t>
            </a:r>
            <a:r>
              <a:rPr lang="pt-BR" sz="2000" dirty="0" err="1"/>
              <a:t>this</a:t>
            </a:r>
            <a:r>
              <a:rPr lang="pt-BR" sz="2000" dirty="0"/>
              <a:t>-&gt;saldo;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 err="1"/>
              <a:t>function</a:t>
            </a:r>
            <a:r>
              <a:rPr lang="pt-BR" sz="2000" dirty="0"/>
              <a:t> credito($valor) {</a:t>
            </a:r>
          </a:p>
          <a:p>
            <a:pPr>
              <a:buNone/>
            </a:pPr>
            <a:r>
              <a:rPr lang="pt-BR" sz="2000" dirty="0"/>
              <a:t>$</a:t>
            </a:r>
            <a:r>
              <a:rPr lang="pt-BR" sz="2000" dirty="0" err="1"/>
              <a:t>this</a:t>
            </a:r>
            <a:r>
              <a:rPr lang="pt-BR" sz="2000" dirty="0"/>
              <a:t>-&gt;saldo += $valor;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/>
              <a:t>php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class</a:t>
            </a:r>
            <a:r>
              <a:rPr lang="pt-BR" dirty="0"/>
              <a:t> C {}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function</a:t>
            </a:r>
            <a:r>
              <a:rPr lang="pt-BR" dirty="0"/>
              <a:t> </a:t>
            </a:r>
            <a:r>
              <a:rPr lang="pt-BR" dirty="0" err="1"/>
              <a:t>getC</a:t>
            </a:r>
            <a:r>
              <a:rPr lang="pt-BR" dirty="0"/>
              <a:t>(): C {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 </a:t>
            </a:r>
            <a:r>
              <a:rPr lang="pt-BR" dirty="0" err="1"/>
              <a:t>new</a:t>
            </a:r>
            <a:r>
              <a:rPr lang="pt-BR" dirty="0"/>
              <a:t> C;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var_dump</a:t>
            </a:r>
            <a:r>
              <a:rPr lang="pt-BR" dirty="0"/>
              <a:t>(</a:t>
            </a:r>
            <a:r>
              <a:rPr lang="pt-BR" dirty="0" err="1"/>
              <a:t>getC</a:t>
            </a:r>
            <a:r>
              <a:rPr lang="pt-BR" dirty="0"/>
              <a:t>());</a:t>
            </a:r>
            <a:br>
              <a:rPr lang="pt-BR" dirty="0"/>
            </a:b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O exemplo acima irá imprimir:</a:t>
            </a:r>
          </a:p>
          <a:p>
            <a:pPr>
              <a:buNone/>
            </a:pPr>
            <a:r>
              <a:rPr lang="pt-BR" dirty="0" err="1"/>
              <a:t>object</a:t>
            </a:r>
            <a:r>
              <a:rPr lang="pt-BR" dirty="0"/>
              <a:t>(C)#1 (0) { 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dirty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Matrizes são variáveis que armazenam mais de um valor simultaneamente. Uma </a:t>
            </a:r>
            <a:r>
              <a:rPr lang="pt-BR" dirty="0" smtClean="0"/>
              <a:t>matriz no </a:t>
            </a:r>
            <a:r>
              <a:rPr lang="pt-BR" dirty="0"/>
              <a:t>PHP é atualmente um mapa ordenado. Um mapa é um tipo que relaciona </a:t>
            </a:r>
            <a:r>
              <a:rPr lang="pt-BR" i="1" dirty="0"/>
              <a:t>valores para</a:t>
            </a:r>
          </a:p>
          <a:p>
            <a:pPr>
              <a:buNone/>
            </a:pPr>
            <a:r>
              <a:rPr lang="pt-BR" i="1" dirty="0"/>
              <a:t>chaves.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2960" y="1166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 smtClean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$</a:t>
            </a:r>
            <a:r>
              <a:rPr lang="pt-BR" sz="2000" dirty="0" err="1"/>
              <a:t>funcionarios</a:t>
            </a:r>
            <a:r>
              <a:rPr lang="pt-BR" sz="2000" dirty="0"/>
              <a:t> = </a:t>
            </a:r>
            <a:r>
              <a:rPr lang="pt-BR" sz="2000" dirty="0" err="1"/>
              <a:t>array</a:t>
            </a:r>
            <a:r>
              <a:rPr lang="pt-BR" sz="2000" dirty="0"/>
              <a:t>(0 =&gt; "José",</a:t>
            </a:r>
          </a:p>
          <a:p>
            <a:pPr>
              <a:buNone/>
            </a:pPr>
            <a:r>
              <a:rPr lang="pt-BR" sz="2000" dirty="0"/>
              <a:t>1 =&gt; "João",</a:t>
            </a:r>
          </a:p>
          <a:p>
            <a:pPr>
              <a:buNone/>
            </a:pPr>
            <a:r>
              <a:rPr lang="pt-BR" sz="2000" dirty="0"/>
              <a:t>2 =&gt; "Maria",</a:t>
            </a:r>
          </a:p>
          <a:p>
            <a:pPr>
              <a:buNone/>
            </a:pPr>
            <a:r>
              <a:rPr lang="pt-BR" sz="2000" dirty="0"/>
              <a:t>3 =&gt; "Pedro",</a:t>
            </a:r>
          </a:p>
          <a:p>
            <a:pPr>
              <a:buNone/>
            </a:pPr>
            <a:r>
              <a:rPr lang="pt-BR" sz="2000" dirty="0"/>
              <a:t>4 =&gt; "Carla");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"&lt;b&gt;Funcionários&lt;/b&gt;";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ul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"&lt;li&gt;" . $</a:t>
            </a:r>
            <a:r>
              <a:rPr lang="pt-BR" sz="2000" dirty="0" err="1"/>
              <a:t>funcionarios</a:t>
            </a:r>
            <a:r>
              <a:rPr lang="pt-BR" sz="2000" dirty="0"/>
              <a:t>[0];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"&lt;li&gt;" . $</a:t>
            </a:r>
            <a:r>
              <a:rPr lang="pt-BR" sz="2000" dirty="0" err="1"/>
              <a:t>funcionarios</a:t>
            </a:r>
            <a:r>
              <a:rPr lang="pt-BR" sz="2000" dirty="0"/>
              <a:t>[1];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"&lt;li&gt;" . $</a:t>
            </a:r>
            <a:r>
              <a:rPr lang="pt-BR" sz="2000" dirty="0" err="1"/>
              <a:t>funcionarios</a:t>
            </a:r>
            <a:r>
              <a:rPr lang="pt-BR" sz="2000" dirty="0"/>
              <a:t>[3];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"&lt;/</a:t>
            </a:r>
            <a:r>
              <a:rPr lang="pt-BR" sz="2000" dirty="0" err="1"/>
              <a:t>ul</a:t>
            </a:r>
            <a:r>
              <a:rPr lang="pt-BR" sz="2000" dirty="0"/>
              <a:t>&gt;&lt;p&gt;";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"&lt;b&gt;Funcionárias&lt;/b</a:t>
            </a:r>
            <a:r>
              <a:rPr lang="pt-BR" sz="2000" dirty="0" smtClean="0"/>
              <a:t>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ul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"&lt;li&gt;" . $</a:t>
            </a:r>
            <a:r>
              <a:rPr lang="pt-BR" sz="2000" dirty="0" err="1"/>
              <a:t>funcionarios</a:t>
            </a:r>
            <a:r>
              <a:rPr lang="pt-BR" sz="2000" dirty="0"/>
              <a:t>[2];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"&lt;li&gt;" . $</a:t>
            </a:r>
            <a:r>
              <a:rPr lang="pt-BR" sz="2000" dirty="0" err="1"/>
              <a:t>funcionarios</a:t>
            </a:r>
            <a:r>
              <a:rPr lang="pt-BR" sz="2000" dirty="0"/>
              <a:t>[4];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"&lt;/</a:t>
            </a:r>
            <a:r>
              <a:rPr lang="pt-BR" sz="2000" dirty="0" err="1"/>
              <a:t>ul</a:t>
            </a:r>
            <a:r>
              <a:rPr lang="pt-BR" sz="2000" dirty="0"/>
              <a:t>&gt;";</a:t>
            </a:r>
          </a:p>
          <a:p>
            <a:pPr>
              <a:buNone/>
            </a:pPr>
            <a:r>
              <a:rPr lang="pt-BR" sz="2000" dirty="0" smtClean="0"/>
              <a:t>?&gt;</a:t>
            </a:r>
            <a:endParaRPr lang="pt-BR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</a:t>
            </a:r>
            <a:r>
              <a:rPr lang="pt-BR" sz="2400" dirty="0" err="1"/>
              <a:t>title</a:t>
            </a:r>
            <a:r>
              <a:rPr lang="pt-BR" sz="2400" dirty="0"/>
              <a:t>&gt;Teste PHP&lt;/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&lt;?</a:t>
            </a:r>
            <a:r>
              <a:rPr lang="pt-BR" sz="2400" dirty="0" err="1"/>
              <a:t>php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$siglas = </a:t>
            </a:r>
            <a:r>
              <a:rPr lang="pt-BR" sz="2400" dirty="0" err="1"/>
              <a:t>array</a:t>
            </a:r>
            <a:r>
              <a:rPr lang="pt-BR" sz="2400" dirty="0"/>
              <a:t>("SP" =&gt; "São Paulo",</a:t>
            </a:r>
          </a:p>
          <a:p>
            <a:pPr>
              <a:buNone/>
            </a:pPr>
            <a:r>
              <a:rPr lang="pt-BR" sz="2400" dirty="0"/>
              <a:t>"RJ" =&gt; "Rio de Janeiro",</a:t>
            </a:r>
          </a:p>
          <a:p>
            <a:pPr>
              <a:buNone/>
            </a:pPr>
            <a:r>
              <a:rPr lang="pt-BR" sz="2400" dirty="0"/>
              <a:t>"MG" =&gt; "Minas Gerais");</a:t>
            </a:r>
          </a:p>
          <a:p>
            <a:pPr>
              <a:buNone/>
            </a:pPr>
            <a:r>
              <a:rPr lang="pt-BR" sz="2400" dirty="0" err="1"/>
              <a:t>echo</a:t>
            </a:r>
            <a:r>
              <a:rPr lang="pt-BR" sz="2400" dirty="0"/>
              <a:t> $siglas["SP"];</a:t>
            </a:r>
          </a:p>
          <a:p>
            <a:pPr>
              <a:buNone/>
            </a:pPr>
            <a:r>
              <a:rPr lang="pt-BR" sz="2400" dirty="0"/>
              <a:t>?&gt;</a:t>
            </a:r>
          </a:p>
          <a:p>
            <a:pPr>
              <a:buNone/>
            </a:pPr>
            <a:r>
              <a:rPr lang="pt-BR" sz="2400" dirty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pPr>
              <a:buNone/>
            </a:pPr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Inclusão de Arquivos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comando include permite a inclusão de outros arquivos </a:t>
            </a:r>
            <a:r>
              <a:rPr lang="pt-BR" dirty="0" err="1"/>
              <a:t>php</a:t>
            </a:r>
            <a:r>
              <a:rPr lang="pt-BR" dirty="0"/>
              <a:t> dentro do script </a:t>
            </a:r>
            <a:r>
              <a:rPr lang="pt-BR" dirty="0" smtClean="0"/>
              <a:t>que está </a:t>
            </a:r>
            <a:r>
              <a:rPr lang="pt-BR" dirty="0"/>
              <a:t>sendo executado.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-27384"/>
            <a:ext cx="345638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&gt;Teste PHP&lt;/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$meses = </a:t>
            </a:r>
            <a:r>
              <a:rPr lang="pt-BR" sz="2000" dirty="0" err="1"/>
              <a:t>array</a:t>
            </a:r>
            <a:r>
              <a:rPr lang="pt-BR" sz="2000" dirty="0"/>
              <a:t>(1 =&gt; "Janeiro",</a:t>
            </a:r>
          </a:p>
          <a:p>
            <a:pPr>
              <a:buNone/>
            </a:pPr>
            <a:r>
              <a:rPr lang="pt-BR" sz="2000" dirty="0"/>
              <a:t>2 =&gt; "Fevereiro",</a:t>
            </a:r>
          </a:p>
          <a:p>
            <a:pPr>
              <a:buNone/>
            </a:pPr>
            <a:r>
              <a:rPr lang="pt-BR" sz="2000" dirty="0"/>
              <a:t>3 =&gt; "Março</a:t>
            </a:r>
            <a:r>
              <a:rPr lang="pt-BR" sz="2000" dirty="0" smtClean="0"/>
              <a:t>",</a:t>
            </a:r>
            <a:r>
              <a:rPr lang="pt-BR" sz="2000" dirty="0"/>
              <a:t> 28</a:t>
            </a:r>
          </a:p>
          <a:p>
            <a:pPr>
              <a:buNone/>
            </a:pPr>
            <a:r>
              <a:rPr lang="pt-BR" sz="2000" dirty="0"/>
              <a:t>4 =&gt; "Abril",</a:t>
            </a:r>
          </a:p>
          <a:p>
            <a:pPr>
              <a:buNone/>
            </a:pPr>
            <a:r>
              <a:rPr lang="pt-BR" sz="2000" dirty="0"/>
              <a:t>5 =&gt; "Maio",</a:t>
            </a:r>
          </a:p>
          <a:p>
            <a:pPr>
              <a:buNone/>
            </a:pPr>
            <a:r>
              <a:rPr lang="pt-BR" sz="2000" dirty="0"/>
              <a:t>6 =&gt; "Junho",</a:t>
            </a:r>
          </a:p>
          <a:p>
            <a:pPr>
              <a:buNone/>
            </a:pPr>
            <a:r>
              <a:rPr lang="pt-BR" sz="2000" dirty="0"/>
              <a:t>7 =&gt; "Julho",</a:t>
            </a:r>
          </a:p>
          <a:p>
            <a:pPr>
              <a:buNone/>
            </a:pPr>
            <a:r>
              <a:rPr lang="pt-BR" sz="2000" dirty="0"/>
              <a:t>8 =&gt; "Agosto",</a:t>
            </a:r>
          </a:p>
          <a:p>
            <a:pPr>
              <a:buNone/>
            </a:pPr>
            <a:r>
              <a:rPr lang="pt-BR" sz="2000" dirty="0"/>
              <a:t>9 =&gt; "Setembro",</a:t>
            </a:r>
          </a:p>
          <a:p>
            <a:pPr>
              <a:buNone/>
            </a:pPr>
            <a:r>
              <a:rPr lang="pt-BR" sz="2000" dirty="0"/>
              <a:t>10 =&gt; "Outubro",</a:t>
            </a:r>
          </a:p>
          <a:p>
            <a:pPr>
              <a:buNone/>
            </a:pPr>
            <a:r>
              <a:rPr lang="pt-BR" sz="2000" dirty="0"/>
              <a:t>11 =&gt; "Novembro",</a:t>
            </a:r>
          </a:p>
          <a:p>
            <a:pPr>
              <a:buNone/>
            </a:pPr>
            <a:r>
              <a:rPr lang="pt-BR" sz="2000" dirty="0"/>
              <a:t>12 =&gt; "Dezembro");</a:t>
            </a:r>
          </a:p>
          <a:p>
            <a:pPr>
              <a:buNone/>
            </a:pP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76056" y="332656"/>
            <a:ext cx="3816424" cy="3662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2000" dirty="0"/>
              <a:t>$hoje = </a:t>
            </a:r>
            <a:r>
              <a:rPr lang="pt-BR" sz="2000" dirty="0" err="1"/>
              <a:t>getdate</a:t>
            </a:r>
            <a:r>
              <a:rPr lang="pt-BR" sz="2000" dirty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$dia = $hoje["</a:t>
            </a:r>
            <a:r>
              <a:rPr lang="pt-BR" sz="2000" dirty="0" err="1"/>
              <a:t>mday</a:t>
            </a:r>
            <a:r>
              <a:rPr lang="pt-BR" sz="2000" dirty="0"/>
              <a:t>"];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$</a:t>
            </a:r>
            <a:r>
              <a:rPr lang="pt-BR" sz="2000" dirty="0" err="1"/>
              <a:t>mes</a:t>
            </a:r>
            <a:r>
              <a:rPr lang="pt-BR" sz="2000" dirty="0"/>
              <a:t> = $hoje["</a:t>
            </a:r>
            <a:r>
              <a:rPr lang="pt-BR" sz="2000" dirty="0" err="1"/>
              <a:t>mon</a:t>
            </a:r>
            <a:r>
              <a:rPr lang="pt-BR" sz="2000" dirty="0"/>
              <a:t>"];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$</a:t>
            </a:r>
            <a:r>
              <a:rPr lang="pt-BR" sz="2000" dirty="0" err="1"/>
              <a:t>nomeMes</a:t>
            </a:r>
            <a:r>
              <a:rPr lang="pt-BR" sz="2000" dirty="0"/>
              <a:t> = $meses[$</a:t>
            </a:r>
            <a:r>
              <a:rPr lang="pt-BR" sz="2000" dirty="0" err="1"/>
              <a:t>mes</a:t>
            </a:r>
            <a:r>
              <a:rPr lang="pt-BR" sz="2000" dirty="0"/>
              <a:t>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$ano = $hoje["</a:t>
            </a:r>
            <a:r>
              <a:rPr lang="pt-BR" sz="2000" dirty="0" err="1"/>
              <a:t>year</a:t>
            </a:r>
            <a:r>
              <a:rPr lang="pt-BR" sz="2000" dirty="0"/>
              <a:t>"];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echo</a:t>
            </a:r>
            <a:r>
              <a:rPr lang="pt-BR" sz="2000" dirty="0"/>
              <a:t> "Olá. Hoje é dia $dia de $</a:t>
            </a:r>
            <a:r>
              <a:rPr lang="pt-BR" sz="2000" dirty="0" err="1"/>
              <a:t>nomeMes</a:t>
            </a:r>
            <a:r>
              <a:rPr lang="pt-BR" sz="2000" dirty="0"/>
              <a:t> de $ano."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?&gt;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699792" y="548680"/>
            <a:ext cx="2304256" cy="604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Include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&gt;Página PHP&lt;/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b="1" dirty="0"/>
              <a:t>include("</a:t>
            </a:r>
            <a:r>
              <a:rPr lang="pt-BR" b="1" dirty="0" err="1"/>
              <a:t>cabecalho</a:t>
            </a:r>
            <a:r>
              <a:rPr lang="pt-BR" b="1" dirty="0"/>
              <a:t>.</a:t>
            </a:r>
            <a:r>
              <a:rPr lang="pt-BR" b="1" dirty="0" err="1"/>
              <a:t>php</a:t>
            </a:r>
            <a:r>
              <a:rPr lang="pt-BR" b="1" dirty="0"/>
              <a:t>");</a:t>
            </a:r>
          </a:p>
          <a:p>
            <a:pPr>
              <a:buNone/>
            </a:pPr>
            <a:r>
              <a:rPr lang="pt-BR" dirty="0"/>
              <a:t>?&gt;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b="1" i="1" dirty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8568952" cy="60212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/>
              <a:t>O uso de parâmetros facilita a programação porque permite a passagem </a:t>
            </a:r>
            <a:r>
              <a:rPr lang="pt-BR" dirty="0" smtClean="0"/>
              <a:t>de dados </a:t>
            </a:r>
            <a:r>
              <a:rPr lang="pt-BR" dirty="0"/>
              <a:t>entre o browser e o script ou entre scripts. A </a:t>
            </a:r>
            <a:r>
              <a:rPr lang="pt-BR" dirty="0" smtClean="0"/>
              <a:t> </a:t>
            </a:r>
            <a:r>
              <a:rPr lang="pt-BR" dirty="0" err="1" smtClean="0"/>
              <a:t>assagem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parâmetros entre </a:t>
            </a:r>
            <a:r>
              <a:rPr lang="pt-BR" dirty="0"/>
              <a:t>o browser e o script é feita dentro da URL, por exemplo, e </a:t>
            </a:r>
            <a:r>
              <a:rPr lang="pt-BR" dirty="0" smtClean="0"/>
              <a:t>é manipulada</a:t>
            </a:r>
            <a:r>
              <a:rPr lang="pt-BR" dirty="0"/>
              <a:t> </a:t>
            </a:r>
            <a:r>
              <a:rPr lang="pt-BR" dirty="0" smtClean="0"/>
              <a:t>pela </a:t>
            </a:r>
            <a:r>
              <a:rPr lang="pt-BR" dirty="0"/>
              <a:t>função </a:t>
            </a:r>
            <a:r>
              <a:rPr lang="pt-BR" b="1" dirty="0"/>
              <a:t>$_GET</a:t>
            </a:r>
            <a:r>
              <a:rPr lang="pt-BR" b="1" dirty="0" smtClean="0"/>
              <a:t>.</a:t>
            </a:r>
          </a:p>
          <a:p>
            <a:pPr>
              <a:buNone/>
            </a:pPr>
            <a:r>
              <a:rPr lang="pt-BR" dirty="0" smtClean="0"/>
              <a:t>No </a:t>
            </a:r>
            <a:r>
              <a:rPr lang="pt-BR" dirty="0"/>
              <a:t>exemplo a seguir, cada um dos links envia um valor diferente para </a:t>
            </a:r>
            <a:r>
              <a:rPr lang="pt-BR" dirty="0" smtClean="0"/>
              <a:t>a página </a:t>
            </a:r>
            <a:r>
              <a:rPr lang="pt-BR" dirty="0"/>
              <a:t>que é aberta </a:t>
            </a:r>
            <a:r>
              <a:rPr lang="pt-BR" b="1" dirty="0" err="1"/>
              <a:t>parametros</a:t>
            </a:r>
            <a:r>
              <a:rPr lang="pt-BR" b="1" dirty="0"/>
              <a:t>.</a:t>
            </a:r>
            <a:r>
              <a:rPr lang="pt-BR" b="1" dirty="0" err="1"/>
              <a:t>php</a:t>
            </a:r>
            <a:r>
              <a:rPr lang="pt-BR" b="1" dirty="0"/>
              <a:t>. </a:t>
            </a:r>
            <a:r>
              <a:rPr lang="pt-BR" dirty="0"/>
              <a:t>Para enviar um parâmetro, a </a:t>
            </a:r>
            <a:r>
              <a:rPr lang="pt-BR" dirty="0" smtClean="0"/>
              <a:t>sintaxe inclui </a:t>
            </a:r>
            <a:r>
              <a:rPr lang="pt-BR" dirty="0"/>
              <a:t>um sinal de interrogação, o nome da variável, um sinal de igual e o </a:t>
            </a:r>
            <a:r>
              <a:rPr lang="pt-BR" dirty="0" smtClean="0"/>
              <a:t>valor da </a:t>
            </a:r>
            <a:r>
              <a:rPr lang="pt-BR" dirty="0"/>
              <a:t>variável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b="1" dirty="0" smtClean="0"/>
              <a:t>&lt;</a:t>
            </a:r>
            <a:r>
              <a:rPr lang="pt-BR" b="1" dirty="0"/>
              <a:t>a </a:t>
            </a:r>
            <a:r>
              <a:rPr lang="pt-BR" b="1" dirty="0" err="1"/>
              <a:t>href</a:t>
            </a:r>
            <a:r>
              <a:rPr lang="pt-BR" b="1" dirty="0"/>
              <a:t>="</a:t>
            </a:r>
            <a:r>
              <a:rPr lang="pt-BR" b="1" dirty="0" err="1"/>
              <a:t>parametros</a:t>
            </a:r>
            <a:r>
              <a:rPr lang="pt-BR" b="1" dirty="0"/>
              <a:t>.</a:t>
            </a:r>
            <a:r>
              <a:rPr lang="pt-BR" b="1" dirty="0" err="1"/>
              <a:t>php</a:t>
            </a:r>
            <a:r>
              <a:rPr lang="pt-BR" b="1" dirty="0"/>
              <a:t>?valor=2"&gt;Valor02&lt;/a&gt;&lt;</a:t>
            </a:r>
            <a:r>
              <a:rPr lang="pt-BR" b="1" dirty="0" err="1"/>
              <a:t>br</a:t>
            </a:r>
            <a:r>
              <a:rPr lang="pt-BR" b="1" dirty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isset</a:t>
            </a:r>
            <a:r>
              <a:rPr lang="pt-BR" sz="2000" dirty="0"/>
              <a:t>($_GET["valor"]))</a:t>
            </a:r>
          </a:p>
          <a:p>
            <a:pPr>
              <a:buNone/>
            </a:pPr>
            <a:r>
              <a:rPr lang="pt-BR" sz="2000" dirty="0"/>
              <a:t>{</a:t>
            </a:r>
          </a:p>
          <a:p>
            <a:pPr>
              <a:buNone/>
            </a:pPr>
            <a:r>
              <a:rPr lang="pt-BR" sz="2000" dirty="0"/>
              <a:t>$valor = $_GET["valor"];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"Você clicou no valor $valor &lt;p&gt;";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 err="1"/>
              <a:t>else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{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"Clique em um dos valores:&lt;p&gt;";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/>
              <a:t>?&gt;</a:t>
            </a:r>
          </a:p>
          <a:p>
            <a:pPr>
              <a:buNone/>
            </a:pPr>
            <a:r>
              <a:rPr lang="pt-BR" sz="2000" dirty="0"/>
              <a:t>&lt;a </a:t>
            </a:r>
            <a:r>
              <a:rPr lang="pt-BR" sz="2000" dirty="0" err="1"/>
              <a:t>href</a:t>
            </a:r>
            <a:r>
              <a:rPr lang="pt-BR" sz="2000" dirty="0"/>
              <a:t>="</a:t>
            </a:r>
            <a:r>
              <a:rPr lang="pt-BR" sz="2000" dirty="0" err="1"/>
              <a:t>parametros</a:t>
            </a:r>
            <a:r>
              <a:rPr lang="pt-BR" sz="2000" dirty="0"/>
              <a:t>.</a:t>
            </a:r>
            <a:r>
              <a:rPr lang="pt-BR" sz="2000" dirty="0" err="1"/>
              <a:t>php</a:t>
            </a:r>
            <a:r>
              <a:rPr lang="pt-BR" sz="2000" dirty="0"/>
              <a:t>?valor=1"&gt;Valor01&lt;/a&gt;&lt;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&lt;a </a:t>
            </a:r>
            <a:r>
              <a:rPr lang="pt-BR" sz="2000" dirty="0" err="1"/>
              <a:t>href</a:t>
            </a:r>
            <a:r>
              <a:rPr lang="pt-BR" sz="2000" dirty="0"/>
              <a:t>="</a:t>
            </a:r>
            <a:r>
              <a:rPr lang="pt-BR" sz="2000" dirty="0" err="1"/>
              <a:t>parametros</a:t>
            </a:r>
            <a:r>
              <a:rPr lang="pt-BR" sz="2000" dirty="0"/>
              <a:t>.</a:t>
            </a:r>
            <a:r>
              <a:rPr lang="pt-BR" sz="2000" dirty="0" err="1"/>
              <a:t>php</a:t>
            </a:r>
            <a:r>
              <a:rPr lang="pt-BR" sz="2000" dirty="0"/>
              <a:t>?valor=2"&gt;Valor02&lt;/a&gt;&lt;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&lt;a </a:t>
            </a:r>
            <a:r>
              <a:rPr lang="pt-BR" sz="2000" dirty="0" err="1"/>
              <a:t>href</a:t>
            </a:r>
            <a:r>
              <a:rPr lang="pt-BR" sz="2000" dirty="0"/>
              <a:t>="</a:t>
            </a:r>
            <a:r>
              <a:rPr lang="pt-BR" sz="2000" dirty="0" err="1"/>
              <a:t>parametros</a:t>
            </a:r>
            <a:r>
              <a:rPr lang="pt-BR" sz="2000" dirty="0"/>
              <a:t>.</a:t>
            </a:r>
            <a:r>
              <a:rPr lang="pt-BR" sz="2000" dirty="0" err="1"/>
              <a:t>php</a:t>
            </a:r>
            <a:r>
              <a:rPr lang="pt-BR" sz="2000" dirty="0"/>
              <a:t>?valor=3"&gt;Valor03&lt;/a&gt;&lt;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&lt;a </a:t>
            </a:r>
            <a:r>
              <a:rPr lang="pt-BR" sz="2000" dirty="0" err="1"/>
              <a:t>href</a:t>
            </a:r>
            <a:r>
              <a:rPr lang="pt-BR" sz="2000" dirty="0"/>
              <a:t>="</a:t>
            </a:r>
            <a:r>
              <a:rPr lang="pt-BR" sz="2000" dirty="0" err="1"/>
              <a:t>parametros</a:t>
            </a:r>
            <a:r>
              <a:rPr lang="pt-BR" sz="2000" dirty="0"/>
              <a:t>.</a:t>
            </a:r>
            <a:r>
              <a:rPr lang="pt-BR" sz="2000" dirty="0" err="1"/>
              <a:t>php</a:t>
            </a:r>
            <a:r>
              <a:rPr lang="pt-BR" sz="2000" dirty="0"/>
              <a:t>?valor=4"&gt;Valor04&lt;/a&gt;&lt;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&lt;a </a:t>
            </a:r>
            <a:r>
              <a:rPr lang="pt-BR" sz="2000" dirty="0" err="1"/>
              <a:t>href</a:t>
            </a:r>
            <a:r>
              <a:rPr lang="pt-BR" sz="2000" dirty="0"/>
              <a:t>="</a:t>
            </a:r>
            <a:r>
              <a:rPr lang="pt-BR" sz="2000" dirty="0" err="1"/>
              <a:t>parametros</a:t>
            </a:r>
            <a:r>
              <a:rPr lang="pt-BR" sz="2000" dirty="0"/>
              <a:t>.</a:t>
            </a:r>
            <a:r>
              <a:rPr lang="pt-BR" sz="2000" dirty="0" err="1"/>
              <a:t>php</a:t>
            </a:r>
            <a:r>
              <a:rPr lang="pt-BR" sz="2000" dirty="0"/>
              <a:t>?valor=5"&gt;Valor05&lt;/a&gt;&lt;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46119" r="67879"/>
          <a:stretch>
            <a:fillRect/>
          </a:stretch>
        </p:blipFill>
        <p:spPr bwMode="auto">
          <a:xfrm>
            <a:off x="6228184" y="1124744"/>
            <a:ext cx="3491880" cy="300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É possível passar argumentos para uma função. Eles devem ser declarados logo após o nome da </a:t>
            </a:r>
            <a:r>
              <a:rPr lang="pt-BR" dirty="0" smtClean="0"/>
              <a:t>função, entre </a:t>
            </a:r>
            <a:r>
              <a:rPr lang="pt-BR" dirty="0"/>
              <a:t>parênteses, e tornam-se variáveis pertencentes ao escopo local da função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b="1" dirty="0"/>
              <a:t>imprime($texto){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$texto;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imprime(“teste de funções”);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dirty="0"/>
              <a:t>Os valores enviados através de um formulário podem ser recuperados </a:t>
            </a:r>
            <a:r>
              <a:rPr lang="pt-BR" dirty="0" smtClean="0"/>
              <a:t>pela variável </a:t>
            </a:r>
            <a:r>
              <a:rPr lang="pt-BR" dirty="0"/>
              <a:t>predefinida </a:t>
            </a:r>
            <a:r>
              <a:rPr lang="pt-BR" b="1" dirty="0"/>
              <a:t>$_POST</a:t>
            </a:r>
            <a:r>
              <a:rPr lang="pt-BR" dirty="0"/>
              <a:t>. Através dela é possível obter os dados que </a:t>
            </a:r>
            <a:r>
              <a:rPr lang="pt-BR" dirty="0" smtClean="0"/>
              <a:t>foram enviados </a:t>
            </a:r>
            <a:r>
              <a:rPr lang="pt-BR" dirty="0"/>
              <a:t>através do método POST do HTML, bastando indicar o nome </a:t>
            </a:r>
            <a:r>
              <a:rPr lang="pt-BR" dirty="0" smtClean="0"/>
              <a:t>do campo </a:t>
            </a:r>
            <a:r>
              <a:rPr lang="pt-BR" dirty="0"/>
              <a:t>do formulário. No comando </a:t>
            </a:r>
            <a:r>
              <a:rPr lang="pt-BR" dirty="0" err="1"/>
              <a:t>action</a:t>
            </a:r>
            <a:r>
              <a:rPr lang="pt-BR" dirty="0"/>
              <a:t> do formulário, </a:t>
            </a:r>
            <a:r>
              <a:rPr lang="pt-BR" dirty="0" smtClean="0"/>
              <a:t> deve-se </a:t>
            </a:r>
            <a:r>
              <a:rPr lang="pt-BR" dirty="0"/>
              <a:t>indicar </a:t>
            </a:r>
            <a:r>
              <a:rPr lang="pt-BR" dirty="0" smtClean="0"/>
              <a:t>a página </a:t>
            </a:r>
            <a:r>
              <a:rPr lang="pt-BR" dirty="0"/>
              <a:t>PHP que irá receber os valores. O mesmo documento pode conter </a:t>
            </a:r>
            <a:r>
              <a:rPr lang="pt-BR" dirty="0" smtClean="0"/>
              <a:t>o</a:t>
            </a:r>
            <a:r>
              <a:rPr lang="pt-BR" dirty="0"/>
              <a:t> código e o formulário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-16843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/>
              <a:t>&lt;</a:t>
            </a:r>
            <a:r>
              <a:rPr lang="pt-BR" sz="1800" b="1" dirty="0" err="1"/>
              <a:t>body</a:t>
            </a:r>
            <a:r>
              <a:rPr lang="pt-BR" sz="1800" b="1" dirty="0"/>
              <a:t>&gt;</a:t>
            </a:r>
          </a:p>
          <a:p>
            <a:pPr>
              <a:buNone/>
            </a:pPr>
            <a:r>
              <a:rPr lang="pt-BR" sz="1800" b="1" dirty="0"/>
              <a:t>&lt;?</a:t>
            </a:r>
            <a:r>
              <a:rPr lang="pt-BR" sz="1800" b="1" dirty="0" err="1"/>
              <a:t>php</a:t>
            </a:r>
            <a:endParaRPr lang="pt-BR" sz="1800" b="1" dirty="0"/>
          </a:p>
          <a:p>
            <a:pPr>
              <a:buNone/>
            </a:pPr>
            <a:r>
              <a:rPr lang="pt-BR" sz="1800" b="1" dirty="0" err="1"/>
              <a:t>if</a:t>
            </a:r>
            <a:r>
              <a:rPr lang="pt-BR" sz="1800" b="1" dirty="0"/>
              <a:t> (</a:t>
            </a:r>
            <a:r>
              <a:rPr lang="pt-BR" sz="1800" b="1" dirty="0" err="1"/>
              <a:t>isset</a:t>
            </a:r>
            <a:r>
              <a:rPr lang="pt-BR" sz="1800" b="1" dirty="0"/>
              <a:t>($_POST["</a:t>
            </a:r>
            <a:r>
              <a:rPr lang="pt-BR" sz="1800" b="1" dirty="0" err="1"/>
              <a:t>pnome</a:t>
            </a:r>
            <a:r>
              <a:rPr lang="pt-BR" sz="1800" b="1" dirty="0"/>
              <a:t>"]) &amp;&amp; </a:t>
            </a:r>
            <a:r>
              <a:rPr lang="pt-BR" sz="1800" b="1" dirty="0" err="1"/>
              <a:t>isset</a:t>
            </a:r>
            <a:r>
              <a:rPr lang="pt-BR" sz="1800" b="1" dirty="0"/>
              <a:t>($_POST["</a:t>
            </a:r>
            <a:r>
              <a:rPr lang="pt-BR" sz="1800" b="1" dirty="0" err="1"/>
              <a:t>snome</a:t>
            </a:r>
            <a:r>
              <a:rPr lang="pt-BR" sz="1800" b="1" dirty="0"/>
              <a:t>"]))</a:t>
            </a:r>
          </a:p>
          <a:p>
            <a:pPr>
              <a:buNone/>
            </a:pPr>
            <a:r>
              <a:rPr lang="pt-BR" sz="1800" b="1" dirty="0"/>
              <a:t>{</a:t>
            </a:r>
          </a:p>
          <a:p>
            <a:pPr>
              <a:buNone/>
            </a:pPr>
            <a:r>
              <a:rPr lang="pt-BR" sz="1800" b="1" dirty="0"/>
              <a:t>$</a:t>
            </a:r>
            <a:r>
              <a:rPr lang="pt-BR" sz="1800" b="1" dirty="0" err="1"/>
              <a:t>pnome</a:t>
            </a:r>
            <a:r>
              <a:rPr lang="pt-BR" sz="1800" b="1" dirty="0"/>
              <a:t> = $_POST["</a:t>
            </a:r>
            <a:r>
              <a:rPr lang="pt-BR" sz="1800" b="1" dirty="0" err="1"/>
              <a:t>pnome</a:t>
            </a:r>
            <a:r>
              <a:rPr lang="pt-BR" sz="1800" b="1" dirty="0"/>
              <a:t>"];</a:t>
            </a:r>
          </a:p>
          <a:p>
            <a:pPr>
              <a:buNone/>
            </a:pPr>
            <a:r>
              <a:rPr lang="pt-BR" sz="1800" b="1" dirty="0"/>
              <a:t>$</a:t>
            </a:r>
            <a:r>
              <a:rPr lang="pt-BR" sz="1800" b="1" dirty="0" err="1"/>
              <a:t>snome</a:t>
            </a:r>
            <a:r>
              <a:rPr lang="pt-BR" sz="1800" b="1" dirty="0"/>
              <a:t> = $_POST["</a:t>
            </a:r>
            <a:r>
              <a:rPr lang="pt-BR" sz="1800" b="1" dirty="0" err="1"/>
              <a:t>snome</a:t>
            </a:r>
            <a:r>
              <a:rPr lang="pt-BR" sz="1800" b="1" dirty="0"/>
              <a:t>"];</a:t>
            </a:r>
          </a:p>
          <a:p>
            <a:pPr>
              <a:buNone/>
            </a:pPr>
            <a:r>
              <a:rPr lang="pt-BR" sz="1800" b="1" dirty="0" err="1"/>
              <a:t>echo</a:t>
            </a:r>
            <a:r>
              <a:rPr lang="pt-BR" sz="1800" b="1" dirty="0"/>
              <a:t> "Olá $</a:t>
            </a:r>
            <a:r>
              <a:rPr lang="pt-BR" sz="1800" b="1" dirty="0" err="1"/>
              <a:t>pnome</a:t>
            </a:r>
            <a:r>
              <a:rPr lang="pt-BR" sz="1800" b="1" dirty="0"/>
              <a:t> $</a:t>
            </a:r>
            <a:r>
              <a:rPr lang="pt-BR" sz="1800" b="1" dirty="0" err="1"/>
              <a:t>snome</a:t>
            </a:r>
            <a:r>
              <a:rPr lang="pt-BR" sz="1800" b="1" dirty="0"/>
              <a:t>.&lt;p&gt;";</a:t>
            </a:r>
          </a:p>
          <a:p>
            <a:pPr>
              <a:buNone/>
            </a:pPr>
            <a:r>
              <a:rPr lang="pt-BR" sz="1800" b="1" dirty="0"/>
              <a:t>}</a:t>
            </a:r>
          </a:p>
          <a:p>
            <a:pPr>
              <a:buNone/>
            </a:pPr>
            <a:r>
              <a:rPr lang="pt-BR" sz="1800" b="1" dirty="0" err="1"/>
              <a:t>else</a:t>
            </a:r>
            <a:endParaRPr lang="pt-BR" sz="1800" b="1" dirty="0"/>
          </a:p>
          <a:p>
            <a:pPr>
              <a:buNone/>
            </a:pPr>
            <a:r>
              <a:rPr lang="pt-BR" sz="1800" b="1" dirty="0"/>
              <a:t>{</a:t>
            </a:r>
          </a:p>
          <a:p>
            <a:pPr>
              <a:buNone/>
            </a:pPr>
            <a:r>
              <a:rPr lang="pt-BR" sz="1800" b="1" dirty="0" err="1"/>
              <a:t>echo</a:t>
            </a:r>
            <a:r>
              <a:rPr lang="pt-BR" sz="1800" b="1" dirty="0"/>
              <a:t> "Digite o seu nome.&lt;p&gt;";</a:t>
            </a:r>
          </a:p>
          <a:p>
            <a:pPr>
              <a:buNone/>
            </a:pPr>
            <a:r>
              <a:rPr lang="pt-BR" sz="1800" b="1" dirty="0"/>
              <a:t>}</a:t>
            </a:r>
          </a:p>
          <a:p>
            <a:pPr>
              <a:buNone/>
            </a:pPr>
            <a:r>
              <a:rPr lang="pt-BR" sz="1800" b="1" dirty="0"/>
              <a:t>?&gt;</a:t>
            </a:r>
          </a:p>
          <a:p>
            <a:pPr>
              <a:buNone/>
            </a:pPr>
            <a:r>
              <a:rPr lang="en-US" sz="1800" b="1" dirty="0"/>
              <a:t>&lt;form method="post" action="formulario.php"&gt;</a:t>
            </a:r>
          </a:p>
          <a:p>
            <a:pPr>
              <a:buNone/>
            </a:pPr>
            <a:r>
              <a:rPr lang="en-US" sz="1800" b="1" dirty="0"/>
              <a:t>Nome: &lt;input type="text" name="</a:t>
            </a:r>
            <a:r>
              <a:rPr lang="en-US" sz="1800" b="1" dirty="0" err="1"/>
              <a:t>pnome</a:t>
            </a:r>
            <a:r>
              <a:rPr lang="en-US" sz="1800" b="1" dirty="0"/>
              <a:t>"&gt;</a:t>
            </a:r>
          </a:p>
          <a:p>
            <a:pPr>
              <a:buNone/>
            </a:pPr>
            <a:r>
              <a:rPr lang="pt-BR" sz="1800" b="1" dirty="0"/>
              <a:t>&lt;</a:t>
            </a:r>
            <a:r>
              <a:rPr lang="pt-BR" sz="1800" b="1" dirty="0" err="1"/>
              <a:t>br</a:t>
            </a:r>
            <a:r>
              <a:rPr lang="pt-BR" sz="1800" b="1" dirty="0"/>
              <a:t>&gt;</a:t>
            </a:r>
          </a:p>
          <a:p>
            <a:pPr>
              <a:buNone/>
            </a:pPr>
            <a:r>
              <a:rPr lang="en-US" sz="1800" b="1" dirty="0" err="1"/>
              <a:t>Sobrenome</a:t>
            </a:r>
            <a:r>
              <a:rPr lang="en-US" sz="1800" b="1" dirty="0"/>
              <a:t>: &lt;input type="text" name="</a:t>
            </a:r>
            <a:r>
              <a:rPr lang="en-US" sz="1800" b="1" dirty="0" err="1"/>
              <a:t>snome</a:t>
            </a:r>
            <a:r>
              <a:rPr lang="en-US" sz="1800" b="1" dirty="0"/>
              <a:t>"&gt;</a:t>
            </a:r>
          </a:p>
          <a:p>
            <a:pPr>
              <a:buNone/>
            </a:pPr>
            <a:r>
              <a:rPr lang="pt-BR" sz="1800" b="1" dirty="0"/>
              <a:t>&lt;</a:t>
            </a:r>
            <a:r>
              <a:rPr lang="pt-BR" sz="1800" b="1" dirty="0" err="1"/>
              <a:t>br</a:t>
            </a:r>
            <a:r>
              <a:rPr lang="pt-BR" sz="1800" b="1" dirty="0"/>
              <a:t>&gt;&lt;</a:t>
            </a:r>
            <a:r>
              <a:rPr lang="pt-BR" sz="1800" b="1" dirty="0" err="1"/>
              <a:t>br</a:t>
            </a:r>
            <a:r>
              <a:rPr lang="pt-BR" sz="1800" b="1" dirty="0"/>
              <a:t>&gt;</a:t>
            </a:r>
          </a:p>
          <a:p>
            <a:pPr>
              <a:buNone/>
            </a:pPr>
            <a:r>
              <a:rPr lang="en-US" sz="1800" b="1" dirty="0"/>
              <a:t>&lt;input type="submit" value="</a:t>
            </a:r>
            <a:r>
              <a:rPr lang="en-US" sz="1800" b="1" dirty="0" err="1"/>
              <a:t>Enviar</a:t>
            </a:r>
            <a:r>
              <a:rPr lang="en-US" sz="1800" b="1" dirty="0"/>
              <a:t>"&gt;</a:t>
            </a:r>
          </a:p>
          <a:p>
            <a:pPr>
              <a:buNone/>
            </a:pPr>
            <a:r>
              <a:rPr lang="pt-BR" sz="1800" b="1" dirty="0"/>
              <a:t>&lt;/</a:t>
            </a:r>
            <a:r>
              <a:rPr lang="pt-BR" sz="1800" b="1" dirty="0" err="1"/>
              <a:t>form</a:t>
            </a:r>
            <a:r>
              <a:rPr lang="pt-BR" sz="1800" b="1" dirty="0"/>
              <a:t>&gt;</a:t>
            </a:r>
          </a:p>
          <a:p>
            <a:pPr>
              <a:buNone/>
            </a:pPr>
            <a:r>
              <a:rPr lang="pt-BR" sz="1800" b="1" dirty="0"/>
              <a:t>&lt;/</a:t>
            </a:r>
            <a:r>
              <a:rPr lang="pt-BR" sz="1800" b="1" dirty="0" err="1"/>
              <a:t>body</a:t>
            </a:r>
            <a:r>
              <a:rPr lang="pt-BR" sz="1800" b="1" dirty="0"/>
              <a:t>&gt;</a:t>
            </a:r>
            <a:endParaRPr lang="pt-BR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Se for usado o método GET, os dados podem ser visualizados na URL do browser. </a:t>
            </a:r>
            <a:r>
              <a:rPr lang="pt-BR" dirty="0" smtClean="0"/>
              <a:t>Para recuperar </a:t>
            </a:r>
            <a:r>
              <a:rPr lang="pt-BR" dirty="0"/>
              <a:t>estes dados, deve-se usar a variável pré-definida $_GET.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188640"/>
            <a:ext cx="43204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&gt;Página PHP&lt;/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>
              <a:buNone/>
            </a:pPr>
            <a:r>
              <a:rPr lang="en-US" sz="2000" dirty="0"/>
              <a:t>if (</a:t>
            </a:r>
            <a:r>
              <a:rPr lang="en-US" sz="2000" dirty="0" err="1"/>
              <a:t>isset</a:t>
            </a:r>
            <a:r>
              <a:rPr lang="en-US" sz="2000" dirty="0"/>
              <a:t>($_GET["</a:t>
            </a:r>
            <a:r>
              <a:rPr lang="en-US" sz="2000" dirty="0" err="1"/>
              <a:t>pnome</a:t>
            </a:r>
            <a:r>
              <a:rPr lang="en-US" sz="2000" dirty="0"/>
              <a:t>"]) &amp;&amp; </a:t>
            </a:r>
            <a:r>
              <a:rPr lang="en-US" sz="2000" dirty="0" err="1"/>
              <a:t>isset</a:t>
            </a:r>
            <a:r>
              <a:rPr lang="en-US" sz="2000" dirty="0"/>
              <a:t>($_GET["</a:t>
            </a:r>
            <a:r>
              <a:rPr lang="en-US" sz="2000" dirty="0" err="1"/>
              <a:t>snome</a:t>
            </a:r>
            <a:r>
              <a:rPr lang="en-US" sz="2000" dirty="0"/>
              <a:t>"]))</a:t>
            </a:r>
          </a:p>
          <a:p>
            <a:pPr>
              <a:buNone/>
            </a:pPr>
            <a:r>
              <a:rPr lang="pt-BR" sz="2000" dirty="0"/>
              <a:t>{</a:t>
            </a:r>
          </a:p>
          <a:p>
            <a:pPr>
              <a:buNone/>
            </a:pPr>
            <a:r>
              <a:rPr lang="pt-BR" sz="2000" dirty="0"/>
              <a:t>$</a:t>
            </a:r>
            <a:r>
              <a:rPr lang="pt-BR" sz="2000" dirty="0" err="1"/>
              <a:t>pnome</a:t>
            </a:r>
            <a:r>
              <a:rPr lang="pt-BR" sz="2000" dirty="0"/>
              <a:t> = $_GET["</a:t>
            </a:r>
            <a:r>
              <a:rPr lang="pt-BR" sz="2000" dirty="0" err="1"/>
              <a:t>pnome</a:t>
            </a:r>
            <a:r>
              <a:rPr lang="pt-BR" sz="2000" dirty="0"/>
              <a:t>"];</a:t>
            </a:r>
          </a:p>
          <a:p>
            <a:pPr>
              <a:buNone/>
            </a:pPr>
            <a:r>
              <a:rPr lang="pt-BR" sz="2000" dirty="0"/>
              <a:t>$</a:t>
            </a:r>
            <a:r>
              <a:rPr lang="pt-BR" sz="2000" dirty="0" err="1"/>
              <a:t>snome</a:t>
            </a:r>
            <a:r>
              <a:rPr lang="pt-BR" sz="2000" dirty="0"/>
              <a:t> = $_GET["</a:t>
            </a:r>
            <a:r>
              <a:rPr lang="pt-BR" sz="2000" dirty="0" err="1"/>
              <a:t>snome</a:t>
            </a:r>
            <a:r>
              <a:rPr lang="pt-BR" sz="2000" dirty="0" smtClean="0"/>
              <a:t>"];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"Olá $</a:t>
            </a:r>
            <a:r>
              <a:rPr lang="pt-BR" sz="2000" dirty="0" err="1"/>
              <a:t>pnome</a:t>
            </a:r>
            <a:r>
              <a:rPr lang="pt-BR" sz="2000" dirty="0"/>
              <a:t> $</a:t>
            </a:r>
            <a:r>
              <a:rPr lang="pt-BR" sz="2000" dirty="0" err="1"/>
              <a:t>snome</a:t>
            </a:r>
            <a:r>
              <a:rPr lang="pt-BR" sz="2000" dirty="0"/>
              <a:t>.&lt;p&gt;";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 err="1"/>
              <a:t>else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{</a:t>
            </a:r>
          </a:p>
          <a:p>
            <a:pPr>
              <a:buNone/>
            </a:pPr>
            <a:r>
              <a:rPr lang="pt-BR" sz="2000" dirty="0" err="1"/>
              <a:t>echo</a:t>
            </a:r>
            <a:r>
              <a:rPr lang="pt-BR" sz="2000" dirty="0"/>
              <a:t> "Digite o seu nome.&lt;p&gt;";</a:t>
            </a:r>
          </a:p>
          <a:p>
            <a:pPr>
              <a:buNone/>
            </a:pPr>
            <a:r>
              <a:rPr lang="pt-BR" sz="2000" dirty="0"/>
              <a:t>}</a:t>
            </a:r>
          </a:p>
          <a:p>
            <a:pPr>
              <a:buNone/>
            </a:pPr>
            <a:r>
              <a:rPr lang="pt-BR" sz="2000" dirty="0" smtClean="0"/>
              <a:t>?&gt;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4008" y="260648"/>
            <a:ext cx="4499992" cy="4610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&lt;form method="get" action="teste.php"&gt;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Primeiro Nome: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pnome</a:t>
            </a:r>
            <a:r>
              <a:rPr lang="pt-BR" sz="2000" dirty="0"/>
              <a:t>"&gt;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/>
              <a:t>Sobrenome</a:t>
            </a:r>
            <a:r>
              <a:rPr lang="en-US" sz="2000" dirty="0"/>
              <a:t>: &lt;input type="text" name="</a:t>
            </a:r>
            <a:r>
              <a:rPr lang="en-US" sz="2000" dirty="0" err="1"/>
              <a:t>snome</a:t>
            </a:r>
            <a:r>
              <a:rPr lang="en-US" sz="2000" dirty="0"/>
              <a:t>"&gt;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</a:t>
            </a:r>
            <a:r>
              <a:rPr lang="pt-BR" sz="2000" dirty="0" err="1"/>
              <a:t>br</a:t>
            </a:r>
            <a:r>
              <a:rPr lang="pt-BR" sz="2000" dirty="0"/>
              <a:t>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&lt;input type="submit" value="</a:t>
            </a:r>
            <a:r>
              <a:rPr lang="en-US" sz="2000" dirty="0" err="1"/>
              <a:t>Enviar</a:t>
            </a:r>
            <a:r>
              <a:rPr lang="en-US" sz="2000" dirty="0"/>
              <a:t>"&gt;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Valor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19064" y="336753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    &lt;?</a:t>
            </a:r>
            <a:r>
              <a:rPr lang="pt-BR" dirty="0" err="1"/>
              <a:t>php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function</a:t>
            </a:r>
            <a:r>
              <a:rPr lang="pt-BR" dirty="0"/>
              <a:t> quadrado ($num)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 $num * $num;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quadrado (4);   // imprime '16'.</a:t>
            </a:r>
            <a:br>
              <a:rPr lang="pt-BR" dirty="0"/>
            </a:br>
            <a:r>
              <a:rPr lang="pt-BR" dirty="0"/>
              <a:t>?&gt;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Valores podem ser retornados utilizando a instrução opcional </a:t>
            </a:r>
            <a:r>
              <a:rPr lang="pt-BR" sz="3200" dirty="0" err="1"/>
              <a:t>return</a:t>
            </a:r>
            <a:r>
              <a:rPr lang="pt-BR" sz="3200" dirty="0"/>
              <a:t>. Qualquer tipo pode ser retornado, incluindo </a:t>
            </a:r>
            <a:r>
              <a:rPr lang="pt-BR" sz="3200" dirty="0" err="1"/>
              <a:t>arrays</a:t>
            </a:r>
            <a:r>
              <a:rPr lang="pt-BR" sz="3200" dirty="0"/>
              <a:t> e objetos. Isto faz com que as função termine sua execução imediatamente e passa o controle de volta para a linha de onde ela foi chamada.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Valor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4725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Não é possível que uma função retorne mais de um valor, mas é permitido fazer com que uma </a:t>
            </a:r>
            <a:r>
              <a:rPr lang="pt-BR" dirty="0" smtClean="0"/>
              <a:t>função retorne </a:t>
            </a:r>
            <a:r>
              <a:rPr lang="pt-BR" dirty="0"/>
              <a:t>um valor composto, como listas ou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47664" y="3068960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&lt;?</a:t>
            </a:r>
            <a:r>
              <a:rPr lang="pt-BR" sz="2800" dirty="0" err="1"/>
              <a:t>php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err="1"/>
              <a:t>function</a:t>
            </a:r>
            <a:r>
              <a:rPr lang="pt-BR" sz="2800" dirty="0"/>
              <a:t> </a:t>
            </a:r>
            <a:r>
              <a:rPr lang="pt-BR" sz="2800" dirty="0" err="1"/>
              <a:t>numeros_pequenos</a:t>
            </a:r>
            <a:r>
              <a:rPr lang="pt-BR" sz="2800" dirty="0"/>
              <a:t>()</a:t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 err="1"/>
              <a:t>return</a:t>
            </a:r>
            <a:r>
              <a:rPr lang="pt-BR" sz="2800" dirty="0"/>
              <a:t> </a:t>
            </a:r>
            <a:r>
              <a:rPr lang="pt-BR" sz="2800" dirty="0" err="1"/>
              <a:t>array</a:t>
            </a:r>
            <a:r>
              <a:rPr lang="pt-BR" sz="2800" dirty="0"/>
              <a:t> (0, 1, 2);</a:t>
            </a:r>
            <a:br>
              <a:rPr lang="pt-BR" sz="2800" dirty="0"/>
            </a:br>
            <a:r>
              <a:rPr lang="pt-BR" sz="2800" dirty="0"/>
              <a:t>}</a:t>
            </a:r>
            <a:br>
              <a:rPr lang="pt-BR" sz="2800" dirty="0"/>
            </a:br>
            <a:r>
              <a:rPr lang="pt-BR" sz="2800" dirty="0" err="1"/>
              <a:t>list</a:t>
            </a:r>
            <a:r>
              <a:rPr lang="pt-BR" sz="2800" dirty="0"/>
              <a:t> ($zero, $um, $dois) = </a:t>
            </a:r>
            <a:r>
              <a:rPr lang="pt-BR" sz="2800" dirty="0" err="1"/>
              <a:t>numeros_pequenos</a:t>
            </a:r>
            <a:r>
              <a:rPr lang="pt-BR" sz="2800" dirty="0"/>
              <a:t>();</a:t>
            </a:r>
            <a:br>
              <a:rPr lang="pt-BR" sz="2800" dirty="0"/>
            </a:br>
            <a:r>
              <a:rPr lang="pt-BR" sz="2800" dirty="0"/>
              <a:t>?&gt;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Passagem de parâmetros 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dirty="0"/>
              <a:t>Normalmente, a passagem de parâmetros em PHP é feita por valor, ou seja, se o conteúdo da variável for</a:t>
            </a:r>
          </a:p>
          <a:p>
            <a:pPr>
              <a:buNone/>
            </a:pPr>
            <a:r>
              <a:rPr lang="pt-BR" dirty="0"/>
              <a:t>alterado, essa alteração não afeta a variável original.</a:t>
            </a:r>
          </a:p>
          <a:p>
            <a:pPr>
              <a:buNone/>
            </a:pPr>
            <a:r>
              <a:rPr lang="pt-BR" dirty="0"/>
              <a:t>Exemplo:</a:t>
            </a:r>
          </a:p>
          <a:p>
            <a:pPr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b="1" dirty="0"/>
              <a:t>mais5($numero) {</a:t>
            </a:r>
          </a:p>
          <a:p>
            <a:pPr>
              <a:buNone/>
            </a:pPr>
            <a:r>
              <a:rPr lang="pt-BR" dirty="0"/>
              <a:t>$numero += 5;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$a = 3;</a:t>
            </a:r>
          </a:p>
          <a:p>
            <a:pPr>
              <a:buNone/>
            </a:pPr>
            <a:r>
              <a:rPr lang="pt-BR" dirty="0"/>
              <a:t>mais5($a); //$a continua valendo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340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Passagem de parâmetros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se a passagem de parâmetros </a:t>
            </a:r>
            <a:r>
              <a:rPr lang="pt-BR" sz="2800" dirty="0" smtClean="0"/>
              <a:t>for feita </a:t>
            </a:r>
            <a:r>
              <a:rPr lang="pt-BR" sz="2800" dirty="0"/>
              <a:t>por referência, toda alteração que a função realizar no valor passado como parâmetro afetará a variável que o </a:t>
            </a:r>
            <a:r>
              <a:rPr lang="pt-BR" sz="2800" dirty="0" smtClean="0"/>
              <a:t>contém.</a:t>
            </a:r>
          </a:p>
          <a:p>
            <a:pPr>
              <a:buNone/>
            </a:pP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b="1" dirty="0"/>
              <a:t>mais5(&amp;$num1, $num2) {</a:t>
            </a:r>
          </a:p>
          <a:p>
            <a:pPr>
              <a:buNone/>
            </a:pPr>
            <a:r>
              <a:rPr lang="pt-BR" sz="2800" dirty="0"/>
              <a:t>$num1 += 5;</a:t>
            </a:r>
          </a:p>
          <a:p>
            <a:pPr>
              <a:buNone/>
            </a:pPr>
            <a:r>
              <a:rPr lang="pt-BR" sz="2800" dirty="0"/>
              <a:t>$num2 += 5;</a:t>
            </a:r>
          </a:p>
          <a:p>
            <a:pPr>
              <a:buNone/>
            </a:pPr>
            <a:r>
              <a:rPr lang="pt-BR" sz="2800" dirty="0"/>
              <a:t>}</a:t>
            </a:r>
          </a:p>
          <a:p>
            <a:pPr>
              <a:buNone/>
            </a:pPr>
            <a:r>
              <a:rPr lang="pt-BR" sz="2800" dirty="0"/>
              <a:t>$a = $b = 1;</a:t>
            </a:r>
          </a:p>
          <a:p>
            <a:pPr marL="360363" indent="-360363">
              <a:buNone/>
            </a:pPr>
            <a:r>
              <a:rPr lang="pt-BR" sz="2800" dirty="0"/>
              <a:t>mais5($a, $b); /* Neste caso, só $num1 terá seu valor </a:t>
            </a:r>
            <a:r>
              <a:rPr lang="pt-BR" sz="2800" dirty="0" smtClean="0"/>
              <a:t>          		    alterado</a:t>
            </a:r>
            <a:r>
              <a:rPr lang="pt-BR" sz="2800" dirty="0"/>
              <a:t>, </a:t>
            </a:r>
            <a:r>
              <a:rPr lang="pt-BR" sz="2800" dirty="0" smtClean="0"/>
              <a:t>pois a </a:t>
            </a:r>
            <a:r>
              <a:rPr lang="pt-BR" sz="2800" dirty="0"/>
              <a:t>passagem por referência está </a:t>
            </a:r>
            <a:r>
              <a:rPr lang="pt-BR" sz="2800" dirty="0" smtClean="0"/>
              <a:t>		    definida </a:t>
            </a:r>
            <a:r>
              <a:rPr lang="pt-BR" sz="2800" dirty="0"/>
              <a:t>na declaração da função. */</a:t>
            </a:r>
          </a:p>
          <a:p>
            <a:pPr>
              <a:buNone/>
            </a:pPr>
            <a:r>
              <a:rPr lang="pt-BR" sz="2800" dirty="0"/>
              <a:t>mais5($a, &amp;$b); /* Aqui as duas variáveis terão seus valores</a:t>
            </a:r>
          </a:p>
          <a:p>
            <a:pPr>
              <a:buNone/>
            </a:pPr>
            <a:r>
              <a:rPr lang="pt-BR" sz="2800" dirty="0" smtClean="0"/>
              <a:t>                              alterados</a:t>
            </a:r>
            <a:r>
              <a:rPr lang="pt-BR" sz="2800" dirty="0"/>
              <a:t>. 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3783</Words>
  <Application>Microsoft Office PowerPoint</Application>
  <PresentationFormat>Apresentação na tela (4:3)</PresentationFormat>
  <Paragraphs>455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Tema do Office</vt:lpstr>
      <vt:lpstr>PHP</vt:lpstr>
      <vt:lpstr>Funções </vt:lpstr>
      <vt:lpstr>Funções</vt:lpstr>
      <vt:lpstr>Funções</vt:lpstr>
      <vt:lpstr>Argumentos</vt:lpstr>
      <vt:lpstr>Valor de Retorno</vt:lpstr>
      <vt:lpstr>Valor de Retorno</vt:lpstr>
      <vt:lpstr>Passagem de parâmetros por referência</vt:lpstr>
      <vt:lpstr>Passagem de parâmetros por referência</vt:lpstr>
      <vt:lpstr>Argumentos com valores pré-definidos (default)</vt:lpstr>
      <vt:lpstr>Argumentos defalt</vt:lpstr>
      <vt:lpstr>Escopo</vt:lpstr>
      <vt:lpstr>Escopo</vt:lpstr>
      <vt:lpstr>Escopo</vt:lpstr>
      <vt:lpstr>O modificador static</vt:lpstr>
      <vt:lpstr>O modificador static</vt:lpstr>
      <vt:lpstr>O modificador static</vt:lpstr>
      <vt:lpstr>Variáveis Variáveis</vt:lpstr>
      <vt:lpstr>Variáveis variáveis</vt:lpstr>
      <vt:lpstr>Variáveis enviadas pelo navegador</vt:lpstr>
      <vt:lpstr>Variáveis enviadas pelo navegador</vt:lpstr>
      <vt:lpstr>URLencode </vt:lpstr>
      <vt:lpstr>Variáveis de ambiente</vt:lpstr>
      <vt:lpstr>Verificando o tipo de uma variável</vt:lpstr>
      <vt:lpstr>Função que retorna o tipo da variável </vt:lpstr>
      <vt:lpstr>Funções que testam o tipo da variável </vt:lpstr>
      <vt:lpstr>Destruindo uma variável </vt:lpstr>
      <vt:lpstr>Destruindo uma variável </vt:lpstr>
      <vt:lpstr>Verificando se uma variável possui um valor </vt:lpstr>
      <vt:lpstr>A função isset </vt:lpstr>
      <vt:lpstr>Função getdate() e time()</vt:lpstr>
      <vt:lpstr> Exemplo da função getdate() </vt:lpstr>
      <vt:lpstr>Função time()</vt:lpstr>
      <vt:lpstr>A função empty </vt:lpstr>
      <vt:lpstr>Classes e Objetos</vt:lpstr>
      <vt:lpstr>Classe </vt:lpstr>
      <vt:lpstr>Objeto </vt:lpstr>
      <vt:lpstr>A variável $this</vt:lpstr>
      <vt:lpstr>SubClasses </vt:lpstr>
      <vt:lpstr>Construtores</vt:lpstr>
      <vt:lpstr>Retornando um objeto</vt:lpstr>
      <vt:lpstr>Matrizes</vt:lpstr>
      <vt:lpstr>Slide 43</vt:lpstr>
      <vt:lpstr>Slide 44</vt:lpstr>
      <vt:lpstr>Inclusão de Arquivos </vt:lpstr>
      <vt:lpstr>Slide 46</vt:lpstr>
      <vt:lpstr>Include</vt:lpstr>
      <vt:lpstr>Parâmetros</vt:lpstr>
      <vt:lpstr>Slide 49</vt:lpstr>
      <vt:lpstr>FORMULÁRIOS</vt:lpstr>
      <vt:lpstr>Slide 51</vt:lpstr>
      <vt:lpstr>FORMULÁRIOS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Fábio Perim</dc:creator>
  <cp:lastModifiedBy>Fábio Perim</cp:lastModifiedBy>
  <cp:revision>31</cp:revision>
  <dcterms:created xsi:type="dcterms:W3CDTF">2021-04-11T16:10:40Z</dcterms:created>
  <dcterms:modified xsi:type="dcterms:W3CDTF">2021-04-11T19:35:40Z</dcterms:modified>
</cp:coreProperties>
</file>