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0FA5DA-2AB1-4A9F-85E1-C87958CCF0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1FE7A6-2747-4FF6-BF88-5C45D0020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8647B-D890-48CD-A928-439846461D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974B2E-7583-4C45-AE6B-93198375DF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82D1FE-E5B3-49F3-A2DC-8A358CA5F4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BD2B91-9B00-4349-99AA-EA23819435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B1F24F-D338-4B9E-A856-0806B07240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B17529-6709-4306-8F0C-4DFAC11009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C9BB8C-1BE7-4E52-A782-28131F47DD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3CDC49-CE9B-4644-A4A4-2ED911D7EA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A3C564-AC13-4B7E-9BA2-635A7A9E8D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A22E79-BE51-45C5-A10B-A020A142E2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032033-B350-4FEC-801B-743F2B820D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7483BA-40C1-49E3-9E1F-D27C8DD0E5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87513A-E365-42CB-A8FB-C9F8CADE77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EFCD3C-A971-4751-9F76-1CB0FF7067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4901F0-34F9-4FFB-86C5-5AF936782C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D765FF-026A-4EF7-8794-16512E4AC7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849F46-06C2-47B7-9729-C5E1F53AB5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68D6E6-FE7C-40B5-9F9A-6CBF1681E6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CF27C1-631F-459F-AC32-25B25D7205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9D406-E6AF-47C2-8F2A-FED5EC76E2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036EAC-3434-4216-A5AB-FD905F9F3A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B184EA-4E66-456B-B943-53C3909D80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C2CFB0-129D-4C04-8C8A-3E61C3DE4D2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8746DC-4187-428D-80F1-BFF6B1DFC91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php.net/manual/pt_BR/function.get-browser.php" TargetMode="External"/><Relationship Id="rId2" Type="http://schemas.openxmlformats.org/officeDocument/2006/relationships/hyperlink" Target="https://www.php.net/manual/pt_BR/function.get-browser.php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php.net/manual/pt_BR/language.constants.predefined.php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php.net/manual/pt_BR/reserved.variables.get.php" TargetMode="External"/><Relationship Id="rId2" Type="http://schemas.openxmlformats.org/officeDocument/2006/relationships/hyperlink" Target="https://www.php.net/manual/pt_BR/reserved.variables.post.php" TargetMode="External"/><Relationship Id="rId3" Type="http://schemas.openxmlformats.org/officeDocument/2006/relationships/hyperlink" Target="https://www.php.net/manual/pt_BR/reserved.variables.cookies.php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www.homehost.com.br/blog/criar-sites/o-que-e-php/" TargetMode="External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php.net/manual/pt_BR/language.constants.predefined.php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PHP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REQUEST_TIME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timestamp do início da requisição. Disponível desde o PHP 5.1.0.'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REQUEST_TIME_FLOAT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timestamp, com precisão em microsegundos, do início da requisição. Disponível desde o PHP 5.4.0.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QUERY_STRING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A query string, se houver, pela qual a página foi acessada.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DOCUMENT_ROOT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diretório raiz sob onde o script atual é executado, como definido no arquivos de configuração do servidor.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0" y="171360"/>
            <a:ext cx="9143640" cy="692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HTTP_ACCEPT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conteúdo do header Accept: da requisição atual, se houver.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HTTP_ACCEPT_CHARSET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conteúdo do header Accept-Charset: da requisição atual, se houver. Exemplo: 'iso-8859-1,*,utf-8'.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HTTP_ACCEPT_ENCODING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conteúdo do header Accept-Encoding: da requisição atual, se houver. Exemplo: 'gzip'.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HTTP_ACCEPT_LANGUAGE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conteúdo do header Accept-Language: da requisição atual, se houver. Exemplo 'en'.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HTTP_CONNECTION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conteúdo do header Connection: da requisição atual, se houver. Exemplo: 'Keep-Alive'.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HTTP_HOST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conteúdo do header Host: da requisição atual, se houver.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HTTP_REFERER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endereço da página (se houver) através da qual o agente do usuário acessou a página atual. Essa diretiva é informada pelo agente do usuário. Nem todos os browsers geram esse header, e alguns ainda possuem a habilidade de modificar o conteúdo do 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HTTP_REFERER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como recurso. Em poucas palavras, não é confiável.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HTTP_USER_AGENT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conteúdo do header User-Agent: da requisição atual, se houver. É uma string denotando o agente de usuário pelo qual a página é acessada. Um exemplo típico é: Mozilla/4.5 [en] (X11; U; Linux 2.2.9 i586). Além de outras coisas, você pode utilizar este valor com </a:t>
            </a:r>
            <a:r>
              <a:rPr b="0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get_browser</a:t>
            </a:r>
            <a:r>
              <a:rPr b="0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()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para personalizar a geração de suas páginas para as capacidades do agente do usuário.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HTTPS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Define para um valor não vazio se o script foi requisitado através do protocolo HTTPS.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REMOTE_ADDR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endereço IP de onde o usuário está visualizado a página atual.'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REMOTE_HOST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'O nome do host que o usuário utilizou para chamar a página atual. O DNS reverso (lookup) do 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REMOTE_ADDR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do usuário.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REMOTE_PORT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A porta TCP na máquina do usuário utilizada para comunicação com o servidor web.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REMOTE_USER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usuário autenticado.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REDIRECT_REMOTE_USER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usuário autenticado utilizado se a requisição foi redirecionada internamente.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SCRIPT_FILENAME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caminho absoluto o script atualmente em execução.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SERVER_ADMIN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valor fornecido pela diretiva SERVER_ADMIN (do Apache) no arquivo de configuração do servidor. Se o script está sendo executado em um host virtual, este será os valores definidos para aquele host virtual.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SERVER_PORT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A porta na máquina servidora utilizada pelo servidor web para comunicação. Como default, este valor é '80'. Utilizando SSL, entretanto, mudará esse valor para a porta de comunicação segura HTTP.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</a:rPr>
              <a:t>SERVER_SIGNATURE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‘: String contendo a versão do servidor e nome do host virtual que é adicionado às páginas geradas no servidor, se ativo.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</a:rPr>
              <a:t>PATH_TRANSLATED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‘: O caminho real do script relativo ao sistema de arquivos (não o document root), depois realizou todos os mapeamentos de caminhos (virtual-to-real).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</a:rPr>
              <a:t>SCRIPT_NAME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‘: Contém o caminho completo do script atual. Útil para páginas que precisam apontar para elas mesmas (dinamicamente). A constante 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__FILE__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 contém o caminho completo e nome do arquivo (mesmo incluído) atual.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</a:rPr>
              <a:t>REQUEST_URI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‘: O URI fornecido para acessar a página atual, por exemplo, '/index.html'.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</a:rPr>
              <a:t>PHP_AUTH_DIGEST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‘: Quando executando no Apache como módulo fazendo autenticação HTTP esta variável é definida para o cabeçalho 'Authorization' enviado pelo cliente (que você pode então usar para fazer apropriada validação).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640" cy="6309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PHP_AUTH_USER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Quando efetuando autenticação HTTP, esta variável estará definida com o username fornecido pelo usuário.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PHP_AUTH_PW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Quando efetuando autenticação HTTP, esta variável estará definida com a senha fornecida pelo usuário.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AUTH_TYPE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Quando efetuando autenticação HTTP, esta variável estará definida com o tipo de autenticação utilizado.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PATH_INFO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Contém qualquer informação fornecida pelo usuário, se disponível, que levam ao nome do script atual, precedendo a query string. Por exemplo, se o script atual fosse acessado via URL 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http://www.example.com/php/path_info.php/some/stuff?fkoo=bar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, então 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$_SERVER['PATH_INFO']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teria como valor /some/stuff'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ORIG_PATH_INFO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'Versão original do 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PATH_INFO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 antes de ser processada pelo PHP.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$_FILES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Um array associativo de items enviados através do script atual pelo método HTTP POST. A estrutura deste array é detalhada na aula de Uploads.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$_REQUEST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Um array associativo que por padrão contém informações de </a:t>
            </a:r>
            <a:r>
              <a:rPr b="0" i="1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$_GET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0" i="1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$_POST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e </a:t>
            </a:r>
            <a:r>
              <a:rPr b="0" i="1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$_COOKIE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$_SESSION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Um array associativo contendo variáveis de sessão disponíveis para o atual script.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$_COOKIE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Um array associativo de variáveis passadas para o atual script via HTTP Cookies.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Variáveis Superglobais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PHP fornece um conjunto adicional de arrays predefinidos contendo as variáveis do servidor web (se aplicável), as variáveis de ambiente e as entradas do usuário. Esses novos arrays são especiais por serem automaticamente globais--significando que estão disponíveis automaticamente em qualquer escopo. Por esta razão, também são conhecidos como "superglobais".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9640" y="-99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Passagem e checagem de parâmetros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Retângulo 3"/>
          <p:cNvSpPr/>
          <p:nvPr/>
        </p:nvSpPr>
        <p:spPr>
          <a:xfrm>
            <a:off x="251640" y="1917000"/>
            <a:ext cx="5112360" cy="4608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aixaDeTexto 4"/>
          <p:cNvSpPr/>
          <p:nvPr/>
        </p:nvSpPr>
        <p:spPr>
          <a:xfrm>
            <a:off x="395640" y="1989000"/>
            <a:ext cx="10796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Servidor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9" name="Retângulo 5"/>
          <p:cNvSpPr/>
          <p:nvPr/>
        </p:nvSpPr>
        <p:spPr>
          <a:xfrm>
            <a:off x="7092360" y="1845000"/>
            <a:ext cx="1511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Retângulo 6"/>
          <p:cNvSpPr/>
          <p:nvPr/>
        </p:nvSpPr>
        <p:spPr>
          <a:xfrm>
            <a:off x="7236360" y="5157360"/>
            <a:ext cx="1511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Retângulo 7"/>
          <p:cNvSpPr/>
          <p:nvPr/>
        </p:nvSpPr>
        <p:spPr>
          <a:xfrm>
            <a:off x="7092360" y="4077000"/>
            <a:ext cx="1511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Retângulo 8"/>
          <p:cNvSpPr/>
          <p:nvPr/>
        </p:nvSpPr>
        <p:spPr>
          <a:xfrm>
            <a:off x="7020360" y="2925000"/>
            <a:ext cx="1511640" cy="50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23" name="Grupo 25"/>
          <p:cNvGrpSpPr/>
          <p:nvPr/>
        </p:nvGrpSpPr>
        <p:grpSpPr>
          <a:xfrm>
            <a:off x="611640" y="2594880"/>
            <a:ext cx="143640" cy="2489760"/>
            <a:chOff x="611640" y="2594880"/>
            <a:chExt cx="143640" cy="2489760"/>
          </a:xfrm>
        </p:grpSpPr>
        <p:sp>
          <p:nvSpPr>
            <p:cNvPr id="124" name="Retângulo 9"/>
            <p:cNvSpPr/>
            <p:nvPr/>
          </p:nvSpPr>
          <p:spPr>
            <a:xfrm>
              <a:off x="611640" y="25948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Retângulo 10"/>
            <p:cNvSpPr/>
            <p:nvPr/>
          </p:nvSpPr>
          <p:spPr>
            <a:xfrm>
              <a:off x="611640" y="27388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Retângulo 11"/>
            <p:cNvSpPr/>
            <p:nvPr/>
          </p:nvSpPr>
          <p:spPr>
            <a:xfrm>
              <a:off x="611640" y="28998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Retângulo 12"/>
            <p:cNvSpPr/>
            <p:nvPr/>
          </p:nvSpPr>
          <p:spPr>
            <a:xfrm>
              <a:off x="611640" y="30520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Retângulo 13"/>
            <p:cNvSpPr/>
            <p:nvPr/>
          </p:nvSpPr>
          <p:spPr>
            <a:xfrm>
              <a:off x="611640" y="44838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Retângulo 14"/>
            <p:cNvSpPr/>
            <p:nvPr/>
          </p:nvSpPr>
          <p:spPr>
            <a:xfrm>
              <a:off x="611640" y="462816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Retângulo 15"/>
            <p:cNvSpPr/>
            <p:nvPr/>
          </p:nvSpPr>
          <p:spPr>
            <a:xfrm>
              <a:off x="611640" y="47887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Retângulo 16"/>
            <p:cNvSpPr/>
            <p:nvPr/>
          </p:nvSpPr>
          <p:spPr>
            <a:xfrm>
              <a:off x="611640" y="49410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Retângulo 17"/>
            <p:cNvSpPr/>
            <p:nvPr/>
          </p:nvSpPr>
          <p:spPr>
            <a:xfrm>
              <a:off x="611640" y="38509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Retângulo 18"/>
            <p:cNvSpPr/>
            <p:nvPr/>
          </p:nvSpPr>
          <p:spPr>
            <a:xfrm>
              <a:off x="611640" y="39949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Retângulo 19"/>
            <p:cNvSpPr/>
            <p:nvPr/>
          </p:nvSpPr>
          <p:spPr>
            <a:xfrm>
              <a:off x="611640" y="415584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Retângulo 20"/>
            <p:cNvSpPr/>
            <p:nvPr/>
          </p:nvSpPr>
          <p:spPr>
            <a:xfrm>
              <a:off x="611640" y="4308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Retângulo 21"/>
            <p:cNvSpPr/>
            <p:nvPr/>
          </p:nvSpPr>
          <p:spPr>
            <a:xfrm>
              <a:off x="611640" y="3228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Retângulo 22"/>
            <p:cNvSpPr/>
            <p:nvPr/>
          </p:nvSpPr>
          <p:spPr>
            <a:xfrm>
              <a:off x="611640" y="3372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Retângulo 23"/>
            <p:cNvSpPr/>
            <p:nvPr/>
          </p:nvSpPr>
          <p:spPr>
            <a:xfrm>
              <a:off x="611640" y="35326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Retângulo 24"/>
            <p:cNvSpPr/>
            <p:nvPr/>
          </p:nvSpPr>
          <p:spPr>
            <a:xfrm>
              <a:off x="611640" y="36853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0" name="Grupo 26"/>
          <p:cNvGrpSpPr/>
          <p:nvPr/>
        </p:nvGrpSpPr>
        <p:grpSpPr>
          <a:xfrm>
            <a:off x="857520" y="2594880"/>
            <a:ext cx="143640" cy="2489760"/>
            <a:chOff x="857520" y="2594880"/>
            <a:chExt cx="143640" cy="2489760"/>
          </a:xfrm>
        </p:grpSpPr>
        <p:sp>
          <p:nvSpPr>
            <p:cNvPr id="141" name="Retângulo 27"/>
            <p:cNvSpPr/>
            <p:nvPr/>
          </p:nvSpPr>
          <p:spPr>
            <a:xfrm>
              <a:off x="857520" y="25948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Retângulo 28"/>
            <p:cNvSpPr/>
            <p:nvPr/>
          </p:nvSpPr>
          <p:spPr>
            <a:xfrm>
              <a:off x="857520" y="27388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Retângulo 29"/>
            <p:cNvSpPr/>
            <p:nvPr/>
          </p:nvSpPr>
          <p:spPr>
            <a:xfrm>
              <a:off x="857520" y="28998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Retângulo 30"/>
            <p:cNvSpPr/>
            <p:nvPr/>
          </p:nvSpPr>
          <p:spPr>
            <a:xfrm>
              <a:off x="857520" y="30520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Retângulo 31"/>
            <p:cNvSpPr/>
            <p:nvPr/>
          </p:nvSpPr>
          <p:spPr>
            <a:xfrm>
              <a:off x="857520" y="44838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Retângulo 32"/>
            <p:cNvSpPr/>
            <p:nvPr/>
          </p:nvSpPr>
          <p:spPr>
            <a:xfrm>
              <a:off x="857520" y="462816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Retângulo 33"/>
            <p:cNvSpPr/>
            <p:nvPr/>
          </p:nvSpPr>
          <p:spPr>
            <a:xfrm>
              <a:off x="857520" y="47887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Retângulo 34"/>
            <p:cNvSpPr/>
            <p:nvPr/>
          </p:nvSpPr>
          <p:spPr>
            <a:xfrm>
              <a:off x="857520" y="49410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tângulo 35"/>
            <p:cNvSpPr/>
            <p:nvPr/>
          </p:nvSpPr>
          <p:spPr>
            <a:xfrm>
              <a:off x="857520" y="38509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tângulo 36"/>
            <p:cNvSpPr/>
            <p:nvPr/>
          </p:nvSpPr>
          <p:spPr>
            <a:xfrm>
              <a:off x="857520" y="39949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Retângulo 37"/>
            <p:cNvSpPr/>
            <p:nvPr/>
          </p:nvSpPr>
          <p:spPr>
            <a:xfrm>
              <a:off x="857520" y="415584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Retângulo 38"/>
            <p:cNvSpPr/>
            <p:nvPr/>
          </p:nvSpPr>
          <p:spPr>
            <a:xfrm>
              <a:off x="857520" y="4308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tângulo 39"/>
            <p:cNvSpPr/>
            <p:nvPr/>
          </p:nvSpPr>
          <p:spPr>
            <a:xfrm>
              <a:off x="857520" y="3228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tângulo 40"/>
            <p:cNvSpPr/>
            <p:nvPr/>
          </p:nvSpPr>
          <p:spPr>
            <a:xfrm>
              <a:off x="857520" y="3372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Retângulo 41"/>
            <p:cNvSpPr/>
            <p:nvPr/>
          </p:nvSpPr>
          <p:spPr>
            <a:xfrm>
              <a:off x="857520" y="35326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Retângulo 42"/>
            <p:cNvSpPr/>
            <p:nvPr/>
          </p:nvSpPr>
          <p:spPr>
            <a:xfrm>
              <a:off x="857520" y="36853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7" name="Grupo 43"/>
          <p:cNvGrpSpPr/>
          <p:nvPr/>
        </p:nvGrpSpPr>
        <p:grpSpPr>
          <a:xfrm>
            <a:off x="1115640" y="2594880"/>
            <a:ext cx="143640" cy="2489760"/>
            <a:chOff x="1115640" y="2594880"/>
            <a:chExt cx="143640" cy="2489760"/>
          </a:xfrm>
        </p:grpSpPr>
        <p:sp>
          <p:nvSpPr>
            <p:cNvPr id="158" name="Retângulo 44"/>
            <p:cNvSpPr/>
            <p:nvPr/>
          </p:nvSpPr>
          <p:spPr>
            <a:xfrm>
              <a:off x="1115640" y="25948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Retângulo 45"/>
            <p:cNvSpPr/>
            <p:nvPr/>
          </p:nvSpPr>
          <p:spPr>
            <a:xfrm>
              <a:off x="1115640" y="27388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Retângulo 46"/>
            <p:cNvSpPr/>
            <p:nvPr/>
          </p:nvSpPr>
          <p:spPr>
            <a:xfrm>
              <a:off x="1115640" y="28998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Retângulo 47"/>
            <p:cNvSpPr/>
            <p:nvPr/>
          </p:nvSpPr>
          <p:spPr>
            <a:xfrm>
              <a:off x="1115640" y="30520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Retângulo 48"/>
            <p:cNvSpPr/>
            <p:nvPr/>
          </p:nvSpPr>
          <p:spPr>
            <a:xfrm>
              <a:off x="1115640" y="44838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tângulo 49"/>
            <p:cNvSpPr/>
            <p:nvPr/>
          </p:nvSpPr>
          <p:spPr>
            <a:xfrm>
              <a:off x="1115640" y="462816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Retângulo 50"/>
            <p:cNvSpPr/>
            <p:nvPr/>
          </p:nvSpPr>
          <p:spPr>
            <a:xfrm>
              <a:off x="1115640" y="47887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Retângulo 51"/>
            <p:cNvSpPr/>
            <p:nvPr/>
          </p:nvSpPr>
          <p:spPr>
            <a:xfrm>
              <a:off x="1115640" y="494100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Retângulo 52"/>
            <p:cNvSpPr/>
            <p:nvPr/>
          </p:nvSpPr>
          <p:spPr>
            <a:xfrm>
              <a:off x="1115640" y="38509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Retângulo 53"/>
            <p:cNvSpPr/>
            <p:nvPr/>
          </p:nvSpPr>
          <p:spPr>
            <a:xfrm>
              <a:off x="1115640" y="39949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Retângulo 54"/>
            <p:cNvSpPr/>
            <p:nvPr/>
          </p:nvSpPr>
          <p:spPr>
            <a:xfrm>
              <a:off x="1115640" y="415584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Retângulo 55"/>
            <p:cNvSpPr/>
            <p:nvPr/>
          </p:nvSpPr>
          <p:spPr>
            <a:xfrm>
              <a:off x="1115640" y="4308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Retângulo 56"/>
            <p:cNvSpPr/>
            <p:nvPr/>
          </p:nvSpPr>
          <p:spPr>
            <a:xfrm>
              <a:off x="1115640" y="3228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Retângulo 57"/>
            <p:cNvSpPr/>
            <p:nvPr/>
          </p:nvSpPr>
          <p:spPr>
            <a:xfrm>
              <a:off x="1115640" y="33721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Retângulo 58"/>
            <p:cNvSpPr/>
            <p:nvPr/>
          </p:nvSpPr>
          <p:spPr>
            <a:xfrm>
              <a:off x="1115640" y="353268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Retângulo 59"/>
            <p:cNvSpPr/>
            <p:nvPr/>
          </p:nvSpPr>
          <p:spPr>
            <a:xfrm>
              <a:off x="1115640" y="3685320"/>
              <a:ext cx="143640" cy="1436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Retângulo 60"/>
          <p:cNvSpPr/>
          <p:nvPr/>
        </p:nvSpPr>
        <p:spPr>
          <a:xfrm>
            <a:off x="2483640" y="2421000"/>
            <a:ext cx="1007640" cy="57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PÁGINA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Retângulo 61"/>
          <p:cNvSpPr/>
          <p:nvPr/>
        </p:nvSpPr>
        <p:spPr>
          <a:xfrm>
            <a:off x="3932280" y="2357280"/>
            <a:ext cx="1007640" cy="57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PÁGINA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Retângulo 62"/>
          <p:cNvSpPr/>
          <p:nvPr/>
        </p:nvSpPr>
        <p:spPr>
          <a:xfrm>
            <a:off x="2555640" y="3141000"/>
            <a:ext cx="1007640" cy="57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PÁGINA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Retângulo 63"/>
          <p:cNvSpPr/>
          <p:nvPr/>
        </p:nvSpPr>
        <p:spPr>
          <a:xfrm>
            <a:off x="3924000" y="3285000"/>
            <a:ext cx="1007640" cy="57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PÁGINA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Retângulo 64"/>
          <p:cNvSpPr/>
          <p:nvPr/>
        </p:nvSpPr>
        <p:spPr>
          <a:xfrm>
            <a:off x="3924000" y="4077000"/>
            <a:ext cx="1007640" cy="57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PÁGINA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Retângulo 65"/>
          <p:cNvSpPr/>
          <p:nvPr/>
        </p:nvSpPr>
        <p:spPr>
          <a:xfrm>
            <a:off x="3924000" y="4869000"/>
            <a:ext cx="1007640" cy="57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PÁGINA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Retângulo 66"/>
          <p:cNvSpPr/>
          <p:nvPr/>
        </p:nvSpPr>
        <p:spPr>
          <a:xfrm>
            <a:off x="3924000" y="5733360"/>
            <a:ext cx="1007640" cy="57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PÁGINA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onector de seta reta 68"/>
          <p:cNvSpPr/>
          <p:nvPr/>
        </p:nvSpPr>
        <p:spPr>
          <a:xfrm flipH="1">
            <a:off x="4940280" y="2097000"/>
            <a:ext cx="215136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ector de seta reta 69"/>
          <p:cNvSpPr/>
          <p:nvPr/>
        </p:nvSpPr>
        <p:spPr>
          <a:xfrm flipH="1">
            <a:off x="4860000" y="3096720"/>
            <a:ext cx="215136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ector de seta reta 70"/>
          <p:cNvSpPr/>
          <p:nvPr/>
        </p:nvSpPr>
        <p:spPr>
          <a:xfrm flipH="1">
            <a:off x="4932000" y="4077000"/>
            <a:ext cx="215136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onector de seta reta 71"/>
          <p:cNvSpPr/>
          <p:nvPr/>
        </p:nvSpPr>
        <p:spPr>
          <a:xfrm flipH="1" flipV="1">
            <a:off x="4931280" y="5157360"/>
            <a:ext cx="231228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onector de seta reta 72"/>
          <p:cNvSpPr/>
          <p:nvPr/>
        </p:nvSpPr>
        <p:spPr>
          <a:xfrm flipH="1">
            <a:off x="4932000" y="5409360"/>
            <a:ext cx="2304000" cy="61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onector de seta reta 76"/>
          <p:cNvSpPr/>
          <p:nvPr/>
        </p:nvSpPr>
        <p:spPr>
          <a:xfrm flipH="1" flipV="1">
            <a:off x="1259280" y="3214440"/>
            <a:ext cx="266400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onector de seta reta 78"/>
          <p:cNvSpPr/>
          <p:nvPr/>
        </p:nvSpPr>
        <p:spPr>
          <a:xfrm flipH="1" flipV="1">
            <a:off x="1259280" y="3718800"/>
            <a:ext cx="266400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onector de seta reta 79"/>
          <p:cNvSpPr/>
          <p:nvPr/>
        </p:nvSpPr>
        <p:spPr>
          <a:xfrm flipH="1" flipV="1">
            <a:off x="1259280" y="4438800"/>
            <a:ext cx="266400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 função </a:t>
            </a: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isset</a:t>
            </a:r>
            <a:br>
              <a:rPr sz="4400"/>
            </a:b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Possui o seguinte protótipo: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isset(mixed var);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 retorna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true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se a variável estiver setada (ainda que com uma string vazia ou o valor zero), e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false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em caso contrário.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rcRect l="11339" t="23907" r="54341" b="27530"/>
          <a:stretch/>
        </p:blipFill>
        <p:spPr>
          <a:xfrm>
            <a:off x="0" y="0"/>
            <a:ext cx="8676000" cy="6902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A função empty</a:t>
            </a:r>
            <a:br>
              <a:rPr sz="4400"/>
            </a:b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Possui a seguinte assinatura: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int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empty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(mixed var);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 retorna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true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se a variável não contiver um valor (não estiver setada) ou possuir valor 0 (zero) ou uma string vazia. Caso contrário, retorna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false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Cookies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Cookies são formas de armazenar informações a respeito de uma sessão dentro do disco rígido do usuário cliente.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comando setcookie armazena um cookie com as informações que se desejam recuperar em seguida.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Quando não for declarado um tempo de vida, o cookie se autodestrói quando a sessão é encerrada (quando o browser for fechado).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-99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Cookies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908640"/>
            <a:ext cx="8229240" cy="568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if (isset($_POST['usuario'])) {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$user = $_POST['usuario'];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setcookie("usuario", $user); /* cria o cookie */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$mensagem = "Usuário $user conectado.&lt;p&gt;";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$mensagem = "Digite o seu nome de usuário&lt;p&gt;";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457200" y="548640"/>
            <a:ext cx="8229240" cy="587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&lt;html&gt; /*continuação do arquivo anterior*/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&lt;title&gt;Teste PHP&lt;/title&gt;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echo $mensagem;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&lt;form method="post" action="teste.php"&gt;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Nome de Usuário: &lt;input type="text" name="usuario"&gt;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&lt;br&gt;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&lt;input type="submit" value="Enviar"&gt;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&lt;/form&gt;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Código que recupera os dados do cookie criado anteriormente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&lt;title&gt;Página PHP&lt;/title&gt;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$user = $_COOKIE["usuario"];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echo "O usuário $user está conectado.";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 código a seguir demonstra o uso de um cookie com “tempo de vida” definido em 3600 segundos, isto é, uma hora. Após uma hora decorrida de sua criação, ele é removido.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if (isset($_POST['usuario'])) {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$user = $_POST['usuario'];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setcookie("usuario", $user, time() + 3600); // Expira em uma hora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$mensagem = "Usuário $user conectado.&lt;p&gt;";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$mensagem = "Digite o seu nome de usuário&lt;p&gt;";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-171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Continuação do arquivo anterior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908640"/>
            <a:ext cx="8229240" cy="616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&lt;title&gt;Teste PHP&lt;/title&gt;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echo $mensagem;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&lt;form method="post" action="teste.php"&gt;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Nome de Usuário: &lt;input type="text" name="usuario"&gt;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&lt;br&gt;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&lt;input type="submit" value="Enviar"&gt;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&lt;/form&gt;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Variáveis Superglobais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Estas variáveis superglobais são: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$GLOBALS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$_SERVER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$_GET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$_POST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$_FILES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$_COOKIE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$_SESSION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$_REQUEST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$_ENV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Redirecionamento através do PHP</a:t>
            </a:r>
            <a:br>
              <a:rPr sz="4400"/>
            </a:b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Para realizar o HTML Redirect com o </a:t>
            </a:r>
            <a:r>
              <a:rPr b="1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PHP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, basta utilizar a função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header()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e a função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exit()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 função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header()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envia um cabeçalho HTTP diretamente para o cliente. Dessa forma, quando cliente acessa sua página, automaticamente o servidor estará retornando, através do PHP, um novo cabeçalho, que no caso será descrito pela função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header()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 A função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exit()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apenas servirá para garantir que a página mostre o conteúdo restante, e, portanto, realize o redirecionamento instantaneamente.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-99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Redirecionamento através do PHP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9240" cy="532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Na função header() utilizamos o Location, onde informamos a URL a qual será redirecionado a página. Dessa forma, teremos o seguinte código PHP: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 header('Location: url'); exit(); 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Portanto vejamos o exemplo abaixo: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 header('Location: https://www.outrapágina.com.br/');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exit(); 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HTML Redirect através de Metadados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Para criar um sistema de redirecionamento do site, basta incluir a tag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&lt;meta&gt;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ao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&lt;head&gt;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da nossa página com o o atributo 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http-equiv=”refresh”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&lt;meta http-equiv="refresh" content="tempo em segundos; URL='url da pagina destino '"/&gt;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5068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Exemplo de redirecionamento em HTML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30760" y="1411200"/>
            <a:ext cx="8769240" cy="506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&lt;html&gt;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&lt;head&gt;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&lt;meta charset="utf-8"/&gt; &lt;title&gt;Meu Redirect &lt;/title&gt;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&lt;meta http-equiv="refresh" content="5; URL='https://www.homehost.com.br/'"/&gt;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$GLOBALS</a:t>
            </a:r>
            <a:br>
              <a:rPr sz="4400"/>
            </a:b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$GLOBALS — Referencia todas variáveis disponíveis no escopo global.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Um array associativo contendo referências para todas as variáveis que estão atualmente definidas no escopo global do script. O nome das variáveis são chaves do array.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$GLOBALS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function test() {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   $foo = “variável local";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   echo '$foo em escopo global: ' . $GLOBALS["foo"] . "\n";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   echo '$foo em escopo corrente: ' . $foo . "\n";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}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$foo = “Exemplo de";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test();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exemplo acima irá imprimir algo similar à: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$foo em escopo global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$foo em escopo corrente: variável local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$_SERVER</a:t>
            </a:r>
            <a:br>
              <a:rPr sz="4400"/>
            </a:b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$_SERVER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é um array contendo informação como cabeçalhos, paths, e localizações do script. As entradas neste array são criadas pelo servidor web. 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Não há garantia que cada servidor web proverá algum destes; servidores podem omitir alguns, ou fornecer outros não listados aqui.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$_SERVER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&lt;?php</a:t>
            </a:r>
            <a:br>
              <a:rPr sz="3200"/>
            </a:b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echo $_SERVER['SERVER_NAME'];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?&gt;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exemplo acima irá imprimir algo similar à: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www.example.com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-157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$_SERVER : Índices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985320"/>
            <a:ext cx="8229240" cy="514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PHP_SELF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nome do arquivo do script que está executando, relativa à raiz do documento. Por exemplo, 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$_SERVER['PHP_SELF']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em um script no endereço 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http://example.com/test.php/foo.bar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seria 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/test.php/foo.bar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 A constante </a:t>
            </a:r>
            <a:r>
              <a:rPr b="0" lang="pt-BR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__FILE__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 contém o caminho completo e nome do atual arquivo (i.e. incluído).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GATEWAY_INTERFACE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número de revisão da especificação CGI que o servidor está utilizando, por exemplo : 'CGI/1.1'.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SERVER_ADDR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O endereço IP do servidor onde está o script em execução.'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SERVER_NAME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': O nome host do servidor onde o script atual é executado. Se o script está rodando em um host virtual, este será o valor definido para aquele host virtual.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$_SERVER : Índices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SERVER_SOFTWARE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A string de identificação do servidor, fornecida nos headers quando respondendo a requests.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SERVER_PROTOCOL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Nome e número de revisão do protocolo de informação pelo qual a página foi requerida, por exemplo 'HTTP/1.0';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'</a:t>
            </a: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REQUEST_METHOD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‘: Contém o método de request utilizando para acessar a página. Geralmente 'GET', 'HEAD', 'POST' ou 'PUT'.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LibreOffice/7.3.4.2$Windows_X86_64 LibreOffice_project/728fec16bd5f605073805c3c9e7c4212a0120dc5</Application>
  <AppVersion>15.0000</AppVersion>
  <Words>1213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2021-04-18T22:38:41Z</dcterms:created>
  <dc:creator>Fábio Perim</dc:creator>
  <dc:description/>
  <dc:language>pt-BR</dc:language>
  <cp:lastModifiedBy/>
  <dcterms:modified xsi:type="dcterms:W3CDTF">2023-04-19T08:49:12Z</dcterms:modified>
  <cp:revision>20</cp:revision>
  <dc:subject/>
  <dc:title>PHP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33</vt:i4>
  </property>
</Properties>
</file>