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63" r:id="rId14"/>
    <p:sldId id="258" r:id="rId15"/>
    <p:sldId id="257" r:id="rId16"/>
    <p:sldId id="259" r:id="rId17"/>
    <p:sldId id="26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D882-1700-47D9-A420-526915A3D9DD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5FE9-CA44-442C-866B-4C5A50290653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D882-1700-47D9-A420-526915A3D9DD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5FE9-CA44-442C-866B-4C5A50290653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D882-1700-47D9-A420-526915A3D9DD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5FE9-CA44-442C-866B-4C5A50290653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D882-1700-47D9-A420-526915A3D9DD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5FE9-CA44-442C-866B-4C5A50290653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D882-1700-47D9-A420-526915A3D9DD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5FE9-CA44-442C-866B-4C5A50290653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D882-1700-47D9-A420-526915A3D9DD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5FE9-CA44-442C-866B-4C5A50290653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D882-1700-47D9-A420-526915A3D9DD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5FE9-CA44-442C-866B-4C5A50290653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D882-1700-47D9-A420-526915A3D9DD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5FE9-CA44-442C-866B-4C5A50290653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D882-1700-47D9-A420-526915A3D9DD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5FE9-CA44-442C-866B-4C5A50290653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D882-1700-47D9-A420-526915A3D9DD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5FE9-CA44-442C-866B-4C5A50290653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D882-1700-47D9-A420-526915A3D9DD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5FE9-CA44-442C-866B-4C5A50290653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2D882-1700-47D9-A420-526915A3D9DD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A5FE9-CA44-442C-866B-4C5A50290653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php.net/manual/pt_BR/function.session-status.php" TargetMode="External"/><Relationship Id="rId1" Type="http://schemas.openxmlformats.org/officeDocument/2006/relationships/hyperlink" Target="https://www.php.net/manual/pt_BR/function.session-id.php" TargetMode="Externa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php.net/manual/pt_BR/function.session-unregister.php" TargetMode="External"/><Relationship Id="rId8" Type="http://schemas.openxmlformats.org/officeDocument/2006/relationships/hyperlink" Target="https://www.php.net/manual/pt_BR/function.session-status.php" TargetMode="External"/><Relationship Id="rId7" Type="http://schemas.openxmlformats.org/officeDocument/2006/relationships/hyperlink" Target="https://www.php.net/manual/pt_BR/function.session-start.php" TargetMode="External"/><Relationship Id="rId6" Type="http://schemas.openxmlformats.org/officeDocument/2006/relationships/hyperlink" Target="https://www.php.net/manual/pt_BR/function.session-set-save-handler.php" TargetMode="External"/><Relationship Id="rId5" Type="http://schemas.openxmlformats.org/officeDocument/2006/relationships/hyperlink" Target="https://www.php.net/manual/pt_BR/function.session-set-cookie-params.php" TargetMode="External"/><Relationship Id="rId4" Type="http://schemas.openxmlformats.org/officeDocument/2006/relationships/hyperlink" Target="https://www.php.net/manual/pt_BR/function.session-save-path.php" TargetMode="External"/><Relationship Id="rId3" Type="http://schemas.openxmlformats.org/officeDocument/2006/relationships/hyperlink" Target="https://www.php.net/manual/pt_BR/function.session-reset.php" TargetMode="External"/><Relationship Id="rId2" Type="http://schemas.openxmlformats.org/officeDocument/2006/relationships/hyperlink" Target="https://www.php.net/manual/pt_BR/function.session-register-shutdown.php" TargetMode="External"/><Relationship Id="rId12" Type="http://schemas.openxmlformats.org/officeDocument/2006/relationships/slideLayout" Target="../slideLayouts/slideLayout2.xml"/><Relationship Id="rId11" Type="http://schemas.openxmlformats.org/officeDocument/2006/relationships/hyperlink" Target="https://www.php.net/manual/pt_BR/function.session-write-close.php" TargetMode="External"/><Relationship Id="rId10" Type="http://schemas.openxmlformats.org/officeDocument/2006/relationships/hyperlink" Target="https://www.php.net/manual/pt_BR/function.session-unset.php" TargetMode="External"/><Relationship Id="rId1" Type="http://schemas.openxmlformats.org/officeDocument/2006/relationships/hyperlink" Target="https://www.php.net/manual/pt_BR/function.session-regenerate-id.php" TargetMode="Externa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php.net/manual/pt_BR/function.session-gc.php" TargetMode="External"/><Relationship Id="rId8" Type="http://schemas.openxmlformats.org/officeDocument/2006/relationships/hyperlink" Target="https://www.php.net/manual/pt_BR/function.session-encode.php" TargetMode="External"/><Relationship Id="rId7" Type="http://schemas.openxmlformats.org/officeDocument/2006/relationships/hyperlink" Target="https://www.php.net/manual/pt_BR/function.session-destroy.php" TargetMode="External"/><Relationship Id="rId6" Type="http://schemas.openxmlformats.org/officeDocument/2006/relationships/hyperlink" Target="https://www.php.net/manual/pt_BR/function.session-decode.php" TargetMode="External"/><Relationship Id="rId5" Type="http://schemas.openxmlformats.org/officeDocument/2006/relationships/hyperlink" Target="https://www.php.net/manual/pt_BR/function.session-create-id.php" TargetMode="External"/><Relationship Id="rId4" Type="http://schemas.openxmlformats.org/officeDocument/2006/relationships/hyperlink" Target="https://www.php.net/manual/pt_BR/function.session-commit.php" TargetMode="External"/><Relationship Id="rId3" Type="http://schemas.openxmlformats.org/officeDocument/2006/relationships/hyperlink" Target="https://www.php.net/manual/pt_BR/function.session-cache-limiter.php" TargetMode="External"/><Relationship Id="rId2" Type="http://schemas.openxmlformats.org/officeDocument/2006/relationships/hyperlink" Target="https://www.php.net/manual/pt_BR/function.session-cache-expire.php" TargetMode="External"/><Relationship Id="rId15" Type="http://schemas.openxmlformats.org/officeDocument/2006/relationships/slideLayout" Target="../slideLayouts/slideLayout2.xml"/><Relationship Id="rId14" Type="http://schemas.openxmlformats.org/officeDocument/2006/relationships/hyperlink" Target="https://www.php.net/manual/pt_BR/function.session-name.php" TargetMode="External"/><Relationship Id="rId13" Type="http://schemas.openxmlformats.org/officeDocument/2006/relationships/hyperlink" Target="https://www.php.net/manual/pt_BR/function.session-module-name.php" TargetMode="External"/><Relationship Id="rId12" Type="http://schemas.openxmlformats.org/officeDocument/2006/relationships/hyperlink" Target="https://www.php.net/manual/pt_BR/function.session-is-registered.php" TargetMode="External"/><Relationship Id="rId11" Type="http://schemas.openxmlformats.org/officeDocument/2006/relationships/hyperlink" Target="https://www.php.net/manual/pt_BR/function.session-id.php" TargetMode="External"/><Relationship Id="rId10" Type="http://schemas.openxmlformats.org/officeDocument/2006/relationships/hyperlink" Target="https://www.php.net/manual/pt_BR/function.session-get-cookie-params.php" TargetMode="External"/><Relationship Id="rId1" Type="http://schemas.openxmlformats.org/officeDocument/2006/relationships/hyperlink" Target="https://www.php.net/manual/pt_BR/function.session-abort.php" TargetMode="Externa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hyperlink" Target="https://www.php.net/manual/pt_BR/sessionhandler.write.php" TargetMode="External"/><Relationship Id="rId7" Type="http://schemas.openxmlformats.org/officeDocument/2006/relationships/hyperlink" Target="https://www.php.net/manual/pt_BR/sessionhandler.read.php" TargetMode="External"/><Relationship Id="rId6" Type="http://schemas.openxmlformats.org/officeDocument/2006/relationships/hyperlink" Target="https://www.php.net/manual/pt_BR/sessionhandler.open.php" TargetMode="External"/><Relationship Id="rId5" Type="http://schemas.openxmlformats.org/officeDocument/2006/relationships/hyperlink" Target="https://www.php.net/manual/pt_BR/sessionhandler.gc.php" TargetMode="External"/><Relationship Id="rId4" Type="http://schemas.openxmlformats.org/officeDocument/2006/relationships/hyperlink" Target="https://www.php.net/manual/pt_BR/sessionhandler.destroy.php" TargetMode="External"/><Relationship Id="rId3" Type="http://schemas.openxmlformats.org/officeDocument/2006/relationships/hyperlink" Target="https://www.php.net/manual/pt_BR/sessionhandler.create-sid.php" TargetMode="External"/><Relationship Id="rId2" Type="http://schemas.openxmlformats.org/officeDocument/2006/relationships/hyperlink" Target="https://www.php.net/manual/pt_BR/sessionhandler.close.php" TargetMode="External"/><Relationship Id="rId1" Type="http://schemas.openxmlformats.org/officeDocument/2006/relationships/hyperlink" Target="https://www.php.net/manual/pt_BR/class.sessionhandler.php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hyperlink" Target="https://www.php.net/manual/pt_BR/sessionhandlerinterface.write.php" TargetMode="External"/><Relationship Id="rId6" Type="http://schemas.openxmlformats.org/officeDocument/2006/relationships/hyperlink" Target="https://www.php.net/manual/pt_BR/sessionhandlerinterface.read.php" TargetMode="External"/><Relationship Id="rId5" Type="http://schemas.openxmlformats.org/officeDocument/2006/relationships/hyperlink" Target="https://www.php.net/manual/pt_BR/sessionhandlerinterface.open.php" TargetMode="External"/><Relationship Id="rId4" Type="http://schemas.openxmlformats.org/officeDocument/2006/relationships/hyperlink" Target="https://www.php.net/manual/pt_BR/sessionhandlerinterface.gc.php" TargetMode="External"/><Relationship Id="rId3" Type="http://schemas.openxmlformats.org/officeDocument/2006/relationships/hyperlink" Target="https://www.php.net/manual/pt_BR/sessionhandlerinterface.destroy.php" TargetMode="External"/><Relationship Id="rId2" Type="http://schemas.openxmlformats.org/officeDocument/2006/relationships/hyperlink" Target="https://www.php.net/manual/pt_BR/sessionhandlerinterface.close.php" TargetMode="External"/><Relationship Id="rId1" Type="http://schemas.openxmlformats.org/officeDocument/2006/relationships/hyperlink" Target="https://www.php.net/manual/pt_BR/class.sessionhandlerinterface.php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php.net/manual/pt_BR/function.session-start.php" TargetMode="External"/><Relationship Id="rId2" Type="http://schemas.openxmlformats.org/officeDocument/2006/relationships/hyperlink" Target="https://www.php.net/manual/pt_BR/session.configuration.php" TargetMode="External"/><Relationship Id="rId1" Type="http://schemas.openxmlformats.org/officeDocument/2006/relationships/hyperlink" Target="https://www.php.net/manual/pt_BR/reserved.variables.session.ph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php.net/manual/pt_BR/reserved.variables.session.ph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php.net/manual/pt_BR/session.configuration.php" TargetMode="Externa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php.net/manual/pt_BR/function.session-write-close.php" TargetMode="External"/><Relationship Id="rId2" Type="http://schemas.openxmlformats.org/officeDocument/2006/relationships/hyperlink" Target="https://www.php.net/manual/pt_BR/session.configuration.php" TargetMode="External"/><Relationship Id="rId1" Type="http://schemas.openxmlformats.org/officeDocument/2006/relationships/hyperlink" Target="https://www.php.net/manual/pt_BR/function.session-start.ph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php.net/manual/pt_BR/reserved.variables.session.php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php.net/manual/pt_BR/reserved.variables.session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PHP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SESSÕES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Passando o ID de sessão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/>
              <a:t>Existem dois métodos para a propagação do id de sessão:</a:t>
            </a:r>
            <a:endParaRPr lang="pt-BR" dirty="0"/>
          </a:p>
          <a:p>
            <a:r>
              <a:rPr lang="pt-BR" dirty="0" err="1"/>
              <a:t>Cookies</a:t>
            </a:r>
            <a:endParaRPr lang="pt-BR" dirty="0"/>
          </a:p>
          <a:p>
            <a:r>
              <a:rPr lang="pt-BR" dirty="0"/>
              <a:t>URL </a:t>
            </a:r>
            <a:r>
              <a:rPr lang="pt-BR" dirty="0" err="1"/>
              <a:t>parameter</a:t>
            </a:r>
            <a:endParaRPr lang="pt-BR" dirty="0"/>
          </a:p>
          <a:p>
            <a:pPr>
              <a:buNone/>
            </a:pPr>
            <a:r>
              <a:rPr lang="pt-BR" dirty="0"/>
              <a:t>O módulo de sessão suporta ambos os métodos. </a:t>
            </a:r>
            <a:r>
              <a:rPr lang="pt-BR" dirty="0" err="1"/>
              <a:t>Cookies</a:t>
            </a:r>
            <a:r>
              <a:rPr lang="pt-BR" dirty="0"/>
              <a:t> são melhores, mas como nem sempre eles estão disponíveis, também é oferecido um método alternativo. O segundo método embute o id de sessão diretamente nas </a:t>
            </a:r>
            <a:r>
              <a:rPr lang="pt-BR" dirty="0" err="1"/>
              <a:t>URLs</a:t>
            </a:r>
            <a:r>
              <a:rPr lang="pt-BR" dirty="0"/>
              <a:t>.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/>
              <a:t>O exemplo a seguir demonstra como registrar uma variável e como criar um link corretamente para outra página usando o SID.</a:t>
            </a:r>
            <a:endParaRPr lang="pt-BR" dirty="0"/>
          </a:p>
          <a:p>
            <a:pPr>
              <a:buNone/>
            </a:pPr>
            <a:r>
              <a:rPr lang="pt-BR" dirty="0"/>
              <a:t>Exemplo #1 Contando o número de acessos de um único usuário</a:t>
            </a:r>
            <a:endParaRPr lang="pt-BR" dirty="0"/>
          </a:p>
          <a:p>
            <a:pPr>
              <a:buNone/>
            </a:pPr>
            <a:r>
              <a:rPr lang="pt-BR" dirty="0"/>
              <a:t>&lt;?</a:t>
            </a:r>
            <a:r>
              <a:rPr lang="pt-BR" dirty="0" err="1"/>
              <a:t>php</a:t>
            </a:r>
            <a:br>
              <a:rPr lang="pt-BR" dirty="0"/>
            </a:br>
            <a:br>
              <a:rPr lang="pt-BR" dirty="0"/>
            </a:br>
            <a:r>
              <a:rPr lang="pt-BR" dirty="0" err="1"/>
              <a:t>session_start</a:t>
            </a:r>
            <a:r>
              <a:rPr lang="pt-BR" dirty="0"/>
              <a:t>();</a:t>
            </a:r>
            <a:br>
              <a:rPr lang="pt-BR" dirty="0"/>
            </a:br>
            <a:br>
              <a:rPr lang="pt-BR" dirty="0"/>
            </a:br>
            <a:r>
              <a:rPr lang="pt-BR" dirty="0" err="1"/>
              <a:t>if</a:t>
            </a:r>
            <a:r>
              <a:rPr lang="pt-BR" dirty="0"/>
              <a:t> (</a:t>
            </a:r>
            <a:r>
              <a:rPr lang="pt-BR" dirty="0" err="1"/>
              <a:t>empty</a:t>
            </a:r>
            <a:r>
              <a:rPr lang="pt-BR" dirty="0"/>
              <a:t>($_SESSION['</a:t>
            </a:r>
            <a:r>
              <a:rPr lang="pt-BR" dirty="0" err="1"/>
              <a:t>count</a:t>
            </a:r>
            <a:r>
              <a:rPr lang="pt-BR" dirty="0"/>
              <a:t>'])) {</a:t>
            </a:r>
            <a:br>
              <a:rPr lang="pt-BR" dirty="0"/>
            </a:br>
            <a:r>
              <a:rPr lang="pt-BR" dirty="0"/>
              <a:t>   $_SESSION['</a:t>
            </a:r>
            <a:r>
              <a:rPr lang="pt-BR" dirty="0" err="1"/>
              <a:t>count</a:t>
            </a:r>
            <a:r>
              <a:rPr lang="pt-BR" dirty="0"/>
              <a:t>'] = 1;</a:t>
            </a:r>
            <a:br>
              <a:rPr lang="pt-BR" dirty="0"/>
            </a:br>
            <a:r>
              <a:rPr lang="pt-BR" dirty="0"/>
              <a:t>} </a:t>
            </a:r>
            <a:r>
              <a:rPr lang="pt-BR" dirty="0" err="1"/>
              <a:t>else</a:t>
            </a:r>
            <a:r>
              <a:rPr lang="pt-BR" dirty="0"/>
              <a:t> {</a:t>
            </a:r>
            <a:br>
              <a:rPr lang="pt-BR" dirty="0"/>
            </a:br>
            <a:r>
              <a:rPr lang="pt-BR" dirty="0"/>
              <a:t>   $_SESSION['</a:t>
            </a:r>
            <a:r>
              <a:rPr lang="pt-BR" dirty="0" err="1"/>
              <a:t>count</a:t>
            </a:r>
            <a:r>
              <a:rPr lang="pt-BR" dirty="0"/>
              <a:t>']++;</a:t>
            </a:r>
            <a:br>
              <a:rPr lang="pt-BR" dirty="0"/>
            </a:br>
            <a:r>
              <a:rPr lang="pt-BR" dirty="0"/>
              <a:t>}</a:t>
            </a:r>
            <a:br>
              <a:rPr lang="pt-BR" dirty="0"/>
            </a:br>
            <a:r>
              <a:rPr lang="pt-BR" dirty="0"/>
              <a:t>?&gt;</a:t>
            </a:r>
            <a:br>
              <a:rPr lang="pt-BR" dirty="0"/>
            </a:br>
            <a:r>
              <a:rPr lang="pt-BR" dirty="0" smtClean="0"/>
              <a:t>&lt;</a:t>
            </a:r>
            <a:r>
              <a:rPr lang="pt-BR" dirty="0"/>
              <a:t>p&gt;</a:t>
            </a:r>
            <a:br>
              <a:rPr lang="pt-BR" dirty="0"/>
            </a:br>
            <a:r>
              <a:rPr lang="pt-BR" dirty="0"/>
              <a:t>Olá visitante, você acessou esta página &lt;?</a:t>
            </a:r>
            <a:r>
              <a:rPr lang="pt-BR" dirty="0" err="1"/>
              <a:t>php</a:t>
            </a:r>
            <a:r>
              <a:rPr lang="pt-BR" dirty="0"/>
              <a:t> </a:t>
            </a:r>
            <a:r>
              <a:rPr lang="pt-BR" dirty="0" err="1"/>
              <a:t>echo</a:t>
            </a:r>
            <a:r>
              <a:rPr lang="pt-BR" dirty="0"/>
              <a:t> $_SESSION['</a:t>
            </a:r>
            <a:r>
              <a:rPr lang="pt-BR" dirty="0" err="1"/>
              <a:t>count</a:t>
            </a:r>
            <a:r>
              <a:rPr lang="pt-BR" dirty="0"/>
              <a:t>']; ?&gt; 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vezes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&lt;/p&gt;</a:t>
            </a:r>
            <a:br>
              <a:rPr lang="pt-BR" dirty="0"/>
            </a:br>
            <a:r>
              <a:rPr lang="pt-BR" dirty="0" smtClean="0"/>
              <a:t>&lt;</a:t>
            </a:r>
            <a:r>
              <a:rPr lang="pt-BR" dirty="0"/>
              <a:t>p&gt;</a:t>
            </a:r>
            <a:br>
              <a:rPr lang="pt-BR" dirty="0"/>
            </a:br>
            <a:r>
              <a:rPr lang="pt-BR" dirty="0"/>
              <a:t>Para continuar, &lt;a </a:t>
            </a:r>
            <a:r>
              <a:rPr lang="pt-BR" dirty="0" err="1"/>
              <a:t>href</a:t>
            </a:r>
            <a:r>
              <a:rPr lang="pt-BR" dirty="0"/>
              <a:t>="</a:t>
            </a:r>
            <a:r>
              <a:rPr lang="pt-BR" dirty="0" err="1"/>
              <a:t>nextpage</a:t>
            </a:r>
            <a:r>
              <a:rPr lang="pt-BR" dirty="0"/>
              <a:t>.</a:t>
            </a:r>
            <a:r>
              <a:rPr lang="pt-BR" dirty="0" err="1"/>
              <a:t>php</a:t>
            </a:r>
            <a:r>
              <a:rPr lang="pt-BR" dirty="0"/>
              <a:t>?&lt;?</a:t>
            </a:r>
            <a:r>
              <a:rPr lang="pt-BR" dirty="0" err="1"/>
              <a:t>php</a:t>
            </a:r>
            <a:r>
              <a:rPr lang="pt-BR" dirty="0"/>
              <a:t> </a:t>
            </a:r>
            <a:r>
              <a:rPr lang="pt-BR" dirty="0" err="1"/>
              <a:t>echo</a:t>
            </a:r>
            <a:r>
              <a:rPr lang="pt-BR" dirty="0"/>
              <a:t> </a:t>
            </a:r>
            <a:r>
              <a:rPr lang="pt-BR" dirty="0" err="1"/>
              <a:t>htmlspecialchars</a:t>
            </a:r>
            <a:r>
              <a:rPr lang="pt-BR" dirty="0"/>
              <a:t>(SID); ?&gt;"&gt;</a:t>
            </a:r>
            <a:r>
              <a:rPr lang="pt-BR" dirty="0" smtClean="0"/>
              <a:t>clique aqui</a:t>
            </a:r>
            <a:r>
              <a:rPr lang="pt-BR" dirty="0"/>
              <a:t>&lt;/a&gt;.</a:t>
            </a:r>
            <a:br>
              <a:rPr lang="pt-BR" dirty="0"/>
            </a:br>
            <a:r>
              <a:rPr lang="pt-BR" dirty="0"/>
              <a:t>&lt;/p</a:t>
            </a:r>
            <a:r>
              <a:rPr lang="pt-BR" dirty="0" smtClean="0"/>
              <a:t>&gt;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Constantes pré-definidas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>
            <a:normAutofit fontScale="92500" lnSpcReduction="20000"/>
          </a:bodyPr>
          <a:lstStyle/>
          <a:p>
            <a:r>
              <a:rPr lang="pt-BR" b="1" i="0" dirty="0" smtClean="0"/>
              <a:t>SID</a:t>
            </a:r>
            <a:r>
              <a:rPr lang="pt-BR" dirty="0" smtClean="0"/>
              <a:t> (string) Constante contendo nome da sessão e id da sessão na forma de "</a:t>
            </a:r>
            <a:r>
              <a:rPr lang="pt-BR" dirty="0" err="1" smtClean="0"/>
              <a:t>name</a:t>
            </a:r>
            <a:r>
              <a:rPr lang="pt-BR" dirty="0" smtClean="0"/>
              <a:t>=ID" ou string vazia se o ID da sessão foi definido em um apropriado </a:t>
            </a:r>
            <a:r>
              <a:rPr lang="pt-BR" dirty="0" err="1" smtClean="0"/>
              <a:t>cookie</a:t>
            </a:r>
            <a:r>
              <a:rPr lang="pt-BR" dirty="0" smtClean="0"/>
              <a:t> de sessão. Este é o mesmo id que é retornado por </a:t>
            </a:r>
            <a:r>
              <a:rPr lang="pt-BR" dirty="0" err="1">
                <a:hlinkClick r:id="rId1"/>
              </a:rPr>
              <a:t>session_id</a:t>
            </a:r>
            <a:r>
              <a:rPr lang="pt-BR" dirty="0" smtClean="0">
                <a:hlinkClick r:id="rId1"/>
              </a:rPr>
              <a:t>()</a:t>
            </a:r>
            <a:r>
              <a:rPr lang="pt-BR" dirty="0" smtClean="0"/>
              <a:t>.</a:t>
            </a:r>
            <a:endParaRPr lang="pt-BR" dirty="0" smtClean="0"/>
          </a:p>
          <a:p>
            <a:r>
              <a:rPr lang="pt-BR" b="1" i="0" dirty="0" smtClean="0"/>
              <a:t>PHP_SESSION_DISABLED</a:t>
            </a:r>
            <a:r>
              <a:rPr lang="pt-BR" dirty="0" smtClean="0"/>
              <a:t> (</a:t>
            </a:r>
            <a:r>
              <a:rPr lang="pt-BR" dirty="0" err="1" smtClean="0"/>
              <a:t>int</a:t>
            </a:r>
            <a:r>
              <a:rPr lang="pt-BR" dirty="0" smtClean="0"/>
              <a:t>) Retorna o valor de </a:t>
            </a:r>
            <a:r>
              <a:rPr lang="pt-BR" dirty="0" err="1">
                <a:hlinkClick r:id="rId2"/>
              </a:rPr>
              <a:t>session_status</a:t>
            </a:r>
            <a:r>
              <a:rPr lang="pt-BR" dirty="0">
                <a:hlinkClick r:id="rId2"/>
              </a:rPr>
              <a:t>()</a:t>
            </a:r>
            <a:r>
              <a:rPr lang="pt-BR" dirty="0" smtClean="0"/>
              <a:t> se as sessões estiverem desabilitadas.</a:t>
            </a:r>
            <a:endParaRPr lang="pt-BR" dirty="0" smtClean="0"/>
          </a:p>
          <a:p>
            <a:r>
              <a:rPr lang="pt-BR" b="1" i="0" dirty="0" smtClean="0"/>
              <a:t>PHP_SESSION_NONE</a:t>
            </a:r>
            <a:r>
              <a:rPr lang="pt-BR" dirty="0" smtClean="0"/>
              <a:t> (</a:t>
            </a:r>
            <a:r>
              <a:rPr lang="pt-BR" dirty="0" err="1" smtClean="0"/>
              <a:t>int</a:t>
            </a:r>
            <a:r>
              <a:rPr lang="pt-BR" dirty="0" smtClean="0"/>
              <a:t>) Retorna o valor de </a:t>
            </a:r>
            <a:r>
              <a:rPr lang="pt-BR" dirty="0" err="1">
                <a:hlinkClick r:id="rId2"/>
              </a:rPr>
              <a:t>session_status</a:t>
            </a:r>
            <a:r>
              <a:rPr lang="pt-BR" dirty="0">
                <a:hlinkClick r:id="rId2"/>
              </a:rPr>
              <a:t>()</a:t>
            </a:r>
            <a:r>
              <a:rPr lang="pt-BR" dirty="0" smtClean="0"/>
              <a:t> se as sessões estiverem habilitadas, mas nenhuma sessão existir.</a:t>
            </a:r>
            <a:endParaRPr lang="pt-BR" dirty="0" smtClean="0"/>
          </a:p>
          <a:p>
            <a:r>
              <a:rPr lang="pt-BR" b="1" i="0" dirty="0" smtClean="0"/>
              <a:t>PHP_SESSION_ACTIVE</a:t>
            </a:r>
            <a:r>
              <a:rPr lang="pt-BR" dirty="0" smtClean="0"/>
              <a:t> (</a:t>
            </a:r>
            <a:r>
              <a:rPr lang="pt-BR" dirty="0" err="1" smtClean="0"/>
              <a:t>int</a:t>
            </a:r>
            <a:r>
              <a:rPr lang="pt-BR" dirty="0" smtClean="0"/>
              <a:t>) Retorna o valor de </a:t>
            </a:r>
            <a:r>
              <a:rPr lang="pt-BR" dirty="0" err="1">
                <a:hlinkClick r:id="rId2"/>
              </a:rPr>
              <a:t>session_status</a:t>
            </a:r>
            <a:r>
              <a:rPr lang="pt-BR" dirty="0">
                <a:hlinkClick r:id="rId2"/>
              </a:rPr>
              <a:t>()</a:t>
            </a:r>
            <a:r>
              <a:rPr lang="pt-BR" dirty="0" smtClean="0"/>
              <a:t> se as sessões estiverem habilitadas, e uma sessão existir.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351309"/>
            <a:ext cx="8686800" cy="4525963"/>
          </a:xfrm>
        </p:spPr>
        <p:txBody>
          <a:bodyPr>
            <a:noAutofit/>
          </a:bodyPr>
          <a:lstStyle/>
          <a:p>
            <a:pPr lvl="1"/>
            <a:r>
              <a:rPr lang="pt-BR" sz="2000" dirty="0" err="1" smtClean="0">
                <a:hlinkClick r:id="rId1"/>
              </a:rPr>
              <a:t>session_regenerate_id</a:t>
            </a:r>
            <a:r>
              <a:rPr lang="pt-BR" sz="2000" dirty="0" smtClean="0"/>
              <a:t> — Atualiza o id da sessão atual com um novo id gerado</a:t>
            </a:r>
            <a:endParaRPr lang="pt-BR" sz="2000" dirty="0" smtClean="0"/>
          </a:p>
          <a:p>
            <a:pPr lvl="1"/>
            <a:r>
              <a:rPr lang="pt-BR" sz="2000" dirty="0" err="1" smtClean="0">
                <a:hlinkClick r:id="rId2"/>
              </a:rPr>
              <a:t>session_register_shutdown</a:t>
            </a:r>
            <a:r>
              <a:rPr lang="pt-BR" sz="2000" dirty="0" smtClean="0"/>
              <a:t> — Função de finalização da sessão</a:t>
            </a:r>
            <a:endParaRPr lang="pt-BR" sz="2000" dirty="0" smtClean="0"/>
          </a:p>
          <a:p>
            <a:pPr lvl="1"/>
            <a:r>
              <a:rPr lang="pt-BR" sz="2000" dirty="0" err="1" smtClean="0">
                <a:hlinkClick r:id="rId3"/>
              </a:rPr>
              <a:t>session_reset</a:t>
            </a:r>
            <a:r>
              <a:rPr lang="pt-BR" sz="2000" dirty="0" smtClean="0"/>
              <a:t> — Reinicializa um </a:t>
            </a:r>
            <a:r>
              <a:rPr lang="pt-BR" sz="2000" dirty="0" err="1" smtClean="0"/>
              <a:t>array</a:t>
            </a:r>
            <a:r>
              <a:rPr lang="pt-BR" sz="2000" dirty="0" smtClean="0"/>
              <a:t> de sessão com os valores originais</a:t>
            </a:r>
            <a:endParaRPr lang="pt-BR" sz="2000" dirty="0" smtClean="0"/>
          </a:p>
          <a:p>
            <a:pPr lvl="1"/>
            <a:r>
              <a:rPr lang="pt-BR" sz="2000" dirty="0" err="1" smtClean="0">
                <a:hlinkClick r:id="rId4"/>
              </a:rPr>
              <a:t>session_save_path</a:t>
            </a:r>
            <a:r>
              <a:rPr lang="pt-BR" sz="2000" dirty="0" smtClean="0"/>
              <a:t> — Obtém e/ou define o caminho para armazenamento da sessão atual</a:t>
            </a:r>
            <a:endParaRPr lang="pt-BR" sz="2000" dirty="0" smtClean="0"/>
          </a:p>
          <a:p>
            <a:pPr lvl="1"/>
            <a:r>
              <a:rPr lang="pt-BR" sz="2000" dirty="0" err="1" smtClean="0">
                <a:hlinkClick r:id="rId5"/>
              </a:rPr>
              <a:t>session_set_cookie_params</a:t>
            </a:r>
            <a:r>
              <a:rPr lang="pt-BR" sz="2000" dirty="0" smtClean="0"/>
              <a:t> — Define os parâmetros do </a:t>
            </a:r>
            <a:r>
              <a:rPr lang="pt-BR" sz="2000" dirty="0" err="1" smtClean="0"/>
              <a:t>cookie</a:t>
            </a:r>
            <a:r>
              <a:rPr lang="pt-BR" sz="2000" dirty="0" smtClean="0"/>
              <a:t> de sessão</a:t>
            </a:r>
            <a:endParaRPr lang="pt-BR" sz="2000" dirty="0" smtClean="0"/>
          </a:p>
          <a:p>
            <a:pPr lvl="1"/>
            <a:r>
              <a:rPr lang="pt-BR" sz="2000" dirty="0" err="1" smtClean="0">
                <a:hlinkClick r:id="rId6"/>
              </a:rPr>
              <a:t>session_set_save_handler</a:t>
            </a:r>
            <a:r>
              <a:rPr lang="pt-BR" sz="2000" dirty="0" smtClean="0"/>
              <a:t> — Define funções de armazenamento de sessão à nível de usuário</a:t>
            </a:r>
            <a:endParaRPr lang="pt-BR" sz="2000" dirty="0" smtClean="0"/>
          </a:p>
          <a:p>
            <a:pPr lvl="1"/>
            <a:r>
              <a:rPr lang="pt-BR" sz="2000" dirty="0" err="1" smtClean="0">
                <a:hlinkClick r:id="rId7"/>
              </a:rPr>
              <a:t>session_start</a:t>
            </a:r>
            <a:r>
              <a:rPr lang="pt-BR" sz="2000" dirty="0" smtClean="0"/>
              <a:t> — Inicia uma nova sessão ou resume uma sessão existente</a:t>
            </a:r>
            <a:endParaRPr lang="pt-BR" sz="2000" dirty="0" smtClean="0"/>
          </a:p>
          <a:p>
            <a:pPr lvl="1"/>
            <a:r>
              <a:rPr lang="pt-BR" sz="2000" dirty="0" err="1" smtClean="0">
                <a:hlinkClick r:id="rId8"/>
              </a:rPr>
              <a:t>session_status</a:t>
            </a:r>
            <a:r>
              <a:rPr lang="pt-BR" sz="2000" dirty="0" smtClean="0"/>
              <a:t> — Retorna o status atual da sessão</a:t>
            </a:r>
            <a:endParaRPr lang="pt-BR" sz="2000" dirty="0" smtClean="0"/>
          </a:p>
          <a:p>
            <a:pPr lvl="1"/>
            <a:r>
              <a:rPr lang="pt-BR" sz="2000" dirty="0" err="1" smtClean="0">
                <a:hlinkClick r:id="rId9"/>
              </a:rPr>
              <a:t>session_unregister</a:t>
            </a:r>
            <a:r>
              <a:rPr lang="pt-BR" sz="2000" dirty="0" smtClean="0"/>
              <a:t> — </a:t>
            </a:r>
            <a:r>
              <a:rPr lang="pt-BR" sz="2000" dirty="0" err="1" smtClean="0"/>
              <a:t>Desregistra</a:t>
            </a:r>
            <a:r>
              <a:rPr lang="pt-BR" sz="2000" dirty="0" smtClean="0"/>
              <a:t> uma variável global da sessão atual</a:t>
            </a:r>
            <a:endParaRPr lang="pt-BR" sz="2000" dirty="0" smtClean="0"/>
          </a:p>
          <a:p>
            <a:pPr lvl="1"/>
            <a:r>
              <a:rPr lang="pt-BR" sz="2000" dirty="0" err="1" smtClean="0">
                <a:hlinkClick r:id="rId10"/>
              </a:rPr>
              <a:t>session_unset</a:t>
            </a:r>
            <a:r>
              <a:rPr lang="pt-BR" sz="2000" dirty="0" smtClean="0"/>
              <a:t> — Libera todas as variáveis de sessão</a:t>
            </a:r>
            <a:endParaRPr lang="pt-BR" sz="2000" dirty="0" smtClean="0"/>
          </a:p>
          <a:p>
            <a:pPr lvl="1"/>
            <a:r>
              <a:rPr lang="pt-BR" sz="2000" dirty="0" err="1" smtClean="0">
                <a:hlinkClick r:id="rId11"/>
              </a:rPr>
              <a:t>session_write_close</a:t>
            </a:r>
            <a:r>
              <a:rPr lang="pt-BR" sz="2000" dirty="0" smtClean="0"/>
              <a:t> — Guarda os dados de sessão e fecha a sessão</a:t>
            </a:r>
            <a:endParaRPr lang="pt-BR" sz="2000" dirty="0" smtClean="0"/>
          </a:p>
          <a:p>
            <a:endParaRPr lang="pt-BR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dirty="0" smtClean="0"/>
              <a:t>Funções para sessão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693455"/>
            <a:ext cx="9144000" cy="5949280"/>
          </a:xfrm>
        </p:spPr>
        <p:txBody>
          <a:bodyPr numCol="2">
            <a:normAutofit fontScale="77500" lnSpcReduction="20000"/>
          </a:bodyPr>
          <a:lstStyle/>
          <a:p>
            <a:pPr lvl="1"/>
            <a:r>
              <a:rPr lang="pt-BR" dirty="0" err="1">
                <a:hlinkClick r:id="rId1"/>
              </a:rPr>
              <a:t>session_abort</a:t>
            </a:r>
            <a:r>
              <a:rPr lang="pt-BR" dirty="0"/>
              <a:t> — Descarta as alterações no </a:t>
            </a:r>
            <a:r>
              <a:rPr lang="pt-BR" dirty="0" err="1"/>
              <a:t>array</a:t>
            </a:r>
            <a:r>
              <a:rPr lang="pt-BR" dirty="0"/>
              <a:t> da sessão e encerra a sessão</a:t>
            </a:r>
            <a:endParaRPr lang="pt-BR" dirty="0"/>
          </a:p>
          <a:p>
            <a:pPr lvl="1"/>
            <a:r>
              <a:rPr lang="pt-BR" dirty="0" err="1">
                <a:hlinkClick r:id="rId2"/>
              </a:rPr>
              <a:t>session_cache_expire</a:t>
            </a:r>
            <a:r>
              <a:rPr lang="pt-BR" dirty="0"/>
              <a:t> — Retorna o prazo do </a:t>
            </a:r>
            <a:r>
              <a:rPr lang="pt-BR" dirty="0" err="1"/>
              <a:t>cache</a:t>
            </a:r>
            <a:r>
              <a:rPr lang="pt-BR" dirty="0"/>
              <a:t> atual</a:t>
            </a:r>
            <a:endParaRPr lang="pt-BR" dirty="0"/>
          </a:p>
          <a:p>
            <a:pPr lvl="1"/>
            <a:r>
              <a:rPr lang="pt-BR" dirty="0" err="1">
                <a:hlinkClick r:id="rId3"/>
              </a:rPr>
              <a:t>session_cache_limiter</a:t>
            </a:r>
            <a:r>
              <a:rPr lang="pt-BR" dirty="0"/>
              <a:t> — Obtém e/ou define o limitador do </a:t>
            </a:r>
            <a:r>
              <a:rPr lang="pt-BR" dirty="0" err="1"/>
              <a:t>cache</a:t>
            </a:r>
            <a:r>
              <a:rPr lang="pt-BR" dirty="0"/>
              <a:t> atual</a:t>
            </a:r>
            <a:endParaRPr lang="pt-BR" dirty="0"/>
          </a:p>
          <a:p>
            <a:pPr lvl="1"/>
            <a:r>
              <a:rPr lang="pt-BR" dirty="0" err="1">
                <a:hlinkClick r:id="rId4"/>
              </a:rPr>
              <a:t>session_commit</a:t>
            </a:r>
            <a:r>
              <a:rPr lang="pt-BR" dirty="0"/>
              <a:t> — Sinônimo de </a:t>
            </a:r>
            <a:r>
              <a:rPr lang="pt-BR" dirty="0" err="1"/>
              <a:t>session_write_close</a:t>
            </a:r>
            <a:endParaRPr lang="pt-BR" dirty="0"/>
          </a:p>
          <a:p>
            <a:pPr lvl="1"/>
            <a:r>
              <a:rPr lang="pt-BR" dirty="0" err="1">
                <a:hlinkClick r:id="rId5"/>
              </a:rPr>
              <a:t>session_create_id</a:t>
            </a:r>
            <a:r>
              <a:rPr lang="pt-BR" dirty="0"/>
              <a:t> —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new</a:t>
            </a:r>
            <a:r>
              <a:rPr lang="pt-BR" dirty="0"/>
              <a:t> </a:t>
            </a:r>
            <a:r>
              <a:rPr lang="pt-BR" dirty="0" err="1"/>
              <a:t>session</a:t>
            </a:r>
            <a:r>
              <a:rPr lang="pt-BR" dirty="0"/>
              <a:t> id</a:t>
            </a:r>
            <a:endParaRPr lang="pt-BR" dirty="0"/>
          </a:p>
          <a:p>
            <a:pPr lvl="1"/>
            <a:r>
              <a:rPr lang="pt-BR" dirty="0" err="1">
                <a:hlinkClick r:id="rId6"/>
              </a:rPr>
              <a:t>session_decode</a:t>
            </a:r>
            <a:r>
              <a:rPr lang="pt-BR" dirty="0"/>
              <a:t> — Decodifica dados de sessão de uma sessão codificada em formato string</a:t>
            </a:r>
            <a:endParaRPr lang="pt-BR" dirty="0"/>
          </a:p>
          <a:p>
            <a:pPr lvl="1"/>
            <a:r>
              <a:rPr lang="pt-BR" dirty="0" err="1">
                <a:hlinkClick r:id="rId7"/>
              </a:rPr>
              <a:t>session_destroy</a:t>
            </a:r>
            <a:r>
              <a:rPr lang="pt-BR" dirty="0"/>
              <a:t> — Destrói todos os dados registrados em uma sessão</a:t>
            </a:r>
            <a:endParaRPr lang="pt-BR" dirty="0"/>
          </a:p>
          <a:p>
            <a:pPr lvl="1"/>
            <a:r>
              <a:rPr lang="pt-BR" dirty="0" err="1">
                <a:hlinkClick r:id="rId8"/>
              </a:rPr>
              <a:t>session_encode</a:t>
            </a:r>
            <a:r>
              <a:rPr lang="pt-BR" dirty="0"/>
              <a:t> — Codifica os dados atuais da sessão como uma sessão codificada em formato string</a:t>
            </a:r>
            <a:endParaRPr lang="pt-BR" dirty="0"/>
          </a:p>
          <a:p>
            <a:pPr lvl="1"/>
            <a:r>
              <a:rPr lang="pt-BR" dirty="0" err="1">
                <a:hlinkClick r:id="rId9"/>
              </a:rPr>
              <a:t>session_gc</a:t>
            </a:r>
            <a:r>
              <a:rPr lang="pt-BR" dirty="0"/>
              <a:t> — </a:t>
            </a:r>
            <a:r>
              <a:rPr lang="pt-BR" dirty="0" err="1"/>
              <a:t>Perform</a:t>
            </a:r>
            <a:r>
              <a:rPr lang="pt-BR" dirty="0"/>
              <a:t> </a:t>
            </a:r>
            <a:r>
              <a:rPr lang="pt-BR" dirty="0" err="1"/>
              <a:t>session</a:t>
            </a:r>
            <a:r>
              <a:rPr lang="pt-BR" dirty="0"/>
              <a:t> data </a:t>
            </a:r>
            <a:r>
              <a:rPr lang="pt-BR" dirty="0" err="1"/>
              <a:t>garbage</a:t>
            </a:r>
            <a:r>
              <a:rPr lang="pt-BR" dirty="0"/>
              <a:t> </a:t>
            </a:r>
            <a:r>
              <a:rPr lang="pt-BR" dirty="0" err="1"/>
              <a:t>collection</a:t>
            </a:r>
            <a:endParaRPr lang="pt-BR" dirty="0"/>
          </a:p>
          <a:p>
            <a:pPr lvl="1"/>
            <a:r>
              <a:rPr lang="pt-BR" dirty="0" err="1">
                <a:hlinkClick r:id="rId10"/>
              </a:rPr>
              <a:t>session_get_cookie_params</a:t>
            </a:r>
            <a:r>
              <a:rPr lang="pt-BR" dirty="0"/>
              <a:t> — Obtém os parâmetros do </a:t>
            </a:r>
            <a:r>
              <a:rPr lang="pt-BR" dirty="0" err="1"/>
              <a:t>cookie</a:t>
            </a:r>
            <a:r>
              <a:rPr lang="pt-BR" dirty="0"/>
              <a:t> da sessão</a:t>
            </a:r>
            <a:endParaRPr lang="pt-BR" dirty="0"/>
          </a:p>
          <a:p>
            <a:pPr lvl="1"/>
            <a:r>
              <a:rPr lang="pt-BR" dirty="0" err="1">
                <a:hlinkClick r:id="rId11"/>
              </a:rPr>
              <a:t>session_id</a:t>
            </a:r>
            <a:r>
              <a:rPr lang="pt-BR" dirty="0"/>
              <a:t> — Obtém e/ou define o id de sessão atual</a:t>
            </a:r>
            <a:endParaRPr lang="pt-BR" dirty="0"/>
          </a:p>
          <a:p>
            <a:pPr lvl="1"/>
            <a:r>
              <a:rPr lang="pt-BR" dirty="0" err="1">
                <a:hlinkClick r:id="rId12"/>
              </a:rPr>
              <a:t>session_is_registered</a:t>
            </a:r>
            <a:r>
              <a:rPr lang="pt-BR" dirty="0"/>
              <a:t> — Verifica se uma variável global está registrada numa sessão</a:t>
            </a:r>
            <a:endParaRPr lang="pt-BR" dirty="0"/>
          </a:p>
          <a:p>
            <a:pPr lvl="1"/>
            <a:r>
              <a:rPr lang="pt-BR" dirty="0" err="1">
                <a:hlinkClick r:id="rId13"/>
              </a:rPr>
              <a:t>session_module_name</a:t>
            </a:r>
            <a:r>
              <a:rPr lang="pt-BR" dirty="0"/>
              <a:t> — Obtém e/ou define o módulo da sessão atual</a:t>
            </a:r>
            <a:endParaRPr lang="pt-BR" dirty="0"/>
          </a:p>
          <a:p>
            <a:pPr lvl="1"/>
            <a:r>
              <a:rPr lang="pt-BR" dirty="0" err="1">
                <a:hlinkClick r:id="rId14"/>
              </a:rPr>
              <a:t>session_name</a:t>
            </a:r>
            <a:r>
              <a:rPr lang="pt-BR" dirty="0"/>
              <a:t> — Obtém e/ou define o nome da sessão atual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dirty="0" smtClean="0"/>
              <a:t>Funções para sessão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52128"/>
            <a:ext cx="8229600" cy="6093296"/>
          </a:xfrm>
        </p:spPr>
        <p:txBody>
          <a:bodyPr>
            <a:normAutofit/>
          </a:bodyPr>
          <a:lstStyle/>
          <a:p>
            <a:r>
              <a:rPr lang="pt-BR" dirty="0" err="1" smtClean="0">
                <a:hlinkClick r:id="rId1"/>
              </a:rPr>
              <a:t>SessionHandler</a:t>
            </a:r>
            <a:r>
              <a:rPr lang="pt-BR" dirty="0" smtClean="0"/>
              <a:t> — A classe </a:t>
            </a:r>
            <a:r>
              <a:rPr lang="pt-BR" dirty="0" err="1" smtClean="0"/>
              <a:t>SessionHandler</a:t>
            </a:r>
            <a:endParaRPr lang="pt-BR" dirty="0" smtClean="0"/>
          </a:p>
          <a:p>
            <a:pPr lvl="1"/>
            <a:r>
              <a:rPr lang="pt-BR" dirty="0" err="1" smtClean="0">
                <a:hlinkClick r:id="rId2"/>
              </a:rPr>
              <a:t>SessionHandler</a:t>
            </a:r>
            <a:r>
              <a:rPr lang="pt-BR" dirty="0" smtClean="0">
                <a:hlinkClick r:id="rId2"/>
              </a:rPr>
              <a:t>::close</a:t>
            </a:r>
            <a:r>
              <a:rPr lang="pt-BR" dirty="0" smtClean="0"/>
              <a:t> — Fecha a sessão</a:t>
            </a:r>
            <a:endParaRPr lang="pt-BR" dirty="0" smtClean="0"/>
          </a:p>
          <a:p>
            <a:pPr lvl="1"/>
            <a:r>
              <a:rPr lang="pt-BR" dirty="0" err="1" smtClean="0">
                <a:hlinkClick r:id="rId3"/>
              </a:rPr>
              <a:t>SessionHandler</a:t>
            </a:r>
            <a:r>
              <a:rPr lang="pt-BR" dirty="0" smtClean="0">
                <a:hlinkClick r:id="rId3"/>
              </a:rPr>
              <a:t>::</a:t>
            </a:r>
            <a:r>
              <a:rPr lang="pt-BR" dirty="0" err="1" smtClean="0">
                <a:hlinkClick r:id="rId3"/>
              </a:rPr>
              <a:t>create_sid</a:t>
            </a:r>
            <a:r>
              <a:rPr lang="pt-BR" dirty="0" smtClean="0"/>
              <a:t> — Retorna um novo ID de sessão</a:t>
            </a:r>
            <a:endParaRPr lang="pt-BR" dirty="0" smtClean="0"/>
          </a:p>
          <a:p>
            <a:pPr lvl="1"/>
            <a:r>
              <a:rPr lang="pt-BR" dirty="0" err="1" smtClean="0">
                <a:hlinkClick r:id="rId4"/>
              </a:rPr>
              <a:t>SessionHandler</a:t>
            </a:r>
            <a:r>
              <a:rPr lang="pt-BR" dirty="0" smtClean="0">
                <a:hlinkClick r:id="rId4"/>
              </a:rPr>
              <a:t>::</a:t>
            </a:r>
            <a:r>
              <a:rPr lang="pt-BR" dirty="0" err="1" smtClean="0">
                <a:hlinkClick r:id="rId4"/>
              </a:rPr>
              <a:t>destroy</a:t>
            </a:r>
            <a:r>
              <a:rPr lang="pt-BR" dirty="0" smtClean="0"/>
              <a:t> — Destrói uma sessão</a:t>
            </a:r>
            <a:endParaRPr lang="pt-BR" dirty="0" smtClean="0"/>
          </a:p>
          <a:p>
            <a:pPr lvl="1"/>
            <a:r>
              <a:rPr lang="pt-BR" dirty="0" err="1" smtClean="0">
                <a:hlinkClick r:id="rId5"/>
              </a:rPr>
              <a:t>SessionHandler</a:t>
            </a:r>
            <a:r>
              <a:rPr lang="pt-BR" dirty="0" smtClean="0">
                <a:hlinkClick r:id="rId5"/>
              </a:rPr>
              <a:t>::</a:t>
            </a:r>
            <a:r>
              <a:rPr lang="pt-BR" dirty="0" err="1" smtClean="0">
                <a:hlinkClick r:id="rId5"/>
              </a:rPr>
              <a:t>gc</a:t>
            </a:r>
            <a:r>
              <a:rPr lang="pt-BR" dirty="0" smtClean="0"/>
              <a:t> — Apaga sessões antigas</a:t>
            </a:r>
            <a:endParaRPr lang="pt-BR" dirty="0" smtClean="0"/>
          </a:p>
          <a:p>
            <a:pPr lvl="1"/>
            <a:r>
              <a:rPr lang="pt-BR" dirty="0" err="1" smtClean="0">
                <a:hlinkClick r:id="rId6"/>
              </a:rPr>
              <a:t>SessionHandler</a:t>
            </a:r>
            <a:r>
              <a:rPr lang="pt-BR" dirty="0" smtClean="0">
                <a:hlinkClick r:id="rId6"/>
              </a:rPr>
              <a:t>::open</a:t>
            </a:r>
            <a:r>
              <a:rPr lang="pt-BR" dirty="0" smtClean="0"/>
              <a:t> — Inicia uma sessão</a:t>
            </a:r>
            <a:endParaRPr lang="pt-BR" dirty="0" smtClean="0"/>
          </a:p>
          <a:p>
            <a:pPr lvl="1"/>
            <a:r>
              <a:rPr lang="pt-BR" dirty="0" err="1" smtClean="0">
                <a:hlinkClick r:id="rId7"/>
              </a:rPr>
              <a:t>SessionHandler</a:t>
            </a:r>
            <a:r>
              <a:rPr lang="pt-BR" dirty="0" smtClean="0">
                <a:hlinkClick r:id="rId7"/>
              </a:rPr>
              <a:t>::read</a:t>
            </a:r>
            <a:r>
              <a:rPr lang="pt-BR" dirty="0" smtClean="0"/>
              <a:t> — Lê os dados de sessão</a:t>
            </a:r>
            <a:endParaRPr lang="pt-BR" dirty="0" smtClean="0"/>
          </a:p>
          <a:p>
            <a:pPr lvl="1"/>
            <a:r>
              <a:rPr lang="pt-BR" dirty="0" err="1" smtClean="0">
                <a:hlinkClick r:id="rId8"/>
              </a:rPr>
              <a:t>SessionHandler</a:t>
            </a:r>
            <a:r>
              <a:rPr lang="pt-BR" dirty="0" smtClean="0">
                <a:hlinkClick r:id="rId8"/>
              </a:rPr>
              <a:t>::</a:t>
            </a:r>
            <a:r>
              <a:rPr lang="pt-BR" dirty="0" err="1" smtClean="0">
                <a:hlinkClick r:id="rId8"/>
              </a:rPr>
              <a:t>write</a:t>
            </a:r>
            <a:r>
              <a:rPr lang="pt-BR" dirty="0" smtClean="0"/>
              <a:t> — Escreve os dados de sessão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dirty="0" smtClean="0"/>
              <a:t>Funções para sessão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792088"/>
            <a:ext cx="8229600" cy="6021288"/>
          </a:xfrm>
        </p:spPr>
        <p:txBody>
          <a:bodyPr>
            <a:normAutofit lnSpcReduction="10000"/>
          </a:bodyPr>
          <a:lstStyle/>
          <a:p>
            <a:r>
              <a:rPr lang="pt-BR" dirty="0" err="1" smtClean="0">
                <a:hlinkClick r:id="rId1"/>
              </a:rPr>
              <a:t>SessionHandlerInterface</a:t>
            </a:r>
            <a:r>
              <a:rPr lang="pt-BR" dirty="0" smtClean="0"/>
              <a:t> — A classe </a:t>
            </a:r>
            <a:r>
              <a:rPr lang="pt-BR" dirty="0" err="1" smtClean="0"/>
              <a:t>SessionHandlerInterface</a:t>
            </a:r>
            <a:endParaRPr lang="pt-BR" dirty="0" smtClean="0"/>
          </a:p>
          <a:p>
            <a:pPr lvl="1"/>
            <a:r>
              <a:rPr lang="pt-BR" dirty="0" err="1" smtClean="0">
                <a:hlinkClick r:id="rId2"/>
              </a:rPr>
              <a:t>SessionHandlerInterface</a:t>
            </a:r>
            <a:r>
              <a:rPr lang="pt-BR" dirty="0" smtClean="0">
                <a:hlinkClick r:id="rId2"/>
              </a:rPr>
              <a:t>::close</a:t>
            </a:r>
            <a:r>
              <a:rPr lang="pt-BR" dirty="0" smtClean="0"/>
              <a:t> — Fecha a sessão</a:t>
            </a:r>
            <a:endParaRPr lang="pt-BR" dirty="0" smtClean="0"/>
          </a:p>
          <a:p>
            <a:pPr lvl="1"/>
            <a:r>
              <a:rPr lang="pt-BR" dirty="0" err="1" smtClean="0">
                <a:hlinkClick r:id="rId3"/>
              </a:rPr>
              <a:t>SessionHandlerInterface</a:t>
            </a:r>
            <a:r>
              <a:rPr lang="pt-BR" dirty="0" smtClean="0">
                <a:hlinkClick r:id="rId3"/>
              </a:rPr>
              <a:t>::</a:t>
            </a:r>
            <a:r>
              <a:rPr lang="pt-BR" dirty="0" err="1" smtClean="0">
                <a:hlinkClick r:id="rId3"/>
              </a:rPr>
              <a:t>destroy</a:t>
            </a:r>
            <a:r>
              <a:rPr lang="pt-BR" dirty="0" smtClean="0"/>
              <a:t> — Destrói uma sessão</a:t>
            </a:r>
            <a:endParaRPr lang="pt-BR" dirty="0" smtClean="0"/>
          </a:p>
          <a:p>
            <a:pPr lvl="1"/>
            <a:r>
              <a:rPr lang="pt-BR" dirty="0" err="1" smtClean="0">
                <a:hlinkClick r:id="rId4"/>
              </a:rPr>
              <a:t>SessionHandlerInterface</a:t>
            </a:r>
            <a:r>
              <a:rPr lang="pt-BR" dirty="0" smtClean="0">
                <a:hlinkClick r:id="rId4"/>
              </a:rPr>
              <a:t>::</a:t>
            </a:r>
            <a:r>
              <a:rPr lang="pt-BR" dirty="0" err="1" smtClean="0">
                <a:hlinkClick r:id="rId4"/>
              </a:rPr>
              <a:t>gc</a:t>
            </a:r>
            <a:r>
              <a:rPr lang="pt-BR" dirty="0" smtClean="0"/>
              <a:t> — Remove sessões antigas</a:t>
            </a:r>
            <a:endParaRPr lang="pt-BR" dirty="0" smtClean="0"/>
          </a:p>
          <a:p>
            <a:pPr lvl="1"/>
            <a:r>
              <a:rPr lang="pt-BR" dirty="0" err="1" smtClean="0">
                <a:hlinkClick r:id="rId5"/>
              </a:rPr>
              <a:t>SessionHandlerInterface</a:t>
            </a:r>
            <a:r>
              <a:rPr lang="pt-BR" dirty="0" smtClean="0">
                <a:hlinkClick r:id="rId5"/>
              </a:rPr>
              <a:t>::open</a:t>
            </a:r>
            <a:r>
              <a:rPr lang="pt-BR" dirty="0" smtClean="0"/>
              <a:t> — Inicializa uma sessão</a:t>
            </a:r>
            <a:endParaRPr lang="pt-BR" dirty="0" smtClean="0"/>
          </a:p>
          <a:p>
            <a:pPr lvl="1"/>
            <a:r>
              <a:rPr lang="pt-BR" dirty="0" err="1" smtClean="0">
                <a:hlinkClick r:id="rId6"/>
              </a:rPr>
              <a:t>SessionHandlerInterface</a:t>
            </a:r>
            <a:r>
              <a:rPr lang="pt-BR" dirty="0" smtClean="0">
                <a:hlinkClick r:id="rId6"/>
              </a:rPr>
              <a:t>::read</a:t>
            </a:r>
            <a:r>
              <a:rPr lang="pt-BR" dirty="0" smtClean="0"/>
              <a:t> — Lê os dados de sessão</a:t>
            </a:r>
            <a:endParaRPr lang="pt-BR" dirty="0" smtClean="0"/>
          </a:p>
          <a:p>
            <a:pPr lvl="1"/>
            <a:r>
              <a:rPr lang="pt-BR" dirty="0" err="1" smtClean="0">
                <a:hlinkClick r:id="rId7"/>
              </a:rPr>
              <a:t>SessionHandlerInterface</a:t>
            </a:r>
            <a:r>
              <a:rPr lang="pt-BR" dirty="0" smtClean="0">
                <a:hlinkClick r:id="rId7"/>
              </a:rPr>
              <a:t>::</a:t>
            </a:r>
            <a:r>
              <a:rPr lang="pt-BR" dirty="0" err="1" smtClean="0">
                <a:hlinkClick r:id="rId7"/>
              </a:rPr>
              <a:t>write</a:t>
            </a:r>
            <a:r>
              <a:rPr lang="pt-BR" dirty="0" smtClean="0"/>
              <a:t> — Escreve os dados de sessão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Upload</a:t>
            </a:r>
            <a:r>
              <a:rPr lang="pt-BR" dirty="0" smtClean="0"/>
              <a:t> de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PHP permite fazer </a:t>
            </a:r>
            <a:r>
              <a:rPr lang="pt-BR" dirty="0" err="1" smtClean="0"/>
              <a:t>uploads</a:t>
            </a:r>
            <a:r>
              <a:rPr lang="pt-BR" dirty="0" smtClean="0"/>
              <a:t> de arquivos, para dentro do servidor, em uma pasta especificada pelo programador.</a:t>
            </a:r>
            <a:endParaRPr lang="pt-BR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dirty="0" smtClean="0"/>
              <a:t>No formulário 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765463"/>
            <a:ext cx="9144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400" dirty="0" smtClean="0"/>
              <a:t>&lt;</a:t>
            </a:r>
            <a:r>
              <a:rPr lang="pt-BR" sz="2400" dirty="0" err="1" smtClean="0"/>
              <a:t>form</a:t>
            </a:r>
            <a:r>
              <a:rPr lang="pt-BR" sz="2400" dirty="0" smtClean="0"/>
              <a:t> </a:t>
            </a:r>
            <a:r>
              <a:rPr lang="pt-BR" sz="2400" b="1" dirty="0" err="1" smtClean="0"/>
              <a:t>enctype</a:t>
            </a:r>
            <a:r>
              <a:rPr lang="pt-BR" sz="2400" b="1" dirty="0" smtClean="0"/>
              <a:t>="</a:t>
            </a:r>
            <a:r>
              <a:rPr lang="pt-BR" sz="2400" b="1" dirty="0" err="1" smtClean="0"/>
              <a:t>multipart</a:t>
            </a:r>
            <a:r>
              <a:rPr lang="pt-BR" sz="2400" b="1" dirty="0" smtClean="0"/>
              <a:t>/</a:t>
            </a:r>
            <a:r>
              <a:rPr lang="pt-BR" sz="2400" b="1" dirty="0" err="1" smtClean="0"/>
              <a:t>form-data</a:t>
            </a:r>
            <a:r>
              <a:rPr lang="pt-BR" sz="2400" b="1" dirty="0" smtClean="0"/>
              <a:t>" </a:t>
            </a:r>
            <a:r>
              <a:rPr lang="pt-BR" sz="2400" dirty="0" err="1" smtClean="0"/>
              <a:t>action</a:t>
            </a:r>
            <a:r>
              <a:rPr lang="pt-BR" sz="2400" dirty="0" smtClean="0"/>
              <a:t>="</a:t>
            </a:r>
            <a:r>
              <a:rPr lang="pt-BR" sz="2400" dirty="0" err="1" smtClean="0"/>
              <a:t>upload</a:t>
            </a:r>
            <a:r>
              <a:rPr lang="pt-BR" sz="2400" dirty="0" smtClean="0"/>
              <a:t>.</a:t>
            </a:r>
            <a:r>
              <a:rPr lang="pt-BR" sz="2400" dirty="0" err="1" smtClean="0"/>
              <a:t>php</a:t>
            </a:r>
            <a:r>
              <a:rPr lang="pt-BR" sz="2400" dirty="0" smtClean="0"/>
              <a:t>" </a:t>
            </a:r>
            <a:r>
              <a:rPr lang="pt-BR" sz="2400" dirty="0" err="1" smtClean="0"/>
              <a:t>method</a:t>
            </a:r>
            <a:r>
              <a:rPr lang="pt-BR" sz="2400" dirty="0" smtClean="0"/>
              <a:t>="</a:t>
            </a:r>
            <a:r>
              <a:rPr lang="pt-BR" sz="2400" dirty="0" err="1" smtClean="0"/>
              <a:t>post</a:t>
            </a:r>
            <a:r>
              <a:rPr lang="pt-BR" sz="2400" dirty="0" smtClean="0"/>
              <a:t>"&gt;</a:t>
            </a: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&lt;input </a:t>
            </a:r>
            <a:r>
              <a:rPr lang="pt-BR" sz="2400" dirty="0" err="1" smtClean="0"/>
              <a:t>type</a:t>
            </a:r>
            <a:r>
              <a:rPr lang="pt-BR" sz="2400" dirty="0" smtClean="0"/>
              <a:t>="</a:t>
            </a:r>
            <a:r>
              <a:rPr lang="pt-BR" sz="2400" dirty="0" err="1" smtClean="0"/>
              <a:t>hidden</a:t>
            </a:r>
            <a:r>
              <a:rPr lang="pt-BR" sz="2400" dirty="0" smtClean="0"/>
              <a:t>" </a:t>
            </a:r>
            <a:r>
              <a:rPr lang="pt-BR" sz="2400" dirty="0" err="1" smtClean="0"/>
              <a:t>name</a:t>
            </a:r>
            <a:r>
              <a:rPr lang="pt-BR" sz="2400" dirty="0" smtClean="0"/>
              <a:t>="MAX_FILE_SIZE" </a:t>
            </a:r>
            <a:r>
              <a:rPr lang="pt-BR" sz="2400" dirty="0" err="1" smtClean="0"/>
              <a:t>value</a:t>
            </a:r>
            <a:r>
              <a:rPr lang="pt-BR" sz="2400" dirty="0" smtClean="0"/>
              <a:t>="1048576" /&gt;</a:t>
            </a: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	&lt;</a:t>
            </a:r>
            <a:r>
              <a:rPr lang="pt-BR" sz="2400" dirty="0" err="1" smtClean="0"/>
              <a:t>label</a:t>
            </a:r>
            <a:r>
              <a:rPr lang="pt-BR" sz="2400" dirty="0" smtClean="0"/>
              <a:t> for="file"&gt;Arquivo a ser enviado:&lt;/</a:t>
            </a:r>
            <a:r>
              <a:rPr lang="pt-BR" sz="2400" dirty="0" err="1" smtClean="0"/>
              <a:t>label</a:t>
            </a:r>
            <a:r>
              <a:rPr lang="pt-BR" sz="2400" dirty="0" smtClean="0"/>
              <a:t>&gt;</a:t>
            </a: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	&lt;input id="file" </a:t>
            </a:r>
            <a:r>
              <a:rPr lang="pt-BR" sz="2400" dirty="0" err="1" smtClean="0"/>
              <a:t>name</a:t>
            </a:r>
            <a:r>
              <a:rPr lang="pt-BR" sz="2400" dirty="0" smtClean="0"/>
              <a:t>="arquivo" </a:t>
            </a:r>
            <a:r>
              <a:rPr lang="pt-BR" sz="2400" dirty="0" err="1" smtClean="0"/>
              <a:t>type</a:t>
            </a:r>
            <a:r>
              <a:rPr lang="pt-BR" sz="2400" dirty="0" smtClean="0"/>
              <a:t>="file" /&gt;</a:t>
            </a: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	&lt;input </a:t>
            </a:r>
            <a:r>
              <a:rPr lang="pt-BR" sz="2400" dirty="0" err="1" smtClean="0"/>
              <a:t>type</a:t>
            </a:r>
            <a:r>
              <a:rPr lang="pt-BR" sz="2400" dirty="0" smtClean="0"/>
              <a:t>="</a:t>
            </a:r>
            <a:r>
              <a:rPr lang="pt-BR" sz="2400" dirty="0" err="1" smtClean="0"/>
              <a:t>submit</a:t>
            </a:r>
            <a:r>
              <a:rPr lang="pt-BR" sz="2400" dirty="0" smtClean="0"/>
              <a:t>" </a:t>
            </a:r>
            <a:r>
              <a:rPr lang="pt-BR" sz="2400" dirty="0" err="1" smtClean="0"/>
              <a:t>value</a:t>
            </a:r>
            <a:r>
              <a:rPr lang="pt-BR" sz="2400" dirty="0" smtClean="0"/>
              <a:t>="Enviar" /&gt;    &lt;BR&gt;</a:t>
            </a: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O código em negrito é obrigatório para que o </a:t>
            </a:r>
            <a:r>
              <a:rPr lang="pt-BR" sz="2400" dirty="0" err="1" smtClean="0"/>
              <a:t>upload</a:t>
            </a:r>
            <a:r>
              <a:rPr lang="pt-BR" sz="2400" dirty="0" smtClean="0"/>
              <a:t> funcione. Você deve acrescentá-lo no código do formulário.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rcRect t="76400" r="60231" b="9933"/>
          <a:stretch>
            <a:fillRect/>
          </a:stretch>
        </p:blipFill>
        <p:spPr>
          <a:xfrm>
            <a:off x="965835" y="4959350"/>
            <a:ext cx="5454650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55892"/>
            <a:ext cx="8229600" cy="1143000"/>
          </a:xfrm>
        </p:spPr>
        <p:txBody>
          <a:bodyPr/>
          <a:lstStyle/>
          <a:p>
            <a:r>
              <a:rPr lang="pt-BR" dirty="0" smtClean="0"/>
              <a:t>No formulário 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810895"/>
            <a:ext cx="8147685" cy="4526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400" dirty="0" smtClean="0"/>
              <a:t>&lt;</a:t>
            </a:r>
            <a:r>
              <a:rPr lang="pt-BR" sz="2400" dirty="0" err="1" smtClean="0"/>
              <a:t>form</a:t>
            </a:r>
            <a:r>
              <a:rPr lang="pt-BR" sz="2400" dirty="0" smtClean="0"/>
              <a:t> </a:t>
            </a:r>
            <a:r>
              <a:rPr lang="pt-BR" sz="2400" dirty="0" err="1" smtClean="0"/>
              <a:t>enctype</a:t>
            </a:r>
            <a:r>
              <a:rPr lang="pt-BR" sz="2400" dirty="0" smtClean="0"/>
              <a:t>="</a:t>
            </a:r>
            <a:r>
              <a:rPr lang="pt-BR" sz="2400" dirty="0" err="1" smtClean="0"/>
              <a:t>multipart</a:t>
            </a:r>
            <a:r>
              <a:rPr lang="pt-BR" sz="2400" dirty="0" smtClean="0"/>
              <a:t>/</a:t>
            </a:r>
            <a:r>
              <a:rPr lang="pt-BR" sz="2400" dirty="0" err="1" smtClean="0"/>
              <a:t>form-data</a:t>
            </a:r>
            <a:r>
              <a:rPr lang="pt-BR" sz="2400" b="1" dirty="0" smtClean="0"/>
              <a:t>" </a:t>
            </a:r>
            <a:r>
              <a:rPr lang="pt-BR" sz="2400" dirty="0" err="1" smtClean="0"/>
              <a:t>action</a:t>
            </a:r>
            <a:r>
              <a:rPr lang="pt-BR" sz="2400" dirty="0" smtClean="0"/>
              <a:t>="</a:t>
            </a:r>
            <a:r>
              <a:rPr lang="pt-BR" sz="2400" dirty="0" err="1" smtClean="0"/>
              <a:t>upload</a:t>
            </a:r>
            <a:r>
              <a:rPr lang="pt-BR" sz="2400" dirty="0" smtClean="0"/>
              <a:t>.</a:t>
            </a:r>
            <a:r>
              <a:rPr lang="pt-BR" sz="2400" dirty="0" err="1" smtClean="0"/>
              <a:t>php</a:t>
            </a:r>
            <a:r>
              <a:rPr lang="pt-BR" sz="2400" dirty="0" smtClean="0"/>
              <a:t>" </a:t>
            </a:r>
            <a:r>
              <a:rPr lang="pt-BR" sz="2400" dirty="0" err="1" smtClean="0"/>
              <a:t>method</a:t>
            </a:r>
            <a:r>
              <a:rPr lang="pt-BR" sz="2400" dirty="0" smtClean="0"/>
              <a:t>="</a:t>
            </a:r>
            <a:r>
              <a:rPr lang="pt-BR" sz="2400" dirty="0" err="1" smtClean="0"/>
              <a:t>post</a:t>
            </a:r>
            <a:r>
              <a:rPr lang="pt-BR" sz="2400" dirty="0" smtClean="0"/>
              <a:t>"&gt;</a:t>
            </a:r>
            <a:endParaRPr lang="pt-BR" sz="2400" dirty="0" smtClean="0"/>
          </a:p>
          <a:p>
            <a:pPr>
              <a:buNone/>
            </a:pPr>
            <a:r>
              <a:rPr lang="pt-BR" sz="2400" b="1" dirty="0" smtClean="0"/>
              <a:t>&lt;input </a:t>
            </a:r>
            <a:r>
              <a:rPr lang="pt-BR" sz="2400" b="1" dirty="0" err="1" smtClean="0"/>
              <a:t>type</a:t>
            </a:r>
            <a:r>
              <a:rPr lang="pt-BR" sz="2400" b="1" dirty="0" smtClean="0"/>
              <a:t>="</a:t>
            </a:r>
            <a:r>
              <a:rPr lang="pt-BR" sz="2400" b="1" dirty="0" err="1" smtClean="0"/>
              <a:t>hidden</a:t>
            </a:r>
            <a:r>
              <a:rPr lang="pt-BR" sz="2400" b="1" dirty="0" smtClean="0"/>
              <a:t>" </a:t>
            </a:r>
            <a:r>
              <a:rPr lang="pt-BR" sz="2400" b="1" dirty="0" err="1" smtClean="0"/>
              <a:t>name</a:t>
            </a:r>
            <a:r>
              <a:rPr lang="pt-BR" sz="2400" b="1" dirty="0" smtClean="0"/>
              <a:t>="MAX_FILE_SIZE" </a:t>
            </a:r>
            <a:r>
              <a:rPr lang="pt-BR" sz="2400" b="1" dirty="0" err="1" smtClean="0"/>
              <a:t>value</a:t>
            </a:r>
            <a:r>
              <a:rPr lang="pt-BR" sz="2400" b="1" dirty="0" smtClean="0"/>
              <a:t>="1048576" /&gt;</a:t>
            </a:r>
            <a:endParaRPr lang="pt-BR" sz="2400" b="1" dirty="0" smtClean="0"/>
          </a:p>
          <a:p>
            <a:pPr>
              <a:buNone/>
            </a:pPr>
            <a:r>
              <a:rPr lang="pt-BR" sz="2400" dirty="0" smtClean="0"/>
              <a:t>	&lt;</a:t>
            </a:r>
            <a:r>
              <a:rPr lang="pt-BR" sz="2400" dirty="0" err="1" smtClean="0"/>
              <a:t>label</a:t>
            </a:r>
            <a:r>
              <a:rPr lang="pt-BR" sz="2400" dirty="0" smtClean="0"/>
              <a:t> for="file"&gt;Arquivo a ser enviado:&lt;/</a:t>
            </a:r>
            <a:r>
              <a:rPr lang="pt-BR" sz="2400" dirty="0" err="1" smtClean="0"/>
              <a:t>label</a:t>
            </a:r>
            <a:r>
              <a:rPr lang="pt-BR" sz="2400" dirty="0" smtClean="0"/>
              <a:t>&gt;</a:t>
            </a: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	&lt;input id="file" </a:t>
            </a:r>
            <a:r>
              <a:rPr lang="pt-BR" sz="2400" dirty="0" err="1" smtClean="0"/>
              <a:t>name</a:t>
            </a:r>
            <a:r>
              <a:rPr lang="pt-BR" sz="2400" dirty="0" smtClean="0"/>
              <a:t>="arquivo" </a:t>
            </a:r>
            <a:r>
              <a:rPr lang="pt-BR" sz="2400" dirty="0" err="1" smtClean="0"/>
              <a:t>type</a:t>
            </a:r>
            <a:r>
              <a:rPr lang="pt-BR" sz="2400" dirty="0" smtClean="0"/>
              <a:t>="file" /&gt;</a:t>
            </a: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	&lt;input </a:t>
            </a:r>
            <a:r>
              <a:rPr lang="pt-BR" sz="2400" dirty="0" err="1" smtClean="0"/>
              <a:t>type</a:t>
            </a:r>
            <a:r>
              <a:rPr lang="pt-BR" sz="2400" dirty="0" smtClean="0"/>
              <a:t>="</a:t>
            </a:r>
            <a:r>
              <a:rPr lang="pt-BR" sz="2400" dirty="0" err="1" smtClean="0"/>
              <a:t>submit</a:t>
            </a:r>
            <a:r>
              <a:rPr lang="pt-BR" sz="2400" dirty="0" smtClean="0"/>
              <a:t>" </a:t>
            </a:r>
            <a:r>
              <a:rPr lang="pt-BR" sz="2400" dirty="0" err="1" smtClean="0"/>
              <a:t>value</a:t>
            </a:r>
            <a:r>
              <a:rPr lang="pt-BR" sz="2400" dirty="0" smtClean="0"/>
              <a:t>="Enviar" /&gt;    &lt;BR&gt;</a:t>
            </a: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O código em negrito é necessário para determinar o tamanho máximo em bytes que o arquivo pode ter.</a:t>
            </a:r>
            <a:endParaRPr lang="pt-BR" sz="2400" dirty="0"/>
          </a:p>
        </p:txBody>
      </p:sp>
      <p:pic>
        <p:nvPicPr>
          <p:cNvPr id="4" name="Espaço Reservado para Conteúdo 3"/>
          <p:cNvPicPr>
            <a:picLocks noChangeAspect="1"/>
          </p:cNvPicPr>
          <p:nvPr>
            <p:ph sz="half" idx="2"/>
          </p:nvPr>
        </p:nvPicPr>
        <p:blipFill>
          <a:blip r:embed="rId1"/>
          <a:srcRect t="77405" r="66226" b="14138"/>
          <a:stretch>
            <a:fillRect/>
          </a:stretch>
        </p:blipFill>
        <p:spPr>
          <a:xfrm>
            <a:off x="937895" y="5551170"/>
            <a:ext cx="6396990" cy="10013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Sessões PHP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suporte a sessões no PHP consiste em uma maneira de preservar certos dados </a:t>
            </a:r>
            <a:r>
              <a:rPr lang="pt-BR" dirty="0" smtClean="0"/>
              <a:t>através </a:t>
            </a:r>
            <a:r>
              <a:rPr lang="pt-BR" dirty="0"/>
              <a:t>dos acessos subsequentes.</a:t>
            </a:r>
            <a:endParaRPr lang="pt-BR" dirty="0"/>
          </a:p>
          <a:p>
            <a:r>
              <a:rPr lang="pt-BR" dirty="0"/>
              <a:t>Um visitante acessando o seu web site ganha um identificador único, o assim chamado id de sessão. Ele é salvo em um </a:t>
            </a:r>
            <a:r>
              <a:rPr lang="pt-BR" dirty="0" err="1"/>
              <a:t>cookie</a:t>
            </a:r>
            <a:r>
              <a:rPr lang="pt-BR" dirty="0"/>
              <a:t> do lado do usuário ou propagado via URL.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dirty="0" smtClean="0"/>
              <a:t>No formulário 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400" dirty="0" smtClean="0"/>
              <a:t>&lt;</a:t>
            </a:r>
            <a:r>
              <a:rPr lang="pt-BR" sz="2400" dirty="0" err="1" smtClean="0"/>
              <a:t>form</a:t>
            </a:r>
            <a:r>
              <a:rPr lang="pt-BR" sz="2400" dirty="0" smtClean="0"/>
              <a:t> </a:t>
            </a:r>
            <a:r>
              <a:rPr lang="pt-BR" sz="2400" dirty="0" err="1" smtClean="0"/>
              <a:t>enctype</a:t>
            </a:r>
            <a:r>
              <a:rPr lang="pt-BR" sz="2400" dirty="0" smtClean="0"/>
              <a:t>="</a:t>
            </a:r>
            <a:r>
              <a:rPr lang="pt-BR" sz="2400" dirty="0" err="1" smtClean="0"/>
              <a:t>multipart</a:t>
            </a:r>
            <a:r>
              <a:rPr lang="pt-BR" sz="2400" dirty="0" smtClean="0"/>
              <a:t>/</a:t>
            </a:r>
            <a:r>
              <a:rPr lang="pt-BR" sz="2400" dirty="0" err="1" smtClean="0"/>
              <a:t>form-data</a:t>
            </a:r>
            <a:r>
              <a:rPr lang="pt-BR" sz="2400" b="1" dirty="0" smtClean="0"/>
              <a:t>" </a:t>
            </a:r>
            <a:r>
              <a:rPr lang="pt-BR" sz="2400" dirty="0" err="1" smtClean="0"/>
              <a:t>action</a:t>
            </a:r>
            <a:r>
              <a:rPr lang="pt-BR" sz="2400" dirty="0" smtClean="0"/>
              <a:t>="</a:t>
            </a:r>
            <a:r>
              <a:rPr lang="pt-BR" sz="2400" dirty="0" err="1" smtClean="0"/>
              <a:t>upload</a:t>
            </a:r>
            <a:r>
              <a:rPr lang="pt-BR" sz="2400" dirty="0" smtClean="0"/>
              <a:t>.</a:t>
            </a:r>
            <a:r>
              <a:rPr lang="pt-BR" sz="2400" dirty="0" err="1" smtClean="0"/>
              <a:t>php</a:t>
            </a:r>
            <a:r>
              <a:rPr lang="pt-BR" sz="2400" dirty="0" smtClean="0"/>
              <a:t>" </a:t>
            </a:r>
            <a:r>
              <a:rPr lang="pt-BR" sz="2400" dirty="0" err="1" smtClean="0"/>
              <a:t>method</a:t>
            </a:r>
            <a:r>
              <a:rPr lang="pt-BR" sz="2400" dirty="0" smtClean="0"/>
              <a:t>="</a:t>
            </a:r>
            <a:r>
              <a:rPr lang="pt-BR" sz="2400" dirty="0" err="1" smtClean="0"/>
              <a:t>post</a:t>
            </a:r>
            <a:r>
              <a:rPr lang="pt-BR" sz="2400" dirty="0" smtClean="0"/>
              <a:t>"&gt;</a:t>
            </a: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&lt;input </a:t>
            </a:r>
            <a:r>
              <a:rPr lang="pt-BR" sz="2400" dirty="0" err="1" smtClean="0"/>
              <a:t>type</a:t>
            </a:r>
            <a:r>
              <a:rPr lang="pt-BR" sz="2400" dirty="0" smtClean="0"/>
              <a:t>="</a:t>
            </a:r>
            <a:r>
              <a:rPr lang="pt-BR" sz="2400" dirty="0" err="1" smtClean="0"/>
              <a:t>hidden</a:t>
            </a:r>
            <a:r>
              <a:rPr lang="pt-BR" sz="2400" dirty="0" smtClean="0"/>
              <a:t>" </a:t>
            </a:r>
            <a:r>
              <a:rPr lang="pt-BR" sz="2400" dirty="0" err="1" smtClean="0"/>
              <a:t>name</a:t>
            </a:r>
            <a:r>
              <a:rPr lang="pt-BR" sz="2400" dirty="0" smtClean="0"/>
              <a:t>="MAX_FILE_SIZE" </a:t>
            </a:r>
            <a:r>
              <a:rPr lang="pt-BR" sz="2400" dirty="0" err="1" smtClean="0"/>
              <a:t>value</a:t>
            </a:r>
            <a:r>
              <a:rPr lang="pt-BR" sz="2400" dirty="0" smtClean="0"/>
              <a:t>="1048576" /&gt;</a:t>
            </a: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	&lt;</a:t>
            </a:r>
            <a:r>
              <a:rPr lang="pt-BR" sz="2400" dirty="0" err="1" smtClean="0"/>
              <a:t>label</a:t>
            </a:r>
            <a:r>
              <a:rPr lang="pt-BR" sz="2400" dirty="0" smtClean="0"/>
              <a:t> for="file"&gt;Arquivo a ser enviado:&lt;/</a:t>
            </a:r>
            <a:r>
              <a:rPr lang="pt-BR" sz="2400" dirty="0" err="1" smtClean="0"/>
              <a:t>label</a:t>
            </a:r>
            <a:r>
              <a:rPr lang="pt-BR" sz="2400" dirty="0" smtClean="0"/>
              <a:t>&gt;</a:t>
            </a: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	</a:t>
            </a:r>
            <a:r>
              <a:rPr lang="pt-BR" sz="2400" b="1" dirty="0" smtClean="0"/>
              <a:t>&lt;input id="file" </a:t>
            </a:r>
            <a:r>
              <a:rPr lang="pt-BR" sz="2400" b="1" dirty="0" err="1" smtClean="0"/>
              <a:t>name</a:t>
            </a:r>
            <a:r>
              <a:rPr lang="pt-BR" sz="2400" b="1" dirty="0" smtClean="0"/>
              <a:t>="arquivo" </a:t>
            </a:r>
            <a:r>
              <a:rPr lang="pt-BR" sz="2400" b="1" dirty="0" err="1" smtClean="0"/>
              <a:t>type</a:t>
            </a:r>
            <a:r>
              <a:rPr lang="pt-BR" sz="2400" b="1" dirty="0" smtClean="0"/>
              <a:t>="file" /&gt;</a:t>
            </a:r>
            <a:endParaRPr lang="pt-BR" sz="2400" b="1" dirty="0" smtClean="0"/>
          </a:p>
          <a:p>
            <a:pPr>
              <a:buNone/>
            </a:pPr>
            <a:r>
              <a:rPr lang="pt-BR" sz="2400" dirty="0" smtClean="0"/>
              <a:t>	&lt;input </a:t>
            </a:r>
            <a:r>
              <a:rPr lang="pt-BR" sz="2400" dirty="0" err="1" smtClean="0"/>
              <a:t>type</a:t>
            </a:r>
            <a:r>
              <a:rPr lang="pt-BR" sz="2400" dirty="0" smtClean="0"/>
              <a:t>="</a:t>
            </a:r>
            <a:r>
              <a:rPr lang="pt-BR" sz="2400" dirty="0" err="1" smtClean="0"/>
              <a:t>submit</a:t>
            </a:r>
            <a:r>
              <a:rPr lang="pt-BR" sz="2400" dirty="0" smtClean="0"/>
              <a:t>" </a:t>
            </a:r>
            <a:r>
              <a:rPr lang="pt-BR" sz="2400" dirty="0" err="1" smtClean="0"/>
              <a:t>value</a:t>
            </a:r>
            <a:r>
              <a:rPr lang="pt-BR" sz="2400" dirty="0" smtClean="0"/>
              <a:t>="Enviar" /&gt;    &lt;BR&gt;</a:t>
            </a: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O código em negrito determina que é um campo do tipo file a ser preenchido com um caminho de arquivos .</a:t>
            </a: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O nome do campo file determina o nome do vetor $_FILES.</a:t>
            </a:r>
            <a:endParaRPr lang="pt-BR" sz="2400" dirty="0"/>
          </a:p>
        </p:txBody>
      </p:sp>
      <p:pic>
        <p:nvPicPr>
          <p:cNvPr id="4" name="Espaço Reservado para Conteúdo 3"/>
          <p:cNvPicPr>
            <a:picLocks noChangeAspect="1"/>
          </p:cNvPicPr>
          <p:nvPr>
            <p:ph sz="half" idx="2"/>
          </p:nvPr>
        </p:nvPicPr>
        <p:blipFill>
          <a:blip r:embed="rId1"/>
          <a:srcRect t="77405" r="66226" b="14138"/>
          <a:stretch>
            <a:fillRect/>
          </a:stretch>
        </p:blipFill>
        <p:spPr>
          <a:xfrm>
            <a:off x="937895" y="5551170"/>
            <a:ext cx="6396990" cy="10013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 código PHP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dirty="0" err="1" smtClean="0"/>
              <a:t>isset</a:t>
            </a:r>
            <a:r>
              <a:rPr lang="pt-BR" dirty="0" smtClean="0"/>
              <a:t> ($_FILES['arquivo']['</a:t>
            </a:r>
            <a:r>
              <a:rPr lang="pt-BR" dirty="0" err="1" smtClean="0"/>
              <a:t>name</a:t>
            </a:r>
            <a:r>
              <a:rPr lang="pt-BR" dirty="0" smtClean="0"/>
              <a:t>'])){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$</a:t>
            </a:r>
            <a:r>
              <a:rPr lang="pt-BR" dirty="0" err="1" smtClean="0"/>
              <a:t>diretorio</a:t>
            </a:r>
            <a:r>
              <a:rPr lang="pt-BR" dirty="0" smtClean="0"/>
              <a:t>=$_FILES['arquivo']['</a:t>
            </a:r>
            <a:r>
              <a:rPr lang="pt-BR" dirty="0" err="1" smtClean="0"/>
              <a:t>name</a:t>
            </a:r>
            <a:r>
              <a:rPr lang="pt-BR" dirty="0" smtClean="0"/>
              <a:t>'];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$</a:t>
            </a:r>
            <a:r>
              <a:rPr lang="pt-BR" dirty="0" err="1" smtClean="0"/>
              <a:t>uploaddir</a:t>
            </a:r>
            <a:r>
              <a:rPr lang="pt-BR" dirty="0" smtClean="0"/>
              <a:t>='Fotos/';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$arquivo = @$</a:t>
            </a:r>
            <a:r>
              <a:rPr lang="pt-BR" dirty="0" err="1" smtClean="0"/>
              <a:t>uploaddir</a:t>
            </a:r>
            <a:r>
              <a:rPr lang="pt-BR" dirty="0" smtClean="0"/>
              <a:t>.$_FILES['arquivo']['</a:t>
            </a:r>
            <a:r>
              <a:rPr lang="pt-BR" dirty="0" err="1" smtClean="0"/>
              <a:t>name</a:t>
            </a:r>
            <a:r>
              <a:rPr lang="pt-BR" dirty="0" smtClean="0"/>
              <a:t>'];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/>
              <a:t>if</a:t>
            </a:r>
            <a:r>
              <a:rPr lang="pt-BR" dirty="0" smtClean="0"/>
              <a:t>(</a:t>
            </a:r>
            <a:r>
              <a:rPr lang="pt-BR" dirty="0" err="1" smtClean="0"/>
              <a:t>move_uploaded_file</a:t>
            </a:r>
            <a:r>
              <a:rPr lang="pt-BR" dirty="0" smtClean="0"/>
              <a:t>($_FILES['arquivo']['</a:t>
            </a:r>
            <a:r>
              <a:rPr lang="pt-BR" dirty="0" err="1" smtClean="0"/>
              <a:t>tmp_name</a:t>
            </a:r>
            <a:r>
              <a:rPr lang="pt-BR" dirty="0" smtClean="0"/>
              <a:t>'],$arquivo)){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print</a:t>
            </a:r>
            <a:r>
              <a:rPr lang="pt-BR" dirty="0" smtClean="0"/>
              <a:t> "&lt;BR&gt;O arquivo ". $_FILES['arquivo']['</a:t>
            </a:r>
            <a:r>
              <a:rPr lang="pt-BR" dirty="0" err="1" smtClean="0"/>
              <a:t>name</a:t>
            </a:r>
            <a:r>
              <a:rPr lang="pt-BR" dirty="0" smtClean="0"/>
              <a:t>']." foi gravado com sucesso na pasta: $</a:t>
            </a:r>
            <a:r>
              <a:rPr lang="pt-BR" dirty="0" err="1" smtClean="0"/>
              <a:t>uploaddir</a:t>
            </a:r>
            <a:r>
              <a:rPr lang="pt-BR" dirty="0" smtClean="0"/>
              <a:t>.";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                                                         }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else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{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print</a:t>
            </a:r>
            <a:r>
              <a:rPr lang="pt-BR" dirty="0" smtClean="0"/>
              <a:t> "Erro. O arquivo não foi enviado";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}                                         }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if</a:t>
            </a:r>
            <a:r>
              <a:rPr lang="pt-BR" dirty="0" smtClean="0"/>
              <a:t>(</a:t>
            </a:r>
            <a:r>
              <a:rPr lang="pt-BR" dirty="0" err="1" smtClean="0"/>
              <a:t>isset</a:t>
            </a:r>
            <a:r>
              <a:rPr lang="pt-BR" dirty="0" smtClean="0"/>
              <a:t>($_FILES['arquivo']['</a:t>
            </a:r>
            <a:r>
              <a:rPr lang="pt-BR" dirty="0" err="1" smtClean="0"/>
              <a:t>name</a:t>
            </a:r>
            <a:r>
              <a:rPr lang="pt-BR" dirty="0" smtClean="0"/>
              <a:t>'])) $nome=$_FILES['arquivo']['</a:t>
            </a:r>
            <a:r>
              <a:rPr lang="pt-BR" dirty="0" err="1" smtClean="0"/>
              <a:t>name</a:t>
            </a:r>
            <a:r>
              <a:rPr lang="pt-BR" dirty="0" smtClean="0"/>
              <a:t>'];</a:t>
            </a:r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 código PHP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b="1" dirty="0" err="1" smtClean="0"/>
              <a:t>if</a:t>
            </a:r>
            <a:r>
              <a:rPr lang="pt-BR" b="1" dirty="0" smtClean="0"/>
              <a:t> (</a:t>
            </a:r>
            <a:r>
              <a:rPr lang="pt-BR" b="1" dirty="0" err="1" smtClean="0"/>
              <a:t>isset</a:t>
            </a:r>
            <a:r>
              <a:rPr lang="pt-BR" b="1" dirty="0" smtClean="0"/>
              <a:t> ($_FILES['arquivo']['</a:t>
            </a:r>
            <a:r>
              <a:rPr lang="pt-BR" b="1" dirty="0" err="1" smtClean="0"/>
              <a:t>name</a:t>
            </a:r>
            <a:r>
              <a:rPr lang="pt-BR" b="1" dirty="0" smtClean="0"/>
              <a:t>'])){ // Testa se o arquivo existe.</a:t>
            </a:r>
            <a:endParaRPr lang="pt-BR" b="1" dirty="0" smtClean="0"/>
          </a:p>
          <a:p>
            <a:pPr>
              <a:buNone/>
            </a:pPr>
            <a:r>
              <a:rPr lang="pt-BR" b="1" dirty="0" smtClean="0"/>
              <a:t>$</a:t>
            </a:r>
            <a:r>
              <a:rPr lang="pt-BR" b="1" dirty="0" err="1" smtClean="0"/>
              <a:t>diretorio</a:t>
            </a:r>
            <a:r>
              <a:rPr lang="pt-BR" b="1" dirty="0" smtClean="0"/>
              <a:t>=$_FILES['arquivo']['</a:t>
            </a:r>
            <a:r>
              <a:rPr lang="pt-BR" b="1" dirty="0" err="1" smtClean="0"/>
              <a:t>name</a:t>
            </a:r>
            <a:r>
              <a:rPr lang="pt-BR" b="1" dirty="0" smtClean="0"/>
              <a:t>']; // Armazena o nome do arquivo nesta variável.</a:t>
            </a:r>
            <a:endParaRPr lang="pt-BR" b="1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$</a:t>
            </a:r>
            <a:r>
              <a:rPr lang="pt-BR" dirty="0" err="1" smtClean="0"/>
              <a:t>uploaddir</a:t>
            </a:r>
            <a:r>
              <a:rPr lang="pt-BR" dirty="0" smtClean="0"/>
              <a:t>='Fotos/';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b="1" dirty="0" smtClean="0"/>
              <a:t>$arquivo = @$</a:t>
            </a:r>
            <a:r>
              <a:rPr lang="pt-BR" b="1" dirty="0" err="1" smtClean="0"/>
              <a:t>uploaddir</a:t>
            </a:r>
            <a:r>
              <a:rPr lang="pt-BR" b="1" dirty="0" smtClean="0"/>
              <a:t>.$_FILES['arquivo']['</a:t>
            </a:r>
            <a:r>
              <a:rPr lang="pt-BR" b="1" dirty="0" err="1" smtClean="0"/>
              <a:t>name</a:t>
            </a:r>
            <a:r>
              <a:rPr lang="pt-BR" b="1" dirty="0" smtClean="0"/>
              <a:t>']; //Determina o destino do </a:t>
            </a:r>
            <a:r>
              <a:rPr lang="pt-BR" b="1" dirty="0" err="1" smtClean="0"/>
              <a:t>upload</a:t>
            </a:r>
            <a:r>
              <a:rPr lang="pt-BR" b="1" dirty="0" smtClean="0"/>
              <a:t>.</a:t>
            </a:r>
            <a:endParaRPr lang="pt-BR" b="1" dirty="0" smtClean="0"/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47594"/>
            <a:ext cx="8229600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pt-BR" dirty="0" err="1" smtClean="0"/>
              <a:t>if</a:t>
            </a:r>
            <a:r>
              <a:rPr lang="pt-BR" dirty="0" smtClean="0"/>
              <a:t>(</a:t>
            </a:r>
            <a:r>
              <a:rPr lang="pt-BR" dirty="0" err="1" smtClean="0"/>
              <a:t>move_uploaded_file</a:t>
            </a:r>
            <a:r>
              <a:rPr lang="pt-BR" dirty="0" smtClean="0"/>
              <a:t>($_FILES['arquivo']['</a:t>
            </a:r>
            <a:r>
              <a:rPr lang="pt-BR" dirty="0" err="1" smtClean="0"/>
              <a:t>tmp_name</a:t>
            </a:r>
            <a:r>
              <a:rPr lang="pt-BR" dirty="0" smtClean="0"/>
              <a:t>'],$arquivo)){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print</a:t>
            </a:r>
            <a:r>
              <a:rPr lang="pt-BR" dirty="0" smtClean="0"/>
              <a:t> "&lt;BR&gt;O arquivo ". $_FILES['arquivo']['</a:t>
            </a:r>
            <a:r>
              <a:rPr lang="pt-BR" dirty="0" err="1" smtClean="0"/>
              <a:t>name</a:t>
            </a:r>
            <a:r>
              <a:rPr lang="pt-BR" dirty="0" smtClean="0"/>
              <a:t>']." foi gravado com sucesso na pasta: $</a:t>
            </a:r>
            <a:r>
              <a:rPr lang="pt-BR" dirty="0" err="1" smtClean="0"/>
              <a:t>uploaddir</a:t>
            </a:r>
            <a:r>
              <a:rPr lang="pt-BR" dirty="0" smtClean="0"/>
              <a:t>.";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A função </a:t>
            </a:r>
            <a:r>
              <a:rPr lang="pt-BR" dirty="0" err="1" smtClean="0"/>
              <a:t>move_uploaded_file</a:t>
            </a:r>
            <a:r>
              <a:rPr lang="pt-BR" dirty="0" smtClean="0"/>
              <a:t>(nome do arquivo, diretório destino) move o arquivo para o </a:t>
            </a:r>
            <a:r>
              <a:rPr lang="pt-BR" dirty="0" err="1" smtClean="0"/>
              <a:t>diretorio</a:t>
            </a:r>
            <a:r>
              <a:rPr lang="pt-BR" dirty="0" smtClean="0"/>
              <a:t> do </a:t>
            </a:r>
            <a:r>
              <a:rPr lang="pt-BR" dirty="0" err="1" smtClean="0"/>
              <a:t>upload</a:t>
            </a:r>
            <a:r>
              <a:rPr lang="pt-BR" dirty="0" smtClean="0"/>
              <a:t>. Dando certo, retorna ‘verdadeiro’.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 err="1" smtClean="0"/>
              <a:t>else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{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print</a:t>
            </a:r>
            <a:r>
              <a:rPr lang="pt-BR" dirty="0" smtClean="0"/>
              <a:t> "Erro. O arquivo não foi enviado";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}                                         }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if</a:t>
            </a:r>
            <a:r>
              <a:rPr lang="pt-BR" dirty="0" smtClean="0"/>
              <a:t>(</a:t>
            </a:r>
            <a:r>
              <a:rPr lang="pt-BR" dirty="0" err="1" smtClean="0"/>
              <a:t>isset</a:t>
            </a:r>
            <a:r>
              <a:rPr lang="pt-BR" dirty="0" smtClean="0"/>
              <a:t>($_FILES['arquivo']['</a:t>
            </a:r>
            <a:r>
              <a:rPr lang="pt-BR" dirty="0" err="1" smtClean="0"/>
              <a:t>name</a:t>
            </a:r>
            <a:r>
              <a:rPr lang="pt-BR" dirty="0" smtClean="0"/>
              <a:t>'])) $nome=$_FILES['arquivo']['</a:t>
            </a:r>
            <a:r>
              <a:rPr lang="pt-BR" dirty="0" err="1" smtClean="0"/>
              <a:t>name</a:t>
            </a:r>
            <a:r>
              <a:rPr lang="pt-BR" dirty="0" smtClean="0"/>
              <a:t>'];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A função </a:t>
            </a:r>
            <a:r>
              <a:rPr lang="pt-BR" dirty="0" err="1" smtClean="0"/>
              <a:t>move_uploaded_files</a:t>
            </a:r>
            <a:r>
              <a:rPr lang="pt-BR" dirty="0" smtClean="0"/>
              <a:t> retornará ‘falso’ se não puder fazer a movimentação do arquivo.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Sessões PHP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pt-BR" dirty="0"/>
              <a:t>O suporte à sessão permite armazenar dados entre as requisições no </a:t>
            </a:r>
            <a:r>
              <a:rPr lang="pt-BR" dirty="0" err="1"/>
              <a:t>array</a:t>
            </a:r>
            <a:r>
              <a:rPr lang="pt-BR" dirty="0"/>
              <a:t> super global </a:t>
            </a:r>
            <a:r>
              <a:rPr lang="pt-BR" i="1" dirty="0">
                <a:hlinkClick r:id="rId1"/>
              </a:rPr>
              <a:t>$_SESSION</a:t>
            </a:r>
            <a:r>
              <a:rPr lang="pt-BR" dirty="0"/>
              <a:t>. Quando um visitante acessar seu site, o PHP vai conferir automaticamente (se </a:t>
            </a:r>
            <a:r>
              <a:rPr lang="pt-BR" dirty="0" err="1">
                <a:hlinkClick r:id="rId2"/>
              </a:rPr>
              <a:t>session</a:t>
            </a:r>
            <a:r>
              <a:rPr lang="pt-BR" dirty="0">
                <a:hlinkClick r:id="rId2"/>
              </a:rPr>
              <a:t>.</a:t>
            </a:r>
            <a:r>
              <a:rPr lang="pt-BR" dirty="0" err="1">
                <a:hlinkClick r:id="rId2"/>
              </a:rPr>
              <a:t>auto_start</a:t>
            </a:r>
            <a:r>
              <a:rPr lang="pt-BR" dirty="0"/>
              <a:t> estiver definido como 1) ou quando você pedir (explicitamente </a:t>
            </a:r>
            <a:r>
              <a:rPr lang="pt-BR" dirty="0" err="1"/>
              <a:t>atráves</a:t>
            </a:r>
            <a:r>
              <a:rPr lang="pt-BR" dirty="0"/>
              <a:t> de </a:t>
            </a:r>
            <a:r>
              <a:rPr lang="pt-BR" dirty="0" err="1">
                <a:hlinkClick r:id="rId3"/>
              </a:rPr>
              <a:t>session_start</a:t>
            </a:r>
            <a:r>
              <a:rPr lang="pt-BR" dirty="0">
                <a:hlinkClick r:id="rId3"/>
              </a:rPr>
              <a:t>()</a:t>
            </a:r>
            <a:r>
              <a:rPr lang="pt-BR" dirty="0"/>
              <a:t>) se um id de sessão específico foi enviado com a requisição. Se este for o caso, o ambiente anteriormente salvo é recriado.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dirty="0" smtClean="0"/>
              <a:t>Sessões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/>
          <a:p>
            <a:r>
              <a:rPr lang="pt-BR" dirty="0"/>
              <a:t>Sessões são uma forma simples de armazenar dados para usuários individuais usando um ID de sessão único. </a:t>
            </a:r>
            <a:endParaRPr lang="pt-BR" dirty="0" smtClean="0"/>
          </a:p>
          <a:p>
            <a:r>
              <a:rPr lang="pt-BR" dirty="0" smtClean="0"/>
              <a:t>Sessões </a:t>
            </a:r>
            <a:r>
              <a:rPr lang="pt-BR" dirty="0"/>
              <a:t>podem ser usadas para persistir informações entre requisições de páginas. </a:t>
            </a:r>
            <a:endParaRPr lang="pt-BR" dirty="0" smtClean="0"/>
          </a:p>
          <a:p>
            <a:r>
              <a:rPr lang="pt-BR" dirty="0" err="1" smtClean="0"/>
              <a:t>IDs</a:t>
            </a:r>
            <a:r>
              <a:rPr lang="pt-BR" dirty="0" smtClean="0"/>
              <a:t> </a:t>
            </a:r>
            <a:r>
              <a:rPr lang="pt-BR" dirty="0"/>
              <a:t>de sessão normalmente são enviados ao navegador através de </a:t>
            </a:r>
            <a:r>
              <a:rPr lang="pt-BR" dirty="0" err="1"/>
              <a:t>cookies</a:t>
            </a:r>
            <a:r>
              <a:rPr lang="pt-BR" dirty="0"/>
              <a:t> de sessão e o ID é usado para recuperar dados da sessão existente.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ausência de um ID ou </a:t>
            </a:r>
            <a:r>
              <a:rPr lang="pt-BR" dirty="0" err="1"/>
              <a:t>cookie</a:t>
            </a:r>
            <a:r>
              <a:rPr lang="pt-BR" dirty="0"/>
              <a:t> de sessão permite que o PHP saiba que deve criar uma nova sessão e gerar um novo ID de sessão.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smtClean="0"/>
              <a:t>Sessões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Sessões seguem um fluxo simples. Quando uma sessão é iniciada, o PHP recupera uma sessão existente usando o ID informado (normalmente de um </a:t>
            </a:r>
            <a:r>
              <a:rPr lang="pt-BR" dirty="0" err="1"/>
              <a:t>cookie</a:t>
            </a:r>
            <a:r>
              <a:rPr lang="pt-BR" dirty="0"/>
              <a:t> de sessão) ou se nenhum é informado então será criada uma nova sessão. </a:t>
            </a:r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PHP preencherá a super global </a:t>
            </a:r>
            <a:r>
              <a:rPr lang="pt-BR" i="1" dirty="0">
                <a:hlinkClick r:id="rId1"/>
              </a:rPr>
              <a:t>$_SESSION</a:t>
            </a:r>
            <a:r>
              <a:rPr lang="pt-BR" dirty="0"/>
              <a:t> com todos os dados de sessão depois que a sessão iniciar. Quando o PHP finalizar, automaticamente ele pegará o conteúdo da super global </a:t>
            </a:r>
            <a:r>
              <a:rPr lang="pt-BR" i="1" dirty="0">
                <a:hlinkClick r:id="rId1"/>
              </a:rPr>
              <a:t>$_SESSION</a:t>
            </a:r>
            <a:r>
              <a:rPr lang="pt-BR" dirty="0"/>
              <a:t>, então vai serializá-lo e enviá-lo para armazenamento usando o manipulador de gravação da sessão.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dirty="0" smtClean="0"/>
              <a:t>Sessão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padrão, o PHP usa o manipulador de gravação interno </a:t>
            </a:r>
            <a:r>
              <a:rPr lang="pt-BR" dirty="0" smtClean="0"/>
              <a:t>files</a:t>
            </a:r>
            <a:r>
              <a:rPr lang="pt-BR" dirty="0"/>
              <a:t> que é configurado por </a:t>
            </a:r>
            <a:r>
              <a:rPr lang="pt-BR" dirty="0" err="1">
                <a:hlinkClick r:id="rId1"/>
              </a:rPr>
              <a:t>session</a:t>
            </a:r>
            <a:r>
              <a:rPr lang="pt-BR" dirty="0">
                <a:hlinkClick r:id="rId1"/>
              </a:rPr>
              <a:t>.</a:t>
            </a:r>
            <a:r>
              <a:rPr lang="pt-BR" dirty="0" err="1">
                <a:hlinkClick r:id="rId1"/>
              </a:rPr>
              <a:t>save_handler</a:t>
            </a:r>
            <a:r>
              <a:rPr lang="pt-BR" dirty="0"/>
              <a:t>. Isto salva os dados da sessão no servidor no local configurado pela diretiva </a:t>
            </a:r>
            <a:r>
              <a:rPr lang="pt-BR" dirty="0" smtClean="0"/>
              <a:t>de configuração</a:t>
            </a:r>
            <a:r>
              <a:rPr lang="pt-BR" dirty="0"/>
              <a:t>  </a:t>
            </a:r>
            <a:r>
              <a:rPr lang="pt-BR" dirty="0" err="1">
                <a:hlinkClick r:id="rId1"/>
              </a:rPr>
              <a:t>session</a:t>
            </a:r>
            <a:r>
              <a:rPr lang="pt-BR" dirty="0">
                <a:hlinkClick r:id="rId1"/>
              </a:rPr>
              <a:t>.</a:t>
            </a:r>
            <a:r>
              <a:rPr lang="pt-BR" dirty="0" err="1">
                <a:hlinkClick r:id="rId1"/>
              </a:rPr>
              <a:t>save_path</a:t>
            </a:r>
            <a:r>
              <a:rPr lang="pt-BR" dirty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Sessões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Sessões podem ser iniciadas manualmente usando a função </a:t>
            </a:r>
            <a:r>
              <a:rPr lang="pt-BR" dirty="0" err="1">
                <a:hlinkClick r:id="rId1"/>
              </a:rPr>
              <a:t>session_start</a:t>
            </a:r>
            <a:r>
              <a:rPr lang="pt-BR" dirty="0">
                <a:hlinkClick r:id="rId1"/>
              </a:rPr>
              <a:t>()</a:t>
            </a:r>
            <a:r>
              <a:rPr lang="pt-BR" dirty="0"/>
              <a:t>. Se a diretiva </a:t>
            </a:r>
            <a:r>
              <a:rPr lang="pt-BR" dirty="0" err="1">
                <a:hlinkClick r:id="rId2"/>
              </a:rPr>
              <a:t>session</a:t>
            </a:r>
            <a:r>
              <a:rPr lang="pt-BR" dirty="0">
                <a:hlinkClick r:id="rId2"/>
              </a:rPr>
              <a:t>.</a:t>
            </a:r>
            <a:r>
              <a:rPr lang="pt-BR" dirty="0" err="1">
                <a:hlinkClick r:id="rId2"/>
              </a:rPr>
              <a:t>auto_start</a:t>
            </a:r>
            <a:r>
              <a:rPr lang="pt-BR" dirty="0"/>
              <a:t> estiver configurada como 1, a sessão será iniciada automaticamente no início da requisição.</a:t>
            </a:r>
            <a:endParaRPr lang="pt-BR" dirty="0"/>
          </a:p>
          <a:p>
            <a:r>
              <a:rPr lang="pt-BR" dirty="0"/>
              <a:t>Sessões normalmente se encerram automaticamente quando o PHP termina de executar um script, mas podem ser encerradas manualmente usando a função </a:t>
            </a:r>
            <a:r>
              <a:rPr lang="pt-BR" dirty="0" err="1">
                <a:hlinkClick r:id="rId3"/>
              </a:rPr>
              <a:t>session_write_close</a:t>
            </a:r>
            <a:r>
              <a:rPr lang="pt-BR" dirty="0">
                <a:hlinkClick r:id="rId3"/>
              </a:rPr>
              <a:t>()</a:t>
            </a:r>
            <a:r>
              <a:rPr lang="pt-BR" dirty="0"/>
              <a:t>.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Sessões – </a:t>
            </a:r>
            <a:r>
              <a:rPr lang="pt-BR" dirty="0"/>
              <a:t>Registrando uma variável com </a:t>
            </a:r>
            <a:r>
              <a:rPr lang="pt-BR" i="1" dirty="0">
                <a:hlinkClick r:id="rId1"/>
              </a:rPr>
              <a:t>$_SESSION</a:t>
            </a:r>
            <a:r>
              <a:rPr lang="pt-BR" dirty="0"/>
              <a:t>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br>
              <a:rPr lang="en-US" dirty="0"/>
            </a:br>
            <a:r>
              <a:rPr lang="en-US" dirty="0" err="1"/>
              <a:t>session_start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if (!</a:t>
            </a:r>
            <a:r>
              <a:rPr lang="en-US" dirty="0" err="1"/>
              <a:t>isset</a:t>
            </a:r>
            <a:r>
              <a:rPr lang="en-US" dirty="0"/>
              <a:t>($_SESSION['count'])) {</a:t>
            </a:r>
            <a:br>
              <a:rPr lang="en-US" dirty="0"/>
            </a:br>
            <a:r>
              <a:rPr lang="en-US" dirty="0"/>
              <a:t>  $_SESSION['count'] = 0;</a:t>
            </a:r>
            <a:br>
              <a:rPr lang="en-US" dirty="0"/>
            </a:br>
            <a:r>
              <a:rPr lang="en-US" dirty="0"/>
              <a:t>} else {</a:t>
            </a:r>
            <a:br>
              <a:rPr lang="en-US" dirty="0"/>
            </a:br>
            <a:r>
              <a:rPr lang="en-US" dirty="0"/>
              <a:t>  $_SESSION['count']++;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?&gt;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Desregistrando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com </a:t>
            </a:r>
            <a:r>
              <a:rPr lang="en-US" i="1" dirty="0" smtClean="0">
                <a:hlinkClick r:id="rId1"/>
              </a:rPr>
              <a:t>$_SESSION</a:t>
            </a:r>
            <a:r>
              <a:rPr lang="en-US" dirty="0" smtClean="0"/>
              <a:t>.</a:t>
            </a:r>
            <a:br>
              <a:rPr lang="en-US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en-US" dirty="0" err="1"/>
              <a:t>php</a:t>
            </a:r>
            <a:br>
              <a:rPr lang="en-US" dirty="0"/>
            </a:br>
            <a:r>
              <a:rPr lang="en-US" dirty="0" err="1"/>
              <a:t>session_start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unset($_SESSION['count']);</a:t>
            </a:r>
            <a:br>
              <a:rPr lang="en-US" dirty="0"/>
            </a:br>
            <a:r>
              <a:rPr lang="en-US" dirty="0"/>
              <a:t>?&gt;</a:t>
            </a:r>
            <a:endParaRPr lang="en-US" dirty="0"/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9102</Words>
  <Application>WPS Presentation</Application>
  <PresentationFormat>Apresentação na tela (4:3)</PresentationFormat>
  <Paragraphs>196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Segoe Print</vt:lpstr>
      <vt:lpstr>Tema do Office</vt:lpstr>
      <vt:lpstr>PHP</vt:lpstr>
      <vt:lpstr>Sessões PHP</vt:lpstr>
      <vt:lpstr>Sessões PHP</vt:lpstr>
      <vt:lpstr>Sessões</vt:lpstr>
      <vt:lpstr>Sessões</vt:lpstr>
      <vt:lpstr>Sessão</vt:lpstr>
      <vt:lpstr>Sessões</vt:lpstr>
      <vt:lpstr>Sessões – Registrando uma variável com $_SESSION.</vt:lpstr>
      <vt:lpstr>Desregistrando uma variável com $_SESSION. </vt:lpstr>
      <vt:lpstr>Passando o ID de sessão </vt:lpstr>
      <vt:lpstr>PowerPoint 演示文稿</vt:lpstr>
      <vt:lpstr>Constantes pré-definidas </vt:lpstr>
      <vt:lpstr>PowerPoint 演示文稿</vt:lpstr>
      <vt:lpstr>Funções para sessão</vt:lpstr>
      <vt:lpstr>Funções para sessão</vt:lpstr>
      <vt:lpstr>Funções para sessão</vt:lpstr>
      <vt:lpstr>Upload de arquivos</vt:lpstr>
      <vt:lpstr>No formulário HTML</vt:lpstr>
      <vt:lpstr>No formulário HTML</vt:lpstr>
      <vt:lpstr>No formulário HTML</vt:lpstr>
      <vt:lpstr>No código PHP</vt:lpstr>
      <vt:lpstr>No código PHP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Fábio Perim</dc:creator>
  <cp:lastModifiedBy>Flávio</cp:lastModifiedBy>
  <cp:revision>24</cp:revision>
  <dcterms:created xsi:type="dcterms:W3CDTF">2021-04-24T22:24:00Z</dcterms:created>
  <dcterms:modified xsi:type="dcterms:W3CDTF">2023-05-09T13:38:34Z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1046-11.2.0.9169</vt:lpwstr>
  </property>
</Properties>
</file>