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3"/>
    <p:sldId id="257" r:id="rId24"/>
    <p:sldId id="258" r:id="rId25"/>
    <p:sldId id="259" r:id="rId26"/>
    <p:sldId id="260" r:id="rId27"/>
    <p:sldId id="261" r:id="rId28"/>
    <p:sldId id="262" r:id="rId29"/>
    <p:sldId id="263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273" r:id="rId40"/>
    <p:sldId id="274" r:id="rId41"/>
    <p:sldId id="275" r:id="rId4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nsam" charset="1" panose="00000500000000000000"/>
      <p:regular r:id="rId10"/>
    </p:embeddedFont>
    <p:embeddedFont>
      <p:font typeface="Fahkwang" charset="1" panose="00000500000000000000"/>
      <p:regular r:id="rId11"/>
    </p:embeddedFont>
    <p:embeddedFont>
      <p:font typeface="Fahkwang Bold" charset="1" panose="00000800000000000000"/>
      <p:regular r:id="rId12"/>
    </p:embeddedFont>
    <p:embeddedFont>
      <p:font typeface="Fahkwang Italics" charset="1" panose="00000500000000000000"/>
      <p:regular r:id="rId13"/>
    </p:embeddedFont>
    <p:embeddedFont>
      <p:font typeface="Fahkwang Bold Italics" charset="1" panose="00000800000000000000"/>
      <p:regular r:id="rId14"/>
    </p:embeddedFont>
    <p:embeddedFont>
      <p:font typeface="Fahkwang Extra-Light" charset="1" panose="00000300000000000000"/>
      <p:regular r:id="rId15"/>
    </p:embeddedFont>
    <p:embeddedFont>
      <p:font typeface="Fahkwang Extra-Light Italics" charset="1" panose="00000300000000000000"/>
      <p:regular r:id="rId16"/>
    </p:embeddedFont>
    <p:embeddedFont>
      <p:font typeface="Fahkwang Medium" charset="1" panose="00000600000000000000"/>
      <p:regular r:id="rId17"/>
    </p:embeddedFont>
    <p:embeddedFont>
      <p:font typeface="Fahkwang Medium Italics" charset="1" panose="00000600000000000000"/>
      <p:regular r:id="rId18"/>
    </p:embeddedFont>
    <p:embeddedFont>
      <p:font typeface="29LT Riwaya" charset="1" panose="00000500000000000000"/>
      <p:regular r:id="rId19"/>
    </p:embeddedFont>
    <p:embeddedFont>
      <p:font typeface="29LT Riwaya Bold" charset="1" panose="00000800000000000000"/>
      <p:regular r:id="rId20"/>
    </p:embeddedFont>
    <p:embeddedFont>
      <p:font typeface="29LT Riwaya Italics" charset="1" panose="00000500000000000000"/>
      <p:regular r:id="rId21"/>
    </p:embeddedFont>
    <p:embeddedFont>
      <p:font typeface="29LT Riwaya Medium" charset="1" panose="000006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slides/slide1.xml" Type="http://schemas.openxmlformats.org/officeDocument/2006/relationships/slide"/><Relationship Id="rId24" Target="slides/slide2.xml" Type="http://schemas.openxmlformats.org/officeDocument/2006/relationships/slide"/><Relationship Id="rId25" Target="slides/slide3.xml" Type="http://schemas.openxmlformats.org/officeDocument/2006/relationships/slide"/><Relationship Id="rId26" Target="slides/slide4.xml" Type="http://schemas.openxmlformats.org/officeDocument/2006/relationships/slide"/><Relationship Id="rId27" Target="slides/slide5.xml" Type="http://schemas.openxmlformats.org/officeDocument/2006/relationships/slide"/><Relationship Id="rId28" Target="slides/slide6.xml" Type="http://schemas.openxmlformats.org/officeDocument/2006/relationships/slide"/><Relationship Id="rId29" Target="slides/slide7.xml" Type="http://schemas.openxmlformats.org/officeDocument/2006/relationships/slide"/><Relationship Id="rId3" Target="viewProps.xml" Type="http://schemas.openxmlformats.org/officeDocument/2006/relationships/viewProps"/><Relationship Id="rId30" Target="slides/slide8.xml" Type="http://schemas.openxmlformats.org/officeDocument/2006/relationships/slide"/><Relationship Id="rId31" Target="slides/slide9.xml" Type="http://schemas.openxmlformats.org/officeDocument/2006/relationships/slide"/><Relationship Id="rId32" Target="slides/slide10.xml" Type="http://schemas.openxmlformats.org/officeDocument/2006/relationships/slide"/><Relationship Id="rId33" Target="slides/slide11.xml" Type="http://schemas.openxmlformats.org/officeDocument/2006/relationships/slide"/><Relationship Id="rId34" Target="slides/slide12.xml" Type="http://schemas.openxmlformats.org/officeDocument/2006/relationships/slide"/><Relationship Id="rId35" Target="slides/slide13.xml" Type="http://schemas.openxmlformats.org/officeDocument/2006/relationships/slide"/><Relationship Id="rId36" Target="slides/slide14.xml" Type="http://schemas.openxmlformats.org/officeDocument/2006/relationships/slide"/><Relationship Id="rId37" Target="slides/slide15.xml" Type="http://schemas.openxmlformats.org/officeDocument/2006/relationships/slide"/><Relationship Id="rId38" Target="slides/slide16.xml" Type="http://schemas.openxmlformats.org/officeDocument/2006/relationships/slide"/><Relationship Id="rId39" Target="slides/slide17.xml" Type="http://schemas.openxmlformats.org/officeDocument/2006/relationships/slide"/><Relationship Id="rId4" Target="theme/theme1.xml" Type="http://schemas.openxmlformats.org/officeDocument/2006/relationships/theme"/><Relationship Id="rId40" Target="slides/slide18.xml" Type="http://schemas.openxmlformats.org/officeDocument/2006/relationships/slide"/><Relationship Id="rId41" Target="slides/slide19.xml" Type="http://schemas.openxmlformats.org/officeDocument/2006/relationships/slide"/><Relationship Id="rId42" Target="slides/slide20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28.pn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jpe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www.totvs.com/blog/gestao-industrial/mrp/" TargetMode="External" Type="http://schemas.openxmlformats.org/officeDocument/2006/relationships/hyperlink"/><Relationship Id="rId11" Target="https://www.nomus.com.br/blog-industrial/o-que-e-o-mrp-e-para-que-serve/" TargetMode="External" Type="http://schemas.openxmlformats.org/officeDocument/2006/relationships/hyperlink"/><Relationship Id="rId12" Target="https://eprconsultoria.com.br/mrp/" TargetMode="External" Type="http://schemas.openxmlformats.org/officeDocument/2006/relationships/hyperlink"/><Relationship Id="rId13" Target="../media/image7.png" Type="http://schemas.openxmlformats.org/officeDocument/2006/relationships/image"/><Relationship Id="rId14" Target="https://www.napratica.org.br/diagrama-de-ishikawa/" TargetMode="External" Type="http://schemas.openxmlformats.org/officeDocument/2006/relationships/hyperlink"/><Relationship Id="rId15" Target="../media/image9.png" Type="http://schemas.openxmlformats.org/officeDocument/2006/relationships/image"/><Relationship Id="rId16" Target="../media/image10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https://zeev.it/blog/o-que-e-sipoc/#:~:text=SIPOC%20%C3%A9%20a%20abrevia%C3%A7%C3%A3o%2C%20em,o%20diagrama%20do%20seu%20processo." TargetMode="External" Type="http://schemas.openxmlformats.org/officeDocument/2006/relationships/hyperlink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https://www.fm2s.com.br/blog/como-fazer-um-sipoc" TargetMode="External" Type="http://schemas.openxmlformats.org/officeDocument/2006/relationships/hyperlink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leonardo-matsumota.com/2020/05/27/o-roteiro-dmaic-na-melhoria-dos-processos-six-sigma-parte-i/" TargetMode="External" Type="http://schemas.openxmlformats.org/officeDocument/2006/relationships/hyperlink"/><Relationship Id="rId11" Target="https://www.senior.com.br/sistema-erp-o-que-e-e-como-funciona" TargetMode="External" Type="http://schemas.openxmlformats.org/officeDocument/2006/relationships/hyperlink"/><Relationship Id="rId12" Target="https://eprconsultoria.com.br/mrp/https:/www.nomus.com.br/blog-industrial/erp/#:~:text=ERP%20(Enterprise%20Resource%20Planning)%20%C3%A9,tomada%20de%20decis%C3%A3o%20dos%20gestores." TargetMode="External" Type="http://schemas.openxmlformats.org/officeDocument/2006/relationships/hyperlink"/><Relationship Id="rId13" Target="../media/image7.png" Type="http://schemas.openxmlformats.org/officeDocument/2006/relationships/image"/><Relationship Id="rId14" Target="https://www.freudenberg-filter.com/en/" TargetMode="External" Type="http://schemas.openxmlformats.org/officeDocument/2006/relationships/hyperlink"/><Relationship Id="rId15" Target="../media/image9.png" Type="http://schemas.openxmlformats.org/officeDocument/2006/relationships/image"/><Relationship Id="rId16" Target="../media/image10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https://www.siteware.com.br/blog/metodologias/diagrama-de-ishikawa/" TargetMode="External" Type="http://schemas.openxmlformats.org/officeDocument/2006/relationships/hyperlink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https://www.sydle.com/br/blog/dmaic-64bd2afcda771954dd52337b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jpeg" Type="http://schemas.openxmlformats.org/officeDocument/2006/relationships/image"/><Relationship Id="rId11" Target="../media/image16.jpeg" Type="http://schemas.openxmlformats.org/officeDocument/2006/relationships/image"/><Relationship Id="rId12" Target="../media/image17.jpe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jpeg" Type="http://schemas.openxmlformats.org/officeDocument/2006/relationships/image"/><Relationship Id="rId9" Target="../media/image14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jpe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3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24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26581" y="-2250792"/>
            <a:ext cx="5234399" cy="4501583"/>
          </a:xfrm>
          <a:custGeom>
            <a:avLst/>
            <a:gdLst/>
            <a:ahLst/>
            <a:cxnLst/>
            <a:rect r="r" b="b" t="t" l="l"/>
            <a:pathLst>
              <a:path h="4501583" w="5234399">
                <a:moveTo>
                  <a:pt x="0" y="0"/>
                </a:moveTo>
                <a:lnTo>
                  <a:pt x="5234400" y="0"/>
                </a:lnTo>
                <a:lnTo>
                  <a:pt x="5234400" y="4501584"/>
                </a:lnTo>
                <a:lnTo>
                  <a:pt x="0" y="450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008855">
            <a:off x="-5094079" y="5039442"/>
            <a:ext cx="7899960" cy="10495116"/>
          </a:xfrm>
          <a:custGeom>
            <a:avLst/>
            <a:gdLst/>
            <a:ahLst/>
            <a:cxnLst/>
            <a:rect r="r" b="b" t="t" l="l"/>
            <a:pathLst>
              <a:path h="10495116" w="7899960">
                <a:moveTo>
                  <a:pt x="0" y="0"/>
                </a:moveTo>
                <a:lnTo>
                  <a:pt x="7899960" y="0"/>
                </a:lnTo>
                <a:lnTo>
                  <a:pt x="7899960" y="10495116"/>
                </a:lnTo>
                <a:lnTo>
                  <a:pt x="0" y="104951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-5306306" y="4548392"/>
            <a:ext cx="10612613" cy="0"/>
          </a:xfrm>
          <a:prstGeom prst="line">
            <a:avLst/>
          </a:prstGeom>
          <a:ln cap="flat" w="38100">
            <a:solidFill>
              <a:srgbClr val="B678E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12981694" y="4548392"/>
            <a:ext cx="10612613" cy="0"/>
          </a:xfrm>
          <a:prstGeom prst="line">
            <a:avLst/>
          </a:prstGeom>
          <a:ln cap="flat" w="38100">
            <a:solidFill>
              <a:srgbClr val="B678E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7989984" y="5502934"/>
            <a:ext cx="2308032" cy="0"/>
          </a:xfrm>
          <a:prstGeom prst="line">
            <a:avLst/>
          </a:prstGeom>
          <a:ln cap="flat" w="38100">
            <a:solidFill>
              <a:srgbClr val="CFA0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5878442">
            <a:off x="-1686467" y="8311016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6"/>
                </a:lnTo>
                <a:lnTo>
                  <a:pt x="0" y="53185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8540447">
            <a:off x="13943171" y="-3440091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6"/>
                </a:lnTo>
                <a:lnTo>
                  <a:pt x="0" y="53185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069089" y="5505237"/>
            <a:ext cx="4091494" cy="3295622"/>
          </a:xfrm>
          <a:custGeom>
            <a:avLst/>
            <a:gdLst/>
            <a:ahLst/>
            <a:cxnLst/>
            <a:rect r="r" b="b" t="t" l="l"/>
            <a:pathLst>
              <a:path h="3295622" w="4091494">
                <a:moveTo>
                  <a:pt x="0" y="0"/>
                </a:moveTo>
                <a:lnTo>
                  <a:pt x="4091495" y="0"/>
                </a:lnTo>
                <a:lnTo>
                  <a:pt x="4091495" y="3295622"/>
                </a:lnTo>
                <a:lnTo>
                  <a:pt x="0" y="32956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355266" y="8579114"/>
            <a:ext cx="2932734" cy="1707886"/>
          </a:xfrm>
          <a:custGeom>
            <a:avLst/>
            <a:gdLst/>
            <a:ahLst/>
            <a:cxnLst/>
            <a:rect r="r" b="b" t="t" l="l"/>
            <a:pathLst>
              <a:path h="1707886" w="2932734">
                <a:moveTo>
                  <a:pt x="0" y="0"/>
                </a:moveTo>
                <a:lnTo>
                  <a:pt x="2932734" y="0"/>
                </a:lnTo>
                <a:lnTo>
                  <a:pt x="2932734" y="1707886"/>
                </a:lnTo>
                <a:lnTo>
                  <a:pt x="0" y="17078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28547" y="3555041"/>
            <a:ext cx="15430907" cy="1943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05"/>
              </a:lnSpc>
            </a:pPr>
            <a:r>
              <a:rPr lang="en-US" sz="13550" spc="-392">
                <a:solidFill>
                  <a:srgbClr val="000000"/>
                </a:solidFill>
                <a:latin typeface="Ansam"/>
              </a:rPr>
              <a:t>Lotus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92872" y="6255802"/>
            <a:ext cx="5902256" cy="2386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0"/>
              </a:lnSpc>
            </a:pPr>
            <a:r>
              <a:rPr lang="en-US" sz="3418" spc="-99">
                <a:solidFill>
                  <a:srgbClr val="000000"/>
                </a:solidFill>
                <a:latin typeface="29LT Riwaya"/>
              </a:rPr>
              <a:t>Eric Nassif</a:t>
            </a:r>
          </a:p>
          <a:p>
            <a:pPr algn="ctr">
              <a:lnSpc>
                <a:spcPts val="3760"/>
              </a:lnSpc>
            </a:pPr>
            <a:r>
              <a:rPr lang="en-US" sz="3418" spc="-99">
                <a:solidFill>
                  <a:srgbClr val="000000"/>
                </a:solidFill>
                <a:latin typeface="29LT Riwaya"/>
              </a:rPr>
              <a:t>Henrique Trindade</a:t>
            </a:r>
          </a:p>
          <a:p>
            <a:pPr algn="ctr">
              <a:lnSpc>
                <a:spcPts val="3760"/>
              </a:lnSpc>
            </a:pPr>
            <a:r>
              <a:rPr lang="en-US" sz="3418" spc="-99">
                <a:solidFill>
                  <a:srgbClr val="000000"/>
                </a:solidFill>
                <a:latin typeface="29LT Riwaya"/>
              </a:rPr>
              <a:t>Lisandra Santos</a:t>
            </a:r>
          </a:p>
          <a:p>
            <a:pPr algn="ctr">
              <a:lnSpc>
                <a:spcPts val="3760"/>
              </a:lnSpc>
            </a:pPr>
            <a:r>
              <a:rPr lang="en-US" sz="3418" spc="-99">
                <a:solidFill>
                  <a:srgbClr val="000000"/>
                </a:solidFill>
                <a:latin typeface="29LT Riwaya"/>
              </a:rPr>
              <a:t>Marcos Lucas</a:t>
            </a:r>
          </a:p>
          <a:p>
            <a:pPr algn="ctr">
              <a:lnSpc>
                <a:spcPts val="3760"/>
              </a:lnSpc>
            </a:pPr>
            <a:r>
              <a:rPr lang="en-US" sz="3418" spc="-99">
                <a:solidFill>
                  <a:srgbClr val="000000"/>
                </a:solidFill>
                <a:latin typeface="29LT Riwaya"/>
              </a:rPr>
              <a:t>Nathália Fonseca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92872" y="2303286"/>
            <a:ext cx="5902256" cy="481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0"/>
              </a:lnSpc>
            </a:pPr>
            <a:r>
              <a:rPr lang="en-US" sz="3418" spc="-99">
                <a:solidFill>
                  <a:srgbClr val="000000"/>
                </a:solidFill>
                <a:latin typeface="29LT Riwaya"/>
              </a:rPr>
              <a:t>Profº Rodrigo Elias Pereira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92872" y="9471157"/>
            <a:ext cx="5902256" cy="481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0"/>
              </a:lnSpc>
            </a:pPr>
            <a:r>
              <a:rPr lang="en-US" sz="3418" spc="-99">
                <a:solidFill>
                  <a:srgbClr val="000000"/>
                </a:solidFill>
                <a:latin typeface="29LT Riwaya"/>
              </a:rPr>
              <a:t>São José dos Campos - 2024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6915" y="213177"/>
            <a:ext cx="1810981" cy="2311840"/>
            <a:chOff x="0" y="0"/>
            <a:chExt cx="2414641" cy="308245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24390" y="0"/>
              <a:ext cx="2165861" cy="2020158"/>
            </a:xfrm>
            <a:custGeom>
              <a:avLst/>
              <a:gdLst/>
              <a:ahLst/>
              <a:cxnLst/>
              <a:rect r="r" b="b" t="t" l="l"/>
              <a:pathLst>
                <a:path h="2020158" w="2165861">
                  <a:moveTo>
                    <a:pt x="0" y="0"/>
                  </a:moveTo>
                  <a:lnTo>
                    <a:pt x="2165861" y="0"/>
                  </a:lnTo>
                  <a:lnTo>
                    <a:pt x="2165861" y="2020158"/>
                  </a:lnTo>
                  <a:lnTo>
                    <a:pt x="0" y="2020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0" y="2251003"/>
              <a:ext cx="2414641" cy="831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25"/>
                </a:lnSpc>
              </a:pPr>
              <a:r>
                <a:rPr lang="en-US" sz="3732" spc="231">
                  <a:solidFill>
                    <a:srgbClr val="000000"/>
                  </a:solidFill>
                  <a:latin typeface="29LT Riwaya Bold"/>
                </a:rPr>
                <a:t>Lotus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19795" y="1557653"/>
            <a:ext cx="8738682" cy="6884822"/>
            <a:chOff x="0" y="0"/>
            <a:chExt cx="11651576" cy="91797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44844"/>
              <a:ext cx="11651576" cy="8134919"/>
            </a:xfrm>
            <a:custGeom>
              <a:avLst/>
              <a:gdLst/>
              <a:ahLst/>
              <a:cxnLst/>
              <a:rect r="r" b="b" t="t" l="l"/>
              <a:pathLst>
                <a:path h="8134919" w="11651576">
                  <a:moveTo>
                    <a:pt x="0" y="0"/>
                  </a:moveTo>
                  <a:lnTo>
                    <a:pt x="11651576" y="0"/>
                  </a:lnTo>
                  <a:lnTo>
                    <a:pt x="11651576" y="8134919"/>
                  </a:lnTo>
                  <a:lnTo>
                    <a:pt x="0" y="8134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590121" y="2703749"/>
              <a:ext cx="1068541" cy="1069756"/>
              <a:chOff x="0" y="0"/>
              <a:chExt cx="812800" cy="81372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3724"/>
              </a:xfrm>
              <a:custGeom>
                <a:avLst/>
                <a:gdLst/>
                <a:ahLst/>
                <a:cxnLst/>
                <a:rect r="r" b="b" t="t" l="l"/>
                <a:pathLst>
                  <a:path h="813724" w="812800">
                    <a:moveTo>
                      <a:pt x="406400" y="0"/>
                    </a:moveTo>
                    <a:cubicBezTo>
                      <a:pt x="181951" y="0"/>
                      <a:pt x="0" y="182158"/>
                      <a:pt x="0" y="406862"/>
                    </a:cubicBezTo>
                    <a:cubicBezTo>
                      <a:pt x="0" y="631566"/>
                      <a:pt x="181951" y="813724"/>
                      <a:pt x="406400" y="813724"/>
                    </a:cubicBezTo>
                    <a:cubicBezTo>
                      <a:pt x="630849" y="813724"/>
                      <a:pt x="812800" y="631566"/>
                      <a:pt x="812800" y="406862"/>
                    </a:cubicBezTo>
                    <a:cubicBezTo>
                      <a:pt x="812800" y="18215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38187"/>
                <a:ext cx="660400" cy="6992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FFFFFF"/>
                    </a:solidFill>
                    <a:latin typeface="Fahkwang Bold"/>
                  </a:rPr>
                  <a:t>1</a:t>
                </a: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1889678" y="2975224"/>
              <a:ext cx="3965401" cy="554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05"/>
                </a:lnSpc>
              </a:pPr>
              <a:r>
                <a:rPr lang="en-US" sz="2913" spc="-84">
                  <a:solidFill>
                    <a:srgbClr val="000000"/>
                  </a:solidFill>
                  <a:latin typeface="Fahkwang Bold"/>
                </a:rPr>
                <a:t>O que é MRP?</a:t>
              </a:r>
            </a:p>
          </p:txBody>
        </p:sp>
        <p:grpSp>
          <p:nvGrpSpPr>
            <p:cNvPr name="Group 8" id="8"/>
            <p:cNvGrpSpPr/>
            <p:nvPr/>
          </p:nvGrpSpPr>
          <p:grpSpPr>
            <a:xfrm rot="0">
              <a:off x="0" y="0"/>
              <a:ext cx="7045650" cy="1769260"/>
              <a:chOff x="0" y="0"/>
              <a:chExt cx="1391733" cy="34948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391733" cy="349483"/>
              </a:xfrm>
              <a:custGeom>
                <a:avLst/>
                <a:gdLst/>
                <a:ahLst/>
                <a:cxnLst/>
                <a:rect r="r" b="b" t="t" l="l"/>
                <a:pathLst>
                  <a:path h="349483" w="1391733">
                    <a:moveTo>
                      <a:pt x="74720" y="0"/>
                    </a:moveTo>
                    <a:lnTo>
                      <a:pt x="1317014" y="0"/>
                    </a:lnTo>
                    <a:cubicBezTo>
                      <a:pt x="1336831" y="0"/>
                      <a:pt x="1355836" y="7872"/>
                      <a:pt x="1369848" y="21885"/>
                    </a:cubicBezTo>
                    <a:cubicBezTo>
                      <a:pt x="1383861" y="35898"/>
                      <a:pt x="1391733" y="54903"/>
                      <a:pt x="1391733" y="74720"/>
                    </a:cubicBezTo>
                    <a:lnTo>
                      <a:pt x="1391733" y="274763"/>
                    </a:lnTo>
                    <a:cubicBezTo>
                      <a:pt x="1391733" y="294580"/>
                      <a:pt x="1383861" y="313586"/>
                      <a:pt x="1369848" y="327598"/>
                    </a:cubicBezTo>
                    <a:cubicBezTo>
                      <a:pt x="1355836" y="341611"/>
                      <a:pt x="1336831" y="349483"/>
                      <a:pt x="1317014" y="349483"/>
                    </a:cubicBezTo>
                    <a:lnTo>
                      <a:pt x="74720" y="349483"/>
                    </a:lnTo>
                    <a:cubicBezTo>
                      <a:pt x="54903" y="349483"/>
                      <a:pt x="35898" y="341611"/>
                      <a:pt x="21885" y="327598"/>
                    </a:cubicBezTo>
                    <a:cubicBezTo>
                      <a:pt x="7872" y="313586"/>
                      <a:pt x="0" y="294580"/>
                      <a:pt x="0" y="274763"/>
                    </a:cubicBezTo>
                    <a:lnTo>
                      <a:pt x="0" y="74720"/>
                    </a:lnTo>
                    <a:cubicBezTo>
                      <a:pt x="0" y="54903"/>
                      <a:pt x="7872" y="35898"/>
                      <a:pt x="21885" y="21885"/>
                    </a:cubicBezTo>
                    <a:cubicBezTo>
                      <a:pt x="35898" y="7872"/>
                      <a:pt x="54903" y="0"/>
                      <a:pt x="74720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04775"/>
                <a:ext cx="1391733" cy="4542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39"/>
                  </a:lnSpc>
                </a:pPr>
                <a:r>
                  <a:rPr lang="en-US" sz="5099">
                    <a:solidFill>
                      <a:srgbClr val="FFFFFF"/>
                    </a:solidFill>
                    <a:latin typeface="Ansam"/>
                  </a:rPr>
                  <a:t>MRP:</a:t>
                </a: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590121" y="4789505"/>
              <a:ext cx="1048533" cy="1069756"/>
              <a:chOff x="0" y="0"/>
              <a:chExt cx="797581" cy="81372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797581" cy="813724"/>
              </a:xfrm>
              <a:custGeom>
                <a:avLst/>
                <a:gdLst/>
                <a:ahLst/>
                <a:cxnLst/>
                <a:rect r="r" b="b" t="t" l="l"/>
                <a:pathLst>
                  <a:path h="813724" w="797581">
                    <a:moveTo>
                      <a:pt x="398790" y="0"/>
                    </a:moveTo>
                    <a:cubicBezTo>
                      <a:pt x="178545" y="0"/>
                      <a:pt x="0" y="182158"/>
                      <a:pt x="0" y="406862"/>
                    </a:cubicBezTo>
                    <a:cubicBezTo>
                      <a:pt x="0" y="631566"/>
                      <a:pt x="178545" y="813724"/>
                      <a:pt x="398790" y="813724"/>
                    </a:cubicBezTo>
                    <a:cubicBezTo>
                      <a:pt x="619036" y="813724"/>
                      <a:pt x="797581" y="631566"/>
                      <a:pt x="797581" y="406862"/>
                    </a:cubicBezTo>
                    <a:cubicBezTo>
                      <a:pt x="797581" y="182158"/>
                      <a:pt x="619036" y="0"/>
                      <a:pt x="398790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4773" y="38187"/>
                <a:ext cx="648034" cy="6992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FFFFFF"/>
                    </a:solidFill>
                    <a:latin typeface="Fahkwang Bold"/>
                  </a:rPr>
                  <a:t>2</a:t>
                </a: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865344" y="5060980"/>
              <a:ext cx="5589947" cy="554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05"/>
                </a:lnSpc>
              </a:pPr>
              <a:r>
                <a:rPr lang="en-US" sz="2913" spc="-84">
                  <a:solidFill>
                    <a:srgbClr val="000000"/>
                  </a:solidFill>
                  <a:latin typeface="Fahkwang Bold"/>
                </a:rPr>
                <a:t>Princípios essênciais: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865344" y="5900058"/>
              <a:ext cx="9196112" cy="1620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29108" indent="-314554" lvl="1">
                <a:lnSpc>
                  <a:spcPts val="3205"/>
                </a:lnSpc>
                <a:buFont typeface="Arial"/>
                <a:buChar char="•"/>
              </a:pPr>
              <a:r>
                <a:rPr lang="en-US" sz="2913" spc="-84">
                  <a:solidFill>
                    <a:srgbClr val="000000"/>
                  </a:solidFill>
                  <a:latin typeface="Fahkwang"/>
                </a:rPr>
                <a:t>Demand-Driven;</a:t>
              </a:r>
            </a:p>
            <a:p>
              <a:pPr marL="629108" indent="-314554" lvl="1">
                <a:lnSpc>
                  <a:spcPts val="3205"/>
                </a:lnSpc>
                <a:buFont typeface="Arial"/>
                <a:buChar char="•"/>
              </a:pPr>
              <a:r>
                <a:rPr lang="en-US" sz="2913" spc="-84">
                  <a:solidFill>
                    <a:srgbClr val="000000"/>
                  </a:solidFill>
                  <a:latin typeface="Fahkwang"/>
                </a:rPr>
                <a:t>Explosão de materiais;</a:t>
              </a:r>
            </a:p>
            <a:p>
              <a:pPr marL="629108" indent="-314554" lvl="1">
                <a:lnSpc>
                  <a:spcPts val="3205"/>
                </a:lnSpc>
                <a:buFont typeface="Arial"/>
                <a:buChar char="•"/>
              </a:pPr>
              <a:r>
                <a:rPr lang="en-US" sz="2913" spc="-84">
                  <a:solidFill>
                    <a:srgbClr val="000000"/>
                  </a:solidFill>
                  <a:latin typeface="Fahkwang"/>
                </a:rPr>
                <a:t>Gestão de Estoque: Just in Time.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8008855">
            <a:off x="-5171204" y="5704325"/>
            <a:ext cx="7899960" cy="10495116"/>
          </a:xfrm>
          <a:custGeom>
            <a:avLst/>
            <a:gdLst/>
            <a:ahLst/>
            <a:cxnLst/>
            <a:rect r="r" b="b" t="t" l="l"/>
            <a:pathLst>
              <a:path h="10495116" w="7899960">
                <a:moveTo>
                  <a:pt x="0" y="0"/>
                </a:moveTo>
                <a:lnTo>
                  <a:pt x="7899960" y="0"/>
                </a:lnTo>
                <a:lnTo>
                  <a:pt x="7899960" y="10495116"/>
                </a:lnTo>
                <a:lnTo>
                  <a:pt x="0" y="104951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878442">
            <a:off x="-1763592" y="8975899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7"/>
                </a:lnTo>
                <a:lnTo>
                  <a:pt x="0" y="5318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3062794" y="5867460"/>
            <a:ext cx="4091494" cy="3295622"/>
          </a:xfrm>
          <a:custGeom>
            <a:avLst/>
            <a:gdLst/>
            <a:ahLst/>
            <a:cxnLst/>
            <a:rect r="r" b="b" t="t" l="l"/>
            <a:pathLst>
              <a:path h="3295622" w="4091494">
                <a:moveTo>
                  <a:pt x="0" y="0"/>
                </a:moveTo>
                <a:lnTo>
                  <a:pt x="4091494" y="0"/>
                </a:lnTo>
                <a:lnTo>
                  <a:pt x="4091494" y="3295622"/>
                </a:lnTo>
                <a:lnTo>
                  <a:pt x="0" y="32956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874369" y="3710056"/>
            <a:ext cx="5840366" cy="2866887"/>
          </a:xfrm>
          <a:custGeom>
            <a:avLst/>
            <a:gdLst/>
            <a:ahLst/>
            <a:cxnLst/>
            <a:rect r="r" b="b" t="t" l="l"/>
            <a:pathLst>
              <a:path h="2866887" w="5840366">
                <a:moveTo>
                  <a:pt x="0" y="0"/>
                </a:moveTo>
                <a:lnTo>
                  <a:pt x="5840366" y="0"/>
                </a:lnTo>
                <a:lnTo>
                  <a:pt x="5840366" y="2866888"/>
                </a:lnTo>
                <a:lnTo>
                  <a:pt x="0" y="28668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629" t="0" r="-1002" b="-412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6353810" y="186541"/>
            <a:ext cx="1810981" cy="2311840"/>
            <a:chOff x="0" y="0"/>
            <a:chExt cx="2414641" cy="308245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24390" y="0"/>
              <a:ext cx="2165861" cy="2020158"/>
            </a:xfrm>
            <a:custGeom>
              <a:avLst/>
              <a:gdLst/>
              <a:ahLst/>
              <a:cxnLst/>
              <a:rect r="r" b="b" t="t" l="l"/>
              <a:pathLst>
                <a:path h="2020158" w="2165861">
                  <a:moveTo>
                    <a:pt x="0" y="0"/>
                  </a:moveTo>
                  <a:lnTo>
                    <a:pt x="2165861" y="0"/>
                  </a:lnTo>
                  <a:lnTo>
                    <a:pt x="2165861" y="2020158"/>
                  </a:lnTo>
                  <a:lnTo>
                    <a:pt x="0" y="2020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 rot="0">
              <a:off x="0" y="2251003"/>
              <a:ext cx="2414641" cy="831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25"/>
                </a:lnSpc>
              </a:pPr>
              <a:r>
                <a:rPr lang="en-US" sz="3732" spc="231">
                  <a:solidFill>
                    <a:srgbClr val="000000"/>
                  </a:solidFill>
                  <a:latin typeface="29LT Riwaya Bold"/>
                </a:rPr>
                <a:t>Lotus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414448"/>
            <a:ext cx="7861232" cy="1016306"/>
            <a:chOff x="0" y="0"/>
            <a:chExt cx="2070448" cy="2676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0448" cy="267669"/>
            </a:xfrm>
            <a:custGeom>
              <a:avLst/>
              <a:gdLst/>
              <a:ahLst/>
              <a:cxnLst/>
              <a:rect r="r" b="b" t="t" l="l"/>
              <a:pathLst>
                <a:path h="267669" w="2070448">
                  <a:moveTo>
                    <a:pt x="50226" y="0"/>
                  </a:moveTo>
                  <a:lnTo>
                    <a:pt x="2020222" y="0"/>
                  </a:lnTo>
                  <a:cubicBezTo>
                    <a:pt x="2033543" y="0"/>
                    <a:pt x="2046318" y="5292"/>
                    <a:pt x="2055737" y="14711"/>
                  </a:cubicBezTo>
                  <a:cubicBezTo>
                    <a:pt x="2065156" y="24130"/>
                    <a:pt x="2070448" y="36905"/>
                    <a:pt x="2070448" y="50226"/>
                  </a:cubicBezTo>
                  <a:lnTo>
                    <a:pt x="2070448" y="217443"/>
                  </a:lnTo>
                  <a:cubicBezTo>
                    <a:pt x="2070448" y="245182"/>
                    <a:pt x="2047961" y="267669"/>
                    <a:pt x="2020222" y="267669"/>
                  </a:cubicBezTo>
                  <a:lnTo>
                    <a:pt x="50226" y="267669"/>
                  </a:lnTo>
                  <a:cubicBezTo>
                    <a:pt x="22487" y="267669"/>
                    <a:pt x="0" y="245182"/>
                    <a:pt x="0" y="217443"/>
                  </a:cubicBezTo>
                  <a:lnTo>
                    <a:pt x="0" y="50226"/>
                  </a:lnTo>
                  <a:cubicBezTo>
                    <a:pt x="0" y="22487"/>
                    <a:pt x="22487" y="0"/>
                    <a:pt x="502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B678E6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070448" cy="324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ahkwang"/>
                </a:rPr>
                <a:t>Previsão de Demanda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398068" y="3414448"/>
            <a:ext cx="7861232" cy="1016306"/>
            <a:chOff x="0" y="0"/>
            <a:chExt cx="2070448" cy="2676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0448" cy="267669"/>
            </a:xfrm>
            <a:custGeom>
              <a:avLst/>
              <a:gdLst/>
              <a:ahLst/>
              <a:cxnLst/>
              <a:rect r="r" b="b" t="t" l="l"/>
              <a:pathLst>
                <a:path h="267669" w="2070448">
                  <a:moveTo>
                    <a:pt x="50226" y="0"/>
                  </a:moveTo>
                  <a:lnTo>
                    <a:pt x="2020222" y="0"/>
                  </a:lnTo>
                  <a:cubicBezTo>
                    <a:pt x="2033543" y="0"/>
                    <a:pt x="2046318" y="5292"/>
                    <a:pt x="2055737" y="14711"/>
                  </a:cubicBezTo>
                  <a:cubicBezTo>
                    <a:pt x="2065156" y="24130"/>
                    <a:pt x="2070448" y="36905"/>
                    <a:pt x="2070448" y="50226"/>
                  </a:cubicBezTo>
                  <a:lnTo>
                    <a:pt x="2070448" y="217443"/>
                  </a:lnTo>
                  <a:cubicBezTo>
                    <a:pt x="2070448" y="245182"/>
                    <a:pt x="2047961" y="267669"/>
                    <a:pt x="2020222" y="267669"/>
                  </a:cubicBezTo>
                  <a:lnTo>
                    <a:pt x="50226" y="267669"/>
                  </a:lnTo>
                  <a:cubicBezTo>
                    <a:pt x="22487" y="267669"/>
                    <a:pt x="0" y="245182"/>
                    <a:pt x="0" y="217443"/>
                  </a:cubicBezTo>
                  <a:lnTo>
                    <a:pt x="0" y="50226"/>
                  </a:lnTo>
                  <a:cubicBezTo>
                    <a:pt x="0" y="22487"/>
                    <a:pt x="22487" y="0"/>
                    <a:pt x="502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B678E6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070448" cy="324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ahkwang"/>
                </a:rPr>
                <a:t>Gestão de Estoque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4889589"/>
            <a:ext cx="7861232" cy="1014222"/>
            <a:chOff x="0" y="0"/>
            <a:chExt cx="2070448" cy="2671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70448" cy="267120"/>
            </a:xfrm>
            <a:custGeom>
              <a:avLst/>
              <a:gdLst/>
              <a:ahLst/>
              <a:cxnLst/>
              <a:rect r="r" b="b" t="t" l="l"/>
              <a:pathLst>
                <a:path h="267120" w="2070448">
                  <a:moveTo>
                    <a:pt x="50226" y="0"/>
                  </a:moveTo>
                  <a:lnTo>
                    <a:pt x="2020222" y="0"/>
                  </a:lnTo>
                  <a:cubicBezTo>
                    <a:pt x="2033543" y="0"/>
                    <a:pt x="2046318" y="5292"/>
                    <a:pt x="2055737" y="14711"/>
                  </a:cubicBezTo>
                  <a:cubicBezTo>
                    <a:pt x="2065156" y="24130"/>
                    <a:pt x="2070448" y="36905"/>
                    <a:pt x="2070448" y="50226"/>
                  </a:cubicBezTo>
                  <a:lnTo>
                    <a:pt x="2070448" y="216894"/>
                  </a:lnTo>
                  <a:cubicBezTo>
                    <a:pt x="2070448" y="244633"/>
                    <a:pt x="2047961" y="267120"/>
                    <a:pt x="2020222" y="267120"/>
                  </a:cubicBezTo>
                  <a:lnTo>
                    <a:pt x="50226" y="267120"/>
                  </a:lnTo>
                  <a:cubicBezTo>
                    <a:pt x="36905" y="267120"/>
                    <a:pt x="24130" y="261828"/>
                    <a:pt x="14711" y="252409"/>
                  </a:cubicBezTo>
                  <a:cubicBezTo>
                    <a:pt x="5292" y="242990"/>
                    <a:pt x="0" y="230215"/>
                    <a:pt x="0" y="216894"/>
                  </a:cubicBezTo>
                  <a:lnTo>
                    <a:pt x="0" y="50226"/>
                  </a:lnTo>
                  <a:cubicBezTo>
                    <a:pt x="0" y="22487"/>
                    <a:pt x="22487" y="0"/>
                    <a:pt x="50226" y="0"/>
                  </a:cubicBezTo>
                  <a:close/>
                </a:path>
              </a:pathLst>
            </a:custGeom>
            <a:solidFill>
              <a:srgbClr val="CFA0F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2070448" cy="3242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Fahkwang"/>
                </a:rPr>
                <a:t>Identificação de gargalos na produção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98068" y="4889589"/>
            <a:ext cx="7861232" cy="1014222"/>
            <a:chOff x="0" y="0"/>
            <a:chExt cx="2070448" cy="2671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70448" cy="267120"/>
            </a:xfrm>
            <a:custGeom>
              <a:avLst/>
              <a:gdLst/>
              <a:ahLst/>
              <a:cxnLst/>
              <a:rect r="r" b="b" t="t" l="l"/>
              <a:pathLst>
                <a:path h="267120" w="2070448">
                  <a:moveTo>
                    <a:pt x="50226" y="0"/>
                  </a:moveTo>
                  <a:lnTo>
                    <a:pt x="2020222" y="0"/>
                  </a:lnTo>
                  <a:cubicBezTo>
                    <a:pt x="2033543" y="0"/>
                    <a:pt x="2046318" y="5292"/>
                    <a:pt x="2055737" y="14711"/>
                  </a:cubicBezTo>
                  <a:cubicBezTo>
                    <a:pt x="2065156" y="24130"/>
                    <a:pt x="2070448" y="36905"/>
                    <a:pt x="2070448" y="50226"/>
                  </a:cubicBezTo>
                  <a:lnTo>
                    <a:pt x="2070448" y="216894"/>
                  </a:lnTo>
                  <a:cubicBezTo>
                    <a:pt x="2070448" y="244633"/>
                    <a:pt x="2047961" y="267120"/>
                    <a:pt x="2020222" y="267120"/>
                  </a:cubicBezTo>
                  <a:lnTo>
                    <a:pt x="50226" y="267120"/>
                  </a:lnTo>
                  <a:cubicBezTo>
                    <a:pt x="36905" y="267120"/>
                    <a:pt x="24130" y="261828"/>
                    <a:pt x="14711" y="252409"/>
                  </a:cubicBezTo>
                  <a:cubicBezTo>
                    <a:pt x="5292" y="242990"/>
                    <a:pt x="0" y="230215"/>
                    <a:pt x="0" y="216894"/>
                  </a:cubicBezTo>
                  <a:lnTo>
                    <a:pt x="0" y="50226"/>
                  </a:lnTo>
                  <a:cubicBezTo>
                    <a:pt x="0" y="22487"/>
                    <a:pt x="22487" y="0"/>
                    <a:pt x="50226" y="0"/>
                  </a:cubicBezTo>
                  <a:close/>
                </a:path>
              </a:pathLst>
            </a:custGeom>
            <a:solidFill>
              <a:srgbClr val="CFA0F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070448" cy="3242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Fahkwang"/>
                </a:rPr>
                <a:t>Análise de Desempenho da Produção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174311" y="7835175"/>
            <a:ext cx="7861232" cy="959156"/>
            <a:chOff x="0" y="0"/>
            <a:chExt cx="2070448" cy="2526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70448" cy="252617"/>
            </a:xfrm>
            <a:custGeom>
              <a:avLst/>
              <a:gdLst/>
              <a:ahLst/>
              <a:cxnLst/>
              <a:rect r="r" b="b" t="t" l="l"/>
              <a:pathLst>
                <a:path h="252617" w="2070448">
                  <a:moveTo>
                    <a:pt x="50226" y="0"/>
                  </a:moveTo>
                  <a:lnTo>
                    <a:pt x="2020222" y="0"/>
                  </a:lnTo>
                  <a:cubicBezTo>
                    <a:pt x="2033543" y="0"/>
                    <a:pt x="2046318" y="5292"/>
                    <a:pt x="2055737" y="14711"/>
                  </a:cubicBezTo>
                  <a:cubicBezTo>
                    <a:pt x="2065156" y="24130"/>
                    <a:pt x="2070448" y="36905"/>
                    <a:pt x="2070448" y="50226"/>
                  </a:cubicBezTo>
                  <a:lnTo>
                    <a:pt x="2070448" y="202391"/>
                  </a:lnTo>
                  <a:cubicBezTo>
                    <a:pt x="2070448" y="230130"/>
                    <a:pt x="2047961" y="252617"/>
                    <a:pt x="2020222" y="252617"/>
                  </a:cubicBezTo>
                  <a:lnTo>
                    <a:pt x="50226" y="252617"/>
                  </a:lnTo>
                  <a:cubicBezTo>
                    <a:pt x="22487" y="252617"/>
                    <a:pt x="0" y="230130"/>
                    <a:pt x="0" y="202391"/>
                  </a:cubicBezTo>
                  <a:lnTo>
                    <a:pt x="0" y="50226"/>
                  </a:lnTo>
                  <a:cubicBezTo>
                    <a:pt x="0" y="22487"/>
                    <a:pt x="22487" y="0"/>
                    <a:pt x="50226" y="0"/>
                  </a:cubicBezTo>
                  <a:close/>
                </a:path>
              </a:pathLst>
            </a:custGeom>
            <a:solidFill>
              <a:srgbClr val="CFA0F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070448" cy="309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Fahkwang"/>
                </a:rPr>
                <a:t>Avaliação de Cenários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6361011"/>
            <a:ext cx="7861232" cy="1016306"/>
            <a:chOff x="0" y="0"/>
            <a:chExt cx="2070448" cy="26766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70448" cy="267669"/>
            </a:xfrm>
            <a:custGeom>
              <a:avLst/>
              <a:gdLst/>
              <a:ahLst/>
              <a:cxnLst/>
              <a:rect r="r" b="b" t="t" l="l"/>
              <a:pathLst>
                <a:path h="267669" w="2070448">
                  <a:moveTo>
                    <a:pt x="50226" y="0"/>
                  </a:moveTo>
                  <a:lnTo>
                    <a:pt x="2020222" y="0"/>
                  </a:lnTo>
                  <a:cubicBezTo>
                    <a:pt x="2033543" y="0"/>
                    <a:pt x="2046318" y="5292"/>
                    <a:pt x="2055737" y="14711"/>
                  </a:cubicBezTo>
                  <a:cubicBezTo>
                    <a:pt x="2065156" y="24130"/>
                    <a:pt x="2070448" y="36905"/>
                    <a:pt x="2070448" y="50226"/>
                  </a:cubicBezTo>
                  <a:lnTo>
                    <a:pt x="2070448" y="217443"/>
                  </a:lnTo>
                  <a:cubicBezTo>
                    <a:pt x="2070448" y="245182"/>
                    <a:pt x="2047961" y="267669"/>
                    <a:pt x="2020222" y="267669"/>
                  </a:cubicBezTo>
                  <a:lnTo>
                    <a:pt x="50226" y="267669"/>
                  </a:lnTo>
                  <a:cubicBezTo>
                    <a:pt x="22487" y="267669"/>
                    <a:pt x="0" y="245182"/>
                    <a:pt x="0" y="217443"/>
                  </a:cubicBezTo>
                  <a:lnTo>
                    <a:pt x="0" y="50226"/>
                  </a:lnTo>
                  <a:cubicBezTo>
                    <a:pt x="0" y="22487"/>
                    <a:pt x="22487" y="0"/>
                    <a:pt x="502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B678E6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2070448" cy="324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ahkwang"/>
                </a:rPr>
                <a:t>Programação da Produção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398068" y="6361011"/>
            <a:ext cx="7861232" cy="1016306"/>
            <a:chOff x="0" y="0"/>
            <a:chExt cx="2070448" cy="26766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070448" cy="267669"/>
            </a:xfrm>
            <a:custGeom>
              <a:avLst/>
              <a:gdLst/>
              <a:ahLst/>
              <a:cxnLst/>
              <a:rect r="r" b="b" t="t" l="l"/>
              <a:pathLst>
                <a:path h="267669" w="2070448">
                  <a:moveTo>
                    <a:pt x="50226" y="0"/>
                  </a:moveTo>
                  <a:lnTo>
                    <a:pt x="2020222" y="0"/>
                  </a:lnTo>
                  <a:cubicBezTo>
                    <a:pt x="2033543" y="0"/>
                    <a:pt x="2046318" y="5292"/>
                    <a:pt x="2055737" y="14711"/>
                  </a:cubicBezTo>
                  <a:cubicBezTo>
                    <a:pt x="2065156" y="24130"/>
                    <a:pt x="2070448" y="36905"/>
                    <a:pt x="2070448" y="50226"/>
                  </a:cubicBezTo>
                  <a:lnTo>
                    <a:pt x="2070448" y="217443"/>
                  </a:lnTo>
                  <a:cubicBezTo>
                    <a:pt x="2070448" y="245182"/>
                    <a:pt x="2047961" y="267669"/>
                    <a:pt x="2020222" y="267669"/>
                  </a:cubicBezTo>
                  <a:lnTo>
                    <a:pt x="50226" y="267669"/>
                  </a:lnTo>
                  <a:cubicBezTo>
                    <a:pt x="22487" y="267669"/>
                    <a:pt x="0" y="245182"/>
                    <a:pt x="0" y="217443"/>
                  </a:cubicBezTo>
                  <a:lnTo>
                    <a:pt x="0" y="50226"/>
                  </a:lnTo>
                  <a:cubicBezTo>
                    <a:pt x="0" y="22487"/>
                    <a:pt x="22487" y="0"/>
                    <a:pt x="502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B678E6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2070448" cy="3248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ahkwang"/>
                </a:rPr>
                <a:t>Otimização de Processos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8008855">
            <a:off x="13309320" y="6899135"/>
            <a:ext cx="7899960" cy="10495116"/>
          </a:xfrm>
          <a:custGeom>
            <a:avLst/>
            <a:gdLst/>
            <a:ahLst/>
            <a:cxnLst/>
            <a:rect r="r" b="b" t="t" l="l"/>
            <a:pathLst>
              <a:path h="10495116" w="7899960">
                <a:moveTo>
                  <a:pt x="0" y="0"/>
                </a:moveTo>
                <a:lnTo>
                  <a:pt x="7899960" y="0"/>
                </a:lnTo>
                <a:lnTo>
                  <a:pt x="7899960" y="10495116"/>
                </a:lnTo>
                <a:lnTo>
                  <a:pt x="0" y="104951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5878442">
            <a:off x="14802834" y="9037091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7"/>
                </a:lnTo>
                <a:lnTo>
                  <a:pt x="0" y="5318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5878442">
            <a:off x="-3249067" y="-1816408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7"/>
                </a:lnTo>
                <a:lnTo>
                  <a:pt x="0" y="5318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3075256" y="1028700"/>
            <a:ext cx="12137487" cy="1361941"/>
            <a:chOff x="0" y="0"/>
            <a:chExt cx="3196705" cy="358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196704" cy="358700"/>
            </a:xfrm>
            <a:custGeom>
              <a:avLst/>
              <a:gdLst/>
              <a:ahLst/>
              <a:cxnLst/>
              <a:rect r="r" b="b" t="t" l="l"/>
              <a:pathLst>
                <a:path h="358700" w="3196704">
                  <a:moveTo>
                    <a:pt x="32530" y="0"/>
                  </a:moveTo>
                  <a:lnTo>
                    <a:pt x="3164174" y="0"/>
                  </a:lnTo>
                  <a:cubicBezTo>
                    <a:pt x="3182140" y="0"/>
                    <a:pt x="3196704" y="14564"/>
                    <a:pt x="3196704" y="32530"/>
                  </a:cubicBezTo>
                  <a:lnTo>
                    <a:pt x="3196704" y="326170"/>
                  </a:lnTo>
                  <a:cubicBezTo>
                    <a:pt x="3196704" y="334798"/>
                    <a:pt x="3193277" y="343072"/>
                    <a:pt x="3187177" y="349172"/>
                  </a:cubicBezTo>
                  <a:cubicBezTo>
                    <a:pt x="3181076" y="355273"/>
                    <a:pt x="3172802" y="358700"/>
                    <a:pt x="3164174" y="358700"/>
                  </a:cubicBezTo>
                  <a:lnTo>
                    <a:pt x="32530" y="358700"/>
                  </a:lnTo>
                  <a:cubicBezTo>
                    <a:pt x="14564" y="358700"/>
                    <a:pt x="0" y="344136"/>
                    <a:pt x="0" y="326170"/>
                  </a:cubicBezTo>
                  <a:lnTo>
                    <a:pt x="0" y="32530"/>
                  </a:lnTo>
                  <a:cubicBezTo>
                    <a:pt x="0" y="14564"/>
                    <a:pt x="14564" y="0"/>
                    <a:pt x="32530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76200"/>
              <a:ext cx="3196705" cy="434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29LT Riwaya"/>
                </a:rPr>
                <a:t>Como o MRP pode melhorar na análise da produção?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353810" y="186541"/>
            <a:ext cx="1810981" cy="2311840"/>
            <a:chOff x="0" y="0"/>
            <a:chExt cx="2414641" cy="308245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124390" y="0"/>
              <a:ext cx="2165861" cy="2020158"/>
            </a:xfrm>
            <a:custGeom>
              <a:avLst/>
              <a:gdLst/>
              <a:ahLst/>
              <a:cxnLst/>
              <a:rect r="r" b="b" t="t" l="l"/>
              <a:pathLst>
                <a:path h="2020158" w="2165861">
                  <a:moveTo>
                    <a:pt x="0" y="0"/>
                  </a:moveTo>
                  <a:lnTo>
                    <a:pt x="2165861" y="0"/>
                  </a:lnTo>
                  <a:lnTo>
                    <a:pt x="2165861" y="2020158"/>
                  </a:lnTo>
                  <a:lnTo>
                    <a:pt x="0" y="2020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 rot="0">
              <a:off x="0" y="2251003"/>
              <a:ext cx="2414641" cy="831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25"/>
                </a:lnSpc>
              </a:pPr>
              <a:r>
                <a:rPr lang="en-US" sz="3732" spc="231">
                  <a:solidFill>
                    <a:srgbClr val="000000"/>
                  </a:solidFill>
                  <a:latin typeface="29LT Riwaya Bold"/>
                </a:rPr>
                <a:t>Lotus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008855">
            <a:off x="-5171204" y="5704325"/>
            <a:ext cx="7899960" cy="10495116"/>
          </a:xfrm>
          <a:custGeom>
            <a:avLst/>
            <a:gdLst/>
            <a:ahLst/>
            <a:cxnLst/>
            <a:rect r="r" b="b" t="t" l="l"/>
            <a:pathLst>
              <a:path h="10495116" w="7899960">
                <a:moveTo>
                  <a:pt x="0" y="0"/>
                </a:moveTo>
                <a:lnTo>
                  <a:pt x="7899960" y="0"/>
                </a:lnTo>
                <a:lnTo>
                  <a:pt x="7899960" y="10495116"/>
                </a:lnTo>
                <a:lnTo>
                  <a:pt x="0" y="104951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878442">
            <a:off x="-1763592" y="8975899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7"/>
                </a:lnTo>
                <a:lnTo>
                  <a:pt x="0" y="5318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062794" y="5867460"/>
            <a:ext cx="4091494" cy="3295622"/>
          </a:xfrm>
          <a:custGeom>
            <a:avLst/>
            <a:gdLst/>
            <a:ahLst/>
            <a:cxnLst/>
            <a:rect r="r" b="b" t="t" l="l"/>
            <a:pathLst>
              <a:path h="3295622" w="4091494">
                <a:moveTo>
                  <a:pt x="0" y="0"/>
                </a:moveTo>
                <a:lnTo>
                  <a:pt x="4091494" y="0"/>
                </a:lnTo>
                <a:lnTo>
                  <a:pt x="4091494" y="3295622"/>
                </a:lnTo>
                <a:lnTo>
                  <a:pt x="0" y="32956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353810" y="186541"/>
            <a:ext cx="1810981" cy="2311840"/>
            <a:chOff x="0" y="0"/>
            <a:chExt cx="2414641" cy="308245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24390" y="0"/>
              <a:ext cx="2165861" cy="2020158"/>
            </a:xfrm>
            <a:custGeom>
              <a:avLst/>
              <a:gdLst/>
              <a:ahLst/>
              <a:cxnLst/>
              <a:rect r="r" b="b" t="t" l="l"/>
              <a:pathLst>
                <a:path h="2020158" w="2165861">
                  <a:moveTo>
                    <a:pt x="0" y="0"/>
                  </a:moveTo>
                  <a:lnTo>
                    <a:pt x="2165861" y="0"/>
                  </a:lnTo>
                  <a:lnTo>
                    <a:pt x="2165861" y="2020158"/>
                  </a:lnTo>
                  <a:lnTo>
                    <a:pt x="0" y="2020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2251003"/>
              <a:ext cx="2414641" cy="831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25"/>
                </a:lnSpc>
              </a:pPr>
              <a:r>
                <a:rPr lang="en-US" sz="3732" spc="231">
                  <a:solidFill>
                    <a:srgbClr val="000000"/>
                  </a:solidFill>
                  <a:latin typeface="29LT Riwaya Bold"/>
                </a:rPr>
                <a:t>Lotus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73447" y="2650091"/>
            <a:ext cx="6085853" cy="5801699"/>
            <a:chOff x="0" y="0"/>
            <a:chExt cx="8114470" cy="773559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14470" cy="7735599"/>
            </a:xfrm>
            <a:custGeom>
              <a:avLst/>
              <a:gdLst/>
              <a:ahLst/>
              <a:cxnLst/>
              <a:rect r="r" b="b" t="t" l="l"/>
              <a:pathLst>
                <a:path h="7735599" w="8114470">
                  <a:moveTo>
                    <a:pt x="0" y="0"/>
                  </a:moveTo>
                  <a:lnTo>
                    <a:pt x="8114470" y="0"/>
                  </a:lnTo>
                  <a:lnTo>
                    <a:pt x="8114470" y="7735599"/>
                  </a:lnTo>
                  <a:lnTo>
                    <a:pt x="0" y="77355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5602" t="-8326" r="-6069" b="-8815"/>
              </a:stretch>
            </a:blipFill>
          </p:spPr>
        </p:sp>
        <p:grpSp>
          <p:nvGrpSpPr>
            <p:cNvPr name="Group 10" id="10"/>
            <p:cNvGrpSpPr/>
            <p:nvPr/>
          </p:nvGrpSpPr>
          <p:grpSpPr>
            <a:xfrm rot="0">
              <a:off x="3428106" y="4767259"/>
              <a:ext cx="1538478" cy="472327"/>
              <a:chOff x="0" y="0"/>
              <a:chExt cx="303897" cy="93299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03897" cy="93299"/>
              </a:xfrm>
              <a:custGeom>
                <a:avLst/>
                <a:gdLst/>
                <a:ahLst/>
                <a:cxnLst/>
                <a:rect r="r" b="b" t="t" l="l"/>
                <a:pathLst>
                  <a:path h="93299" w="303897">
                    <a:moveTo>
                      <a:pt x="0" y="0"/>
                    </a:moveTo>
                    <a:lnTo>
                      <a:pt x="303897" y="0"/>
                    </a:lnTo>
                    <a:lnTo>
                      <a:pt x="303897" y="93299"/>
                    </a:lnTo>
                    <a:lnTo>
                      <a:pt x="0" y="9329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303897" cy="1218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0">
            <a:off x="1731732" y="1342461"/>
            <a:ext cx="8738682" cy="6884822"/>
            <a:chOff x="0" y="0"/>
            <a:chExt cx="11651576" cy="917976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1044844"/>
              <a:ext cx="11651576" cy="8134919"/>
            </a:xfrm>
            <a:custGeom>
              <a:avLst/>
              <a:gdLst/>
              <a:ahLst/>
              <a:cxnLst/>
              <a:rect r="r" b="b" t="t" l="l"/>
              <a:pathLst>
                <a:path h="8134919" w="11651576">
                  <a:moveTo>
                    <a:pt x="0" y="0"/>
                  </a:moveTo>
                  <a:lnTo>
                    <a:pt x="11651576" y="0"/>
                  </a:lnTo>
                  <a:lnTo>
                    <a:pt x="11651576" y="8134919"/>
                  </a:lnTo>
                  <a:lnTo>
                    <a:pt x="0" y="8134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5" id="15"/>
            <p:cNvGrpSpPr/>
            <p:nvPr/>
          </p:nvGrpSpPr>
          <p:grpSpPr>
            <a:xfrm rot="0">
              <a:off x="0" y="0"/>
              <a:ext cx="7045650" cy="1769260"/>
              <a:chOff x="0" y="0"/>
              <a:chExt cx="1391733" cy="349483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391733" cy="349483"/>
              </a:xfrm>
              <a:custGeom>
                <a:avLst/>
                <a:gdLst/>
                <a:ahLst/>
                <a:cxnLst/>
                <a:rect r="r" b="b" t="t" l="l"/>
                <a:pathLst>
                  <a:path h="349483" w="1391733">
                    <a:moveTo>
                      <a:pt x="74720" y="0"/>
                    </a:moveTo>
                    <a:lnTo>
                      <a:pt x="1317014" y="0"/>
                    </a:lnTo>
                    <a:cubicBezTo>
                      <a:pt x="1336831" y="0"/>
                      <a:pt x="1355836" y="7872"/>
                      <a:pt x="1369848" y="21885"/>
                    </a:cubicBezTo>
                    <a:cubicBezTo>
                      <a:pt x="1383861" y="35898"/>
                      <a:pt x="1391733" y="54903"/>
                      <a:pt x="1391733" y="74720"/>
                    </a:cubicBezTo>
                    <a:lnTo>
                      <a:pt x="1391733" y="274763"/>
                    </a:lnTo>
                    <a:cubicBezTo>
                      <a:pt x="1391733" y="294580"/>
                      <a:pt x="1383861" y="313586"/>
                      <a:pt x="1369848" y="327598"/>
                    </a:cubicBezTo>
                    <a:cubicBezTo>
                      <a:pt x="1355836" y="341611"/>
                      <a:pt x="1336831" y="349483"/>
                      <a:pt x="1317014" y="349483"/>
                    </a:cubicBezTo>
                    <a:lnTo>
                      <a:pt x="74720" y="349483"/>
                    </a:lnTo>
                    <a:cubicBezTo>
                      <a:pt x="54903" y="349483"/>
                      <a:pt x="35898" y="341611"/>
                      <a:pt x="21885" y="327598"/>
                    </a:cubicBezTo>
                    <a:cubicBezTo>
                      <a:pt x="7872" y="313586"/>
                      <a:pt x="0" y="294580"/>
                      <a:pt x="0" y="274763"/>
                    </a:cubicBezTo>
                    <a:lnTo>
                      <a:pt x="0" y="74720"/>
                    </a:lnTo>
                    <a:cubicBezTo>
                      <a:pt x="0" y="54903"/>
                      <a:pt x="7872" y="35898"/>
                      <a:pt x="21885" y="21885"/>
                    </a:cubicBezTo>
                    <a:cubicBezTo>
                      <a:pt x="35898" y="7872"/>
                      <a:pt x="54903" y="0"/>
                      <a:pt x="74720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104775"/>
                <a:ext cx="1391733" cy="4542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39"/>
                  </a:lnSpc>
                </a:pPr>
                <a:r>
                  <a:rPr lang="en-US" sz="5099">
                    <a:solidFill>
                      <a:srgbClr val="FFFFFF"/>
                    </a:solidFill>
                    <a:latin typeface="Ansam"/>
                  </a:rPr>
                  <a:t>DMAIC:</a:t>
                </a: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988983" y="2478461"/>
              <a:ext cx="9673611" cy="5305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971"/>
                </a:lnSpc>
              </a:pPr>
              <a:r>
                <a:rPr lang="en-US" sz="3610" spc="-104">
                  <a:solidFill>
                    <a:srgbClr val="000000"/>
                  </a:solidFill>
                  <a:latin typeface="Fahkwang"/>
                </a:rPr>
                <a:t>É uma metodologia especificamente criada para prover uma lista de instruções para resolver problemas de forma estruturada e focada na melhoria contínua, tais como redução de problemas, defeitos e desperdícios.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878442">
            <a:off x="16066074" y="-3537051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6"/>
                </a:lnTo>
                <a:lnTo>
                  <a:pt x="0" y="53185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621764" y="1369097"/>
            <a:ext cx="5044472" cy="1052322"/>
            <a:chOff x="0" y="0"/>
            <a:chExt cx="1328585" cy="2771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28585" cy="277155"/>
            </a:xfrm>
            <a:custGeom>
              <a:avLst/>
              <a:gdLst/>
              <a:ahLst/>
              <a:cxnLst/>
              <a:rect r="r" b="b" t="t" l="l"/>
              <a:pathLst>
                <a:path h="277155" w="1328585">
                  <a:moveTo>
                    <a:pt x="78271" y="0"/>
                  </a:moveTo>
                  <a:lnTo>
                    <a:pt x="1250314" y="0"/>
                  </a:lnTo>
                  <a:cubicBezTo>
                    <a:pt x="1293542" y="0"/>
                    <a:pt x="1328585" y="35043"/>
                    <a:pt x="1328585" y="78271"/>
                  </a:cubicBezTo>
                  <a:lnTo>
                    <a:pt x="1328585" y="198883"/>
                  </a:lnTo>
                  <a:cubicBezTo>
                    <a:pt x="1328585" y="242111"/>
                    <a:pt x="1293542" y="277155"/>
                    <a:pt x="1250314" y="277155"/>
                  </a:cubicBezTo>
                  <a:lnTo>
                    <a:pt x="78271" y="277155"/>
                  </a:lnTo>
                  <a:cubicBezTo>
                    <a:pt x="35043" y="277155"/>
                    <a:pt x="0" y="242111"/>
                    <a:pt x="0" y="198883"/>
                  </a:cubicBezTo>
                  <a:lnTo>
                    <a:pt x="0" y="78271"/>
                  </a:lnTo>
                  <a:cubicBezTo>
                    <a:pt x="0" y="35043"/>
                    <a:pt x="35043" y="0"/>
                    <a:pt x="78271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1328585" cy="353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Ansam"/>
                </a:rPr>
                <a:t>METODOLOGIA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8008855">
            <a:off x="-5440220" y="6499554"/>
            <a:ext cx="7899960" cy="10495116"/>
          </a:xfrm>
          <a:custGeom>
            <a:avLst/>
            <a:gdLst/>
            <a:ahLst/>
            <a:cxnLst/>
            <a:rect r="r" b="b" t="t" l="l"/>
            <a:pathLst>
              <a:path h="10495116" w="7899960">
                <a:moveTo>
                  <a:pt x="0" y="0"/>
                </a:moveTo>
                <a:lnTo>
                  <a:pt x="7899960" y="0"/>
                </a:lnTo>
                <a:lnTo>
                  <a:pt x="7899960" y="10495116"/>
                </a:lnTo>
                <a:lnTo>
                  <a:pt x="0" y="104951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878442">
            <a:off x="-2032608" y="9771128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6"/>
                </a:lnTo>
                <a:lnTo>
                  <a:pt x="0" y="53185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16915" y="213177"/>
            <a:ext cx="1810981" cy="2311840"/>
            <a:chOff x="0" y="0"/>
            <a:chExt cx="2414641" cy="30824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4390" y="0"/>
              <a:ext cx="2165861" cy="2020158"/>
            </a:xfrm>
            <a:custGeom>
              <a:avLst/>
              <a:gdLst/>
              <a:ahLst/>
              <a:cxnLst/>
              <a:rect r="r" b="b" t="t" l="l"/>
              <a:pathLst>
                <a:path h="2020158" w="2165861">
                  <a:moveTo>
                    <a:pt x="0" y="0"/>
                  </a:moveTo>
                  <a:lnTo>
                    <a:pt x="2165861" y="0"/>
                  </a:lnTo>
                  <a:lnTo>
                    <a:pt x="2165861" y="2020158"/>
                  </a:lnTo>
                  <a:lnTo>
                    <a:pt x="0" y="2020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2251003"/>
              <a:ext cx="2414641" cy="831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25"/>
                </a:lnSpc>
              </a:pPr>
              <a:r>
                <a:rPr lang="en-US" sz="3732" spc="231">
                  <a:solidFill>
                    <a:srgbClr val="000000"/>
                  </a:solidFill>
                  <a:latin typeface="29LT Riwaya Bold"/>
                </a:rPr>
                <a:t>Lotus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44851" y="3375686"/>
            <a:ext cx="17398299" cy="6097116"/>
            <a:chOff x="0" y="0"/>
            <a:chExt cx="23197732" cy="8129488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546832" y="3607409"/>
              <a:ext cx="3656840" cy="1526530"/>
              <a:chOff x="0" y="0"/>
              <a:chExt cx="837039" cy="34941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37039" cy="349418"/>
              </a:xfrm>
              <a:custGeom>
                <a:avLst/>
                <a:gdLst/>
                <a:ahLst/>
                <a:cxnLst/>
                <a:rect r="r" b="b" t="t" l="l"/>
                <a:pathLst>
                  <a:path h="349418" w="837039">
                    <a:moveTo>
                      <a:pt x="143963" y="0"/>
                    </a:moveTo>
                    <a:lnTo>
                      <a:pt x="693076" y="0"/>
                    </a:lnTo>
                    <a:cubicBezTo>
                      <a:pt x="731257" y="0"/>
                      <a:pt x="767875" y="15168"/>
                      <a:pt x="794873" y="42166"/>
                    </a:cubicBezTo>
                    <a:cubicBezTo>
                      <a:pt x="821871" y="69164"/>
                      <a:pt x="837039" y="105782"/>
                      <a:pt x="837039" y="143963"/>
                    </a:cubicBezTo>
                    <a:lnTo>
                      <a:pt x="837039" y="205455"/>
                    </a:lnTo>
                    <a:cubicBezTo>
                      <a:pt x="837039" y="284963"/>
                      <a:pt x="772584" y="349418"/>
                      <a:pt x="693076" y="349418"/>
                    </a:cubicBezTo>
                    <a:lnTo>
                      <a:pt x="143963" y="349418"/>
                    </a:lnTo>
                    <a:cubicBezTo>
                      <a:pt x="64455" y="349418"/>
                      <a:pt x="0" y="284963"/>
                      <a:pt x="0" y="205455"/>
                    </a:cubicBezTo>
                    <a:lnTo>
                      <a:pt x="0" y="143963"/>
                    </a:lnTo>
                    <a:cubicBezTo>
                      <a:pt x="0" y="64455"/>
                      <a:pt x="64455" y="0"/>
                      <a:pt x="143963" y="0"/>
                    </a:cubicBezTo>
                    <a:close/>
                  </a:path>
                </a:pathLst>
              </a:custGeom>
              <a:solidFill>
                <a:srgbClr val="CFA0F4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66675"/>
                <a:ext cx="837039" cy="282743"/>
              </a:xfrm>
              <a:prstGeom prst="rect">
                <a:avLst/>
              </a:prstGeom>
            </p:spPr>
            <p:txBody>
              <a:bodyPr anchor="ctr" rtlCol="false" tIns="12700" lIns="12700" bIns="12700" rIns="12700"/>
              <a:lstStyle/>
              <a:p>
                <a:pPr algn="ctr">
                  <a:lnSpc>
                    <a:spcPts val="3300"/>
                  </a:lnSpc>
                </a:pPr>
                <a:r>
                  <a:rPr lang="en-US" sz="3300">
                    <a:solidFill>
                      <a:srgbClr val="000000"/>
                    </a:solidFill>
                    <a:latin typeface="29LT Riwaya Bold"/>
                  </a:rPr>
                  <a:t>D</a:t>
                </a:r>
                <a:r>
                  <a:rPr lang="en-US" sz="3300">
                    <a:solidFill>
                      <a:srgbClr val="000000"/>
                    </a:solidFill>
                    <a:latin typeface="29LT Riwaya"/>
                  </a:rPr>
                  <a:t>efinir</a:t>
                </a: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389193" y="5319724"/>
              <a:ext cx="4057116" cy="1387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29LT Riwaya"/>
                </a:rPr>
                <a:t>Definição do problema</a:t>
              </a:r>
            </a:p>
          </p:txBody>
        </p:sp>
        <p:grpSp>
          <p:nvGrpSpPr>
            <p:cNvPr name="Group 16" id="16"/>
            <p:cNvGrpSpPr/>
            <p:nvPr/>
          </p:nvGrpSpPr>
          <p:grpSpPr>
            <a:xfrm rot="0">
              <a:off x="5214426" y="3607409"/>
              <a:ext cx="3656840" cy="1526530"/>
              <a:chOff x="0" y="0"/>
              <a:chExt cx="837039" cy="34941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37039" cy="349418"/>
              </a:xfrm>
              <a:custGeom>
                <a:avLst/>
                <a:gdLst/>
                <a:ahLst/>
                <a:cxnLst/>
                <a:rect r="r" b="b" t="t" l="l"/>
                <a:pathLst>
                  <a:path h="349418" w="837039">
                    <a:moveTo>
                      <a:pt x="143963" y="0"/>
                    </a:moveTo>
                    <a:lnTo>
                      <a:pt x="693076" y="0"/>
                    </a:lnTo>
                    <a:cubicBezTo>
                      <a:pt x="731257" y="0"/>
                      <a:pt x="767875" y="15168"/>
                      <a:pt x="794873" y="42166"/>
                    </a:cubicBezTo>
                    <a:cubicBezTo>
                      <a:pt x="821871" y="69164"/>
                      <a:pt x="837039" y="105782"/>
                      <a:pt x="837039" y="143963"/>
                    </a:cubicBezTo>
                    <a:lnTo>
                      <a:pt x="837039" y="205455"/>
                    </a:lnTo>
                    <a:cubicBezTo>
                      <a:pt x="837039" y="284963"/>
                      <a:pt x="772584" y="349418"/>
                      <a:pt x="693076" y="349418"/>
                    </a:cubicBezTo>
                    <a:lnTo>
                      <a:pt x="143963" y="349418"/>
                    </a:lnTo>
                    <a:cubicBezTo>
                      <a:pt x="64455" y="349418"/>
                      <a:pt x="0" y="284963"/>
                      <a:pt x="0" y="205455"/>
                    </a:cubicBezTo>
                    <a:lnTo>
                      <a:pt x="0" y="143963"/>
                    </a:lnTo>
                    <a:cubicBezTo>
                      <a:pt x="0" y="64455"/>
                      <a:pt x="64455" y="0"/>
                      <a:pt x="143963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66675"/>
                <a:ext cx="837039" cy="282743"/>
              </a:xfrm>
              <a:prstGeom prst="rect">
                <a:avLst/>
              </a:prstGeom>
            </p:spPr>
            <p:txBody>
              <a:bodyPr anchor="ctr" rtlCol="false" tIns="12700" lIns="12700" bIns="12700" rIns="12700"/>
              <a:lstStyle/>
              <a:p>
                <a:pPr algn="ctr">
                  <a:lnSpc>
                    <a:spcPts val="3300"/>
                  </a:lnSpc>
                </a:pPr>
                <a:r>
                  <a:rPr lang="en-US" sz="3300">
                    <a:solidFill>
                      <a:srgbClr val="FFFFFF"/>
                    </a:solidFill>
                    <a:latin typeface="29LT Riwaya Bold"/>
                  </a:rPr>
                  <a:t>M</a:t>
                </a:r>
                <a:r>
                  <a:rPr lang="en-US" sz="3300">
                    <a:solidFill>
                      <a:srgbClr val="FFFFFF"/>
                    </a:solidFill>
                    <a:latin typeface="29LT Riwaya"/>
                  </a:rPr>
                  <a:t>edir</a:t>
                </a: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5014288" y="5319724"/>
              <a:ext cx="4057116" cy="1387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29LT Riwaya"/>
                </a:rPr>
                <a:t>Coleta de dados do estado atual</a:t>
              </a:r>
            </a:p>
          </p:txBody>
        </p:sp>
        <p:grpSp>
          <p:nvGrpSpPr>
            <p:cNvPr name="Group 20" id="20"/>
            <p:cNvGrpSpPr/>
            <p:nvPr/>
          </p:nvGrpSpPr>
          <p:grpSpPr>
            <a:xfrm rot="0">
              <a:off x="9887265" y="3607409"/>
              <a:ext cx="3656840" cy="1526530"/>
              <a:chOff x="0" y="0"/>
              <a:chExt cx="837039" cy="349418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837039" cy="349418"/>
              </a:xfrm>
              <a:custGeom>
                <a:avLst/>
                <a:gdLst/>
                <a:ahLst/>
                <a:cxnLst/>
                <a:rect r="r" b="b" t="t" l="l"/>
                <a:pathLst>
                  <a:path h="349418" w="837039">
                    <a:moveTo>
                      <a:pt x="143963" y="0"/>
                    </a:moveTo>
                    <a:lnTo>
                      <a:pt x="693076" y="0"/>
                    </a:lnTo>
                    <a:cubicBezTo>
                      <a:pt x="731257" y="0"/>
                      <a:pt x="767875" y="15168"/>
                      <a:pt x="794873" y="42166"/>
                    </a:cubicBezTo>
                    <a:cubicBezTo>
                      <a:pt x="821871" y="69164"/>
                      <a:pt x="837039" y="105782"/>
                      <a:pt x="837039" y="143963"/>
                    </a:cubicBezTo>
                    <a:lnTo>
                      <a:pt x="837039" y="205455"/>
                    </a:lnTo>
                    <a:cubicBezTo>
                      <a:pt x="837039" y="284963"/>
                      <a:pt x="772584" y="349418"/>
                      <a:pt x="693076" y="349418"/>
                    </a:cubicBezTo>
                    <a:lnTo>
                      <a:pt x="143963" y="349418"/>
                    </a:lnTo>
                    <a:cubicBezTo>
                      <a:pt x="64455" y="349418"/>
                      <a:pt x="0" y="284963"/>
                      <a:pt x="0" y="205455"/>
                    </a:cubicBezTo>
                    <a:lnTo>
                      <a:pt x="0" y="143963"/>
                    </a:lnTo>
                    <a:cubicBezTo>
                      <a:pt x="0" y="64455"/>
                      <a:pt x="64455" y="0"/>
                      <a:pt x="143963" y="0"/>
                    </a:cubicBezTo>
                    <a:close/>
                  </a:path>
                </a:pathLst>
              </a:custGeom>
              <a:solidFill>
                <a:srgbClr val="CFA0F4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66675"/>
                <a:ext cx="837039" cy="282743"/>
              </a:xfrm>
              <a:prstGeom prst="rect">
                <a:avLst/>
              </a:prstGeom>
            </p:spPr>
            <p:txBody>
              <a:bodyPr anchor="ctr" rtlCol="false" tIns="12700" lIns="12700" bIns="12700" rIns="12700"/>
              <a:lstStyle/>
              <a:p>
                <a:pPr algn="ctr">
                  <a:lnSpc>
                    <a:spcPts val="3300"/>
                  </a:lnSpc>
                </a:pPr>
                <a:r>
                  <a:rPr lang="en-US" sz="3300">
                    <a:solidFill>
                      <a:srgbClr val="000000"/>
                    </a:solidFill>
                    <a:latin typeface="29LT Riwaya Bold"/>
                  </a:rPr>
                  <a:t>A</a:t>
                </a:r>
                <a:r>
                  <a:rPr lang="en-US" sz="3300">
                    <a:solidFill>
                      <a:srgbClr val="000000"/>
                    </a:solidFill>
                    <a:latin typeface="29LT Riwaya"/>
                  </a:rPr>
                  <a:t>nalisar</a:t>
                </a: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9687127" y="5319724"/>
              <a:ext cx="4057116" cy="1387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29LT Riwaya"/>
                </a:rPr>
                <a:t>Análise dos dados obtidos na coleta</a:t>
              </a:r>
            </a:p>
          </p:txBody>
        </p:sp>
        <p:grpSp>
          <p:nvGrpSpPr>
            <p:cNvPr name="Group 24" id="24"/>
            <p:cNvGrpSpPr/>
            <p:nvPr/>
          </p:nvGrpSpPr>
          <p:grpSpPr>
            <a:xfrm rot="0">
              <a:off x="14560105" y="3607409"/>
              <a:ext cx="3656840" cy="1526530"/>
              <a:chOff x="0" y="0"/>
              <a:chExt cx="837039" cy="349418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37039" cy="349418"/>
              </a:xfrm>
              <a:custGeom>
                <a:avLst/>
                <a:gdLst/>
                <a:ahLst/>
                <a:cxnLst/>
                <a:rect r="r" b="b" t="t" l="l"/>
                <a:pathLst>
                  <a:path h="349418" w="837039">
                    <a:moveTo>
                      <a:pt x="143963" y="0"/>
                    </a:moveTo>
                    <a:lnTo>
                      <a:pt x="693076" y="0"/>
                    </a:lnTo>
                    <a:cubicBezTo>
                      <a:pt x="731257" y="0"/>
                      <a:pt x="767875" y="15168"/>
                      <a:pt x="794873" y="42166"/>
                    </a:cubicBezTo>
                    <a:cubicBezTo>
                      <a:pt x="821871" y="69164"/>
                      <a:pt x="837039" y="105782"/>
                      <a:pt x="837039" y="143963"/>
                    </a:cubicBezTo>
                    <a:lnTo>
                      <a:pt x="837039" y="205455"/>
                    </a:lnTo>
                    <a:cubicBezTo>
                      <a:pt x="837039" y="284963"/>
                      <a:pt x="772584" y="349418"/>
                      <a:pt x="693076" y="349418"/>
                    </a:cubicBezTo>
                    <a:lnTo>
                      <a:pt x="143963" y="349418"/>
                    </a:lnTo>
                    <a:cubicBezTo>
                      <a:pt x="64455" y="349418"/>
                      <a:pt x="0" y="284963"/>
                      <a:pt x="0" y="205455"/>
                    </a:cubicBezTo>
                    <a:lnTo>
                      <a:pt x="0" y="143963"/>
                    </a:lnTo>
                    <a:cubicBezTo>
                      <a:pt x="0" y="64455"/>
                      <a:pt x="64455" y="0"/>
                      <a:pt x="143963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66675"/>
                <a:ext cx="837039" cy="282743"/>
              </a:xfrm>
              <a:prstGeom prst="rect">
                <a:avLst/>
              </a:prstGeom>
            </p:spPr>
            <p:txBody>
              <a:bodyPr anchor="ctr" rtlCol="false" tIns="12700" lIns="12700" bIns="12700" rIns="12700"/>
              <a:lstStyle/>
              <a:p>
                <a:pPr algn="ctr">
                  <a:lnSpc>
                    <a:spcPts val="3300"/>
                  </a:lnSpc>
                </a:pPr>
                <a:r>
                  <a:rPr lang="en-US" sz="3300">
                    <a:solidFill>
                      <a:srgbClr val="FFFFFF"/>
                    </a:solidFill>
                    <a:latin typeface="29LT Riwaya Bold"/>
                  </a:rPr>
                  <a:t>I</a:t>
                </a:r>
                <a:r>
                  <a:rPr lang="en-US" sz="3300">
                    <a:solidFill>
                      <a:srgbClr val="FFFFFF"/>
                    </a:solidFill>
                    <a:latin typeface="29LT Riwaya"/>
                  </a:rPr>
                  <a:t>mplementar</a:t>
                </a: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14359967" y="5319724"/>
              <a:ext cx="4057116" cy="2809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29LT Riwaya"/>
                </a:rPr>
                <a:t>Implementação das possíveis soluções viáveis para o problema</a:t>
              </a:r>
            </a:p>
          </p:txBody>
        </p:sp>
        <p:grpSp>
          <p:nvGrpSpPr>
            <p:cNvPr name="Group 28" id="28"/>
            <p:cNvGrpSpPr/>
            <p:nvPr/>
          </p:nvGrpSpPr>
          <p:grpSpPr>
            <a:xfrm rot="0">
              <a:off x="19232945" y="3607409"/>
              <a:ext cx="3656840" cy="1526530"/>
              <a:chOff x="0" y="0"/>
              <a:chExt cx="837039" cy="349418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37039" cy="349418"/>
              </a:xfrm>
              <a:custGeom>
                <a:avLst/>
                <a:gdLst/>
                <a:ahLst/>
                <a:cxnLst/>
                <a:rect r="r" b="b" t="t" l="l"/>
                <a:pathLst>
                  <a:path h="349418" w="837039">
                    <a:moveTo>
                      <a:pt x="143963" y="0"/>
                    </a:moveTo>
                    <a:lnTo>
                      <a:pt x="693076" y="0"/>
                    </a:lnTo>
                    <a:cubicBezTo>
                      <a:pt x="731257" y="0"/>
                      <a:pt x="767875" y="15168"/>
                      <a:pt x="794873" y="42166"/>
                    </a:cubicBezTo>
                    <a:cubicBezTo>
                      <a:pt x="821871" y="69164"/>
                      <a:pt x="837039" y="105782"/>
                      <a:pt x="837039" y="143963"/>
                    </a:cubicBezTo>
                    <a:lnTo>
                      <a:pt x="837039" y="205455"/>
                    </a:lnTo>
                    <a:cubicBezTo>
                      <a:pt x="837039" y="284963"/>
                      <a:pt x="772584" y="349418"/>
                      <a:pt x="693076" y="349418"/>
                    </a:cubicBezTo>
                    <a:lnTo>
                      <a:pt x="143963" y="349418"/>
                    </a:lnTo>
                    <a:cubicBezTo>
                      <a:pt x="64455" y="349418"/>
                      <a:pt x="0" y="284963"/>
                      <a:pt x="0" y="205455"/>
                    </a:cubicBezTo>
                    <a:lnTo>
                      <a:pt x="0" y="143963"/>
                    </a:lnTo>
                    <a:cubicBezTo>
                      <a:pt x="0" y="64455"/>
                      <a:pt x="64455" y="0"/>
                      <a:pt x="143963" y="0"/>
                    </a:cubicBezTo>
                    <a:close/>
                  </a:path>
                </a:pathLst>
              </a:custGeom>
              <a:solidFill>
                <a:srgbClr val="CFA0F4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66675"/>
                <a:ext cx="837039" cy="282743"/>
              </a:xfrm>
              <a:prstGeom prst="rect">
                <a:avLst/>
              </a:prstGeom>
            </p:spPr>
            <p:txBody>
              <a:bodyPr anchor="ctr" rtlCol="false" tIns="12700" lIns="12700" bIns="12700" rIns="12700"/>
              <a:lstStyle/>
              <a:p>
                <a:pPr algn="ctr">
                  <a:lnSpc>
                    <a:spcPts val="3300"/>
                  </a:lnSpc>
                </a:pPr>
                <a:r>
                  <a:rPr lang="en-US" sz="3300">
                    <a:solidFill>
                      <a:srgbClr val="000000"/>
                    </a:solidFill>
                    <a:latin typeface="29LT Riwaya Bold"/>
                  </a:rPr>
                  <a:t>C</a:t>
                </a:r>
                <a:r>
                  <a:rPr lang="en-US" sz="3300">
                    <a:solidFill>
                      <a:srgbClr val="000000"/>
                    </a:solidFill>
                    <a:latin typeface="29LT Riwaya"/>
                  </a:rPr>
                  <a:t>ontrolar</a:t>
                </a: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19032807" y="5319724"/>
              <a:ext cx="4057116" cy="20985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29LT Riwaya"/>
                </a:rPr>
                <a:t>Monitorar o andamento das estratégias</a:t>
              </a:r>
            </a:p>
          </p:txBody>
        </p:sp>
        <p:sp>
          <p:nvSpPr>
            <p:cNvPr name="AutoShape 32" id="32"/>
            <p:cNvSpPr/>
            <p:nvPr/>
          </p:nvSpPr>
          <p:spPr>
            <a:xfrm>
              <a:off x="0" y="2539477"/>
              <a:ext cx="23197732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ysDot"/>
              <a:headEnd type="none" len="sm" w="sm"/>
              <a:tailEnd type="none" len="sm" w="sm"/>
            </a:ln>
          </p:spPr>
        </p:sp>
        <p:grpSp>
          <p:nvGrpSpPr>
            <p:cNvPr name="Group 33" id="33"/>
            <p:cNvGrpSpPr/>
            <p:nvPr/>
          </p:nvGrpSpPr>
          <p:grpSpPr>
            <a:xfrm rot="0">
              <a:off x="2127416" y="2266241"/>
              <a:ext cx="495672" cy="495672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6795010" y="2291641"/>
              <a:ext cx="495672" cy="495672"/>
              <a:chOff x="0" y="0"/>
              <a:chExt cx="812800" cy="8128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FA0F4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11467850" y="2291641"/>
              <a:ext cx="495672" cy="495672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2" id="42"/>
            <p:cNvGrpSpPr/>
            <p:nvPr/>
          </p:nvGrpSpPr>
          <p:grpSpPr>
            <a:xfrm rot="0">
              <a:off x="16129121" y="2291641"/>
              <a:ext cx="495672" cy="495672"/>
              <a:chOff x="0" y="0"/>
              <a:chExt cx="812800" cy="81280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CFA0F4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0">
              <a:off x="20813529" y="2266241"/>
              <a:ext cx="495672" cy="495672"/>
              <a:chOff x="0" y="0"/>
              <a:chExt cx="812800" cy="812800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8" id="48"/>
            <p:cNvGrpSpPr/>
            <p:nvPr/>
          </p:nvGrpSpPr>
          <p:grpSpPr>
            <a:xfrm rot="0">
              <a:off x="1586533" y="0"/>
              <a:ext cx="1662435" cy="1662435"/>
              <a:chOff x="0" y="0"/>
              <a:chExt cx="812800" cy="812800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B678E6"/>
                </a:solidFill>
                <a:prstDash val="solid"/>
                <a:miter/>
              </a:ln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51" id="51"/>
            <p:cNvSpPr txBox="true"/>
            <p:nvPr/>
          </p:nvSpPr>
          <p:spPr>
            <a:xfrm rot="0">
              <a:off x="2042182" y="208099"/>
              <a:ext cx="751138" cy="11509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000000"/>
                  </a:solidFill>
                  <a:latin typeface="Fahkwang Bold"/>
                </a:rPr>
                <a:t>D</a:t>
              </a:r>
            </a:p>
          </p:txBody>
        </p:sp>
        <p:grpSp>
          <p:nvGrpSpPr>
            <p:cNvPr name="Group 52" id="52"/>
            <p:cNvGrpSpPr/>
            <p:nvPr/>
          </p:nvGrpSpPr>
          <p:grpSpPr>
            <a:xfrm rot="0">
              <a:off x="6211628" y="0"/>
              <a:ext cx="1662435" cy="1662435"/>
              <a:chOff x="0" y="0"/>
              <a:chExt cx="812800" cy="812800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B678E6"/>
                </a:solidFill>
                <a:prstDash val="solid"/>
                <a:miter/>
              </a:ln>
            </p:spPr>
          </p:sp>
          <p:sp>
            <p:nvSpPr>
              <p:cNvPr name="TextBox 54" id="54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55" id="55"/>
            <p:cNvSpPr txBox="true"/>
            <p:nvPr/>
          </p:nvSpPr>
          <p:spPr>
            <a:xfrm rot="0">
              <a:off x="6607397" y="208099"/>
              <a:ext cx="870897" cy="11509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000000"/>
                  </a:solidFill>
                  <a:latin typeface="Fahkwang Bold"/>
                </a:rPr>
                <a:t>M</a:t>
              </a:r>
            </a:p>
          </p:txBody>
        </p:sp>
        <p:grpSp>
          <p:nvGrpSpPr>
            <p:cNvPr name="Group 56" id="56"/>
            <p:cNvGrpSpPr/>
            <p:nvPr/>
          </p:nvGrpSpPr>
          <p:grpSpPr>
            <a:xfrm rot="0">
              <a:off x="10884468" y="0"/>
              <a:ext cx="1662435" cy="1662435"/>
              <a:chOff x="0" y="0"/>
              <a:chExt cx="812800" cy="8128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B678E6"/>
                </a:solidFill>
                <a:prstDash val="solid"/>
                <a:miter/>
              </a:ln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59" id="59"/>
            <p:cNvSpPr txBox="true"/>
            <p:nvPr/>
          </p:nvSpPr>
          <p:spPr>
            <a:xfrm rot="0">
              <a:off x="11344990" y="208099"/>
              <a:ext cx="741390" cy="11509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000000"/>
                  </a:solidFill>
                  <a:latin typeface="Fahkwang Bold"/>
                </a:rPr>
                <a:t>A</a:t>
              </a:r>
            </a:p>
          </p:txBody>
        </p:sp>
        <p:grpSp>
          <p:nvGrpSpPr>
            <p:cNvPr name="Group 60" id="60"/>
            <p:cNvGrpSpPr/>
            <p:nvPr/>
          </p:nvGrpSpPr>
          <p:grpSpPr>
            <a:xfrm rot="0">
              <a:off x="15545739" y="0"/>
              <a:ext cx="1662435" cy="1662435"/>
              <a:chOff x="0" y="0"/>
              <a:chExt cx="812800" cy="812800"/>
            </a:xfrm>
          </p:grpSpPr>
          <p:sp>
            <p:nvSpPr>
              <p:cNvPr name="Freeform 61" id="6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B678E6"/>
                </a:solidFill>
                <a:prstDash val="solid"/>
                <a:miter/>
              </a:ln>
            </p:spPr>
          </p:sp>
          <p:sp>
            <p:nvSpPr>
              <p:cNvPr name="TextBox 62" id="62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3" id="63"/>
            <p:cNvSpPr txBox="true"/>
            <p:nvPr/>
          </p:nvSpPr>
          <p:spPr>
            <a:xfrm rot="0">
              <a:off x="16207902" y="208099"/>
              <a:ext cx="338110" cy="11509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000000"/>
                  </a:solidFill>
                  <a:latin typeface="Fahkwang Bold"/>
                </a:rPr>
                <a:t>I</a:t>
              </a:r>
            </a:p>
          </p:txBody>
        </p:sp>
        <p:grpSp>
          <p:nvGrpSpPr>
            <p:cNvPr name="Group 64" id="64"/>
            <p:cNvGrpSpPr/>
            <p:nvPr/>
          </p:nvGrpSpPr>
          <p:grpSpPr>
            <a:xfrm rot="0">
              <a:off x="20230147" y="0"/>
              <a:ext cx="1662435" cy="1662435"/>
              <a:chOff x="0" y="0"/>
              <a:chExt cx="812800" cy="812800"/>
            </a:xfrm>
          </p:grpSpPr>
          <p:sp>
            <p:nvSpPr>
              <p:cNvPr name="Freeform 65" id="6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B678E6"/>
                </a:solidFill>
                <a:prstDash val="solid"/>
                <a:miter/>
              </a:ln>
            </p:spPr>
          </p:sp>
          <p:sp>
            <p:nvSpPr>
              <p:cNvPr name="TextBox 66" id="66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7" id="67"/>
            <p:cNvSpPr txBox="true"/>
            <p:nvPr/>
          </p:nvSpPr>
          <p:spPr>
            <a:xfrm rot="0">
              <a:off x="20684055" y="208099"/>
              <a:ext cx="754620" cy="11509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>
                  <a:solidFill>
                    <a:srgbClr val="000000"/>
                  </a:solidFill>
                  <a:latin typeface="Fahkwang Bold"/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19795" y="1342461"/>
            <a:ext cx="9544422" cy="7447375"/>
            <a:chOff x="0" y="0"/>
            <a:chExt cx="12725896" cy="99298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1044844"/>
              <a:ext cx="12725896" cy="8884989"/>
            </a:xfrm>
            <a:custGeom>
              <a:avLst/>
              <a:gdLst/>
              <a:ahLst/>
              <a:cxnLst/>
              <a:rect r="r" b="b" t="t" l="l"/>
              <a:pathLst>
                <a:path h="8884989" w="12725896">
                  <a:moveTo>
                    <a:pt x="0" y="0"/>
                  </a:moveTo>
                  <a:lnTo>
                    <a:pt x="12725896" y="0"/>
                  </a:lnTo>
                  <a:lnTo>
                    <a:pt x="12725896" y="8884989"/>
                  </a:lnTo>
                  <a:lnTo>
                    <a:pt x="0" y="8884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619411" y="2502531"/>
              <a:ext cx="1068541" cy="1069756"/>
              <a:chOff x="0" y="0"/>
              <a:chExt cx="812800" cy="81372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3724"/>
              </a:xfrm>
              <a:custGeom>
                <a:avLst/>
                <a:gdLst/>
                <a:ahLst/>
                <a:cxnLst/>
                <a:rect r="r" b="b" t="t" l="l"/>
                <a:pathLst>
                  <a:path h="813724" w="812800">
                    <a:moveTo>
                      <a:pt x="406400" y="0"/>
                    </a:moveTo>
                    <a:cubicBezTo>
                      <a:pt x="181951" y="0"/>
                      <a:pt x="0" y="182158"/>
                      <a:pt x="0" y="406862"/>
                    </a:cubicBezTo>
                    <a:cubicBezTo>
                      <a:pt x="0" y="631566"/>
                      <a:pt x="181951" y="813724"/>
                      <a:pt x="406400" y="813724"/>
                    </a:cubicBezTo>
                    <a:cubicBezTo>
                      <a:pt x="630849" y="813724"/>
                      <a:pt x="812800" y="631566"/>
                      <a:pt x="812800" y="406862"/>
                    </a:cubicBezTo>
                    <a:cubicBezTo>
                      <a:pt x="812800" y="18215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38187"/>
                <a:ext cx="660400" cy="6992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FFFFFF"/>
                    </a:solidFill>
                    <a:latin typeface="Fahkwang Bold"/>
                  </a:rPr>
                  <a:t>1</a:t>
                </a: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1918968" y="2774005"/>
              <a:ext cx="3965401" cy="554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05"/>
                </a:lnSpc>
              </a:pPr>
              <a:r>
                <a:rPr lang="en-US" sz="2913" spc="-84">
                  <a:solidFill>
                    <a:srgbClr val="000000"/>
                  </a:solidFill>
                  <a:latin typeface="Fahkwang Bold"/>
                </a:rPr>
                <a:t>O que é ERP?</a:t>
              </a:r>
            </a:p>
          </p:txBody>
        </p:sp>
        <p:grpSp>
          <p:nvGrpSpPr>
            <p:cNvPr name="Group 8" id="8"/>
            <p:cNvGrpSpPr/>
            <p:nvPr/>
          </p:nvGrpSpPr>
          <p:grpSpPr>
            <a:xfrm rot="0">
              <a:off x="0" y="0"/>
              <a:ext cx="7045650" cy="1769260"/>
              <a:chOff x="0" y="0"/>
              <a:chExt cx="1391733" cy="34948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391733" cy="349483"/>
              </a:xfrm>
              <a:custGeom>
                <a:avLst/>
                <a:gdLst/>
                <a:ahLst/>
                <a:cxnLst/>
                <a:rect r="r" b="b" t="t" l="l"/>
                <a:pathLst>
                  <a:path h="349483" w="1391733">
                    <a:moveTo>
                      <a:pt x="74720" y="0"/>
                    </a:moveTo>
                    <a:lnTo>
                      <a:pt x="1317014" y="0"/>
                    </a:lnTo>
                    <a:cubicBezTo>
                      <a:pt x="1336831" y="0"/>
                      <a:pt x="1355836" y="7872"/>
                      <a:pt x="1369848" y="21885"/>
                    </a:cubicBezTo>
                    <a:cubicBezTo>
                      <a:pt x="1383861" y="35898"/>
                      <a:pt x="1391733" y="54903"/>
                      <a:pt x="1391733" y="74720"/>
                    </a:cubicBezTo>
                    <a:lnTo>
                      <a:pt x="1391733" y="274763"/>
                    </a:lnTo>
                    <a:cubicBezTo>
                      <a:pt x="1391733" y="294580"/>
                      <a:pt x="1383861" y="313586"/>
                      <a:pt x="1369848" y="327598"/>
                    </a:cubicBezTo>
                    <a:cubicBezTo>
                      <a:pt x="1355836" y="341611"/>
                      <a:pt x="1336831" y="349483"/>
                      <a:pt x="1317014" y="349483"/>
                    </a:cubicBezTo>
                    <a:lnTo>
                      <a:pt x="74720" y="349483"/>
                    </a:lnTo>
                    <a:cubicBezTo>
                      <a:pt x="54903" y="349483"/>
                      <a:pt x="35898" y="341611"/>
                      <a:pt x="21885" y="327598"/>
                    </a:cubicBezTo>
                    <a:cubicBezTo>
                      <a:pt x="7872" y="313586"/>
                      <a:pt x="0" y="294580"/>
                      <a:pt x="0" y="274763"/>
                    </a:cubicBezTo>
                    <a:lnTo>
                      <a:pt x="0" y="74720"/>
                    </a:lnTo>
                    <a:cubicBezTo>
                      <a:pt x="0" y="54903"/>
                      <a:pt x="7872" y="35898"/>
                      <a:pt x="21885" y="21885"/>
                    </a:cubicBezTo>
                    <a:cubicBezTo>
                      <a:pt x="35898" y="7872"/>
                      <a:pt x="54903" y="0"/>
                      <a:pt x="74720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104775"/>
                <a:ext cx="1391733" cy="4542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39"/>
                  </a:lnSpc>
                </a:pPr>
                <a:r>
                  <a:rPr lang="en-US" sz="5099">
                    <a:solidFill>
                      <a:srgbClr val="FFFFFF"/>
                    </a:solidFill>
                    <a:latin typeface="Ansam"/>
                  </a:rPr>
                  <a:t>ERP:</a:t>
                </a: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619411" y="4305558"/>
              <a:ext cx="1048533" cy="1069756"/>
              <a:chOff x="0" y="0"/>
              <a:chExt cx="797581" cy="81372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797581" cy="813724"/>
              </a:xfrm>
              <a:custGeom>
                <a:avLst/>
                <a:gdLst/>
                <a:ahLst/>
                <a:cxnLst/>
                <a:rect r="r" b="b" t="t" l="l"/>
                <a:pathLst>
                  <a:path h="813724" w="797581">
                    <a:moveTo>
                      <a:pt x="398790" y="0"/>
                    </a:moveTo>
                    <a:cubicBezTo>
                      <a:pt x="178545" y="0"/>
                      <a:pt x="0" y="182158"/>
                      <a:pt x="0" y="406862"/>
                    </a:cubicBezTo>
                    <a:cubicBezTo>
                      <a:pt x="0" y="631566"/>
                      <a:pt x="178545" y="813724"/>
                      <a:pt x="398790" y="813724"/>
                    </a:cubicBezTo>
                    <a:cubicBezTo>
                      <a:pt x="619036" y="813724"/>
                      <a:pt x="797581" y="631566"/>
                      <a:pt x="797581" y="406862"/>
                    </a:cubicBezTo>
                    <a:cubicBezTo>
                      <a:pt x="797581" y="182158"/>
                      <a:pt x="619036" y="0"/>
                      <a:pt x="398790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4773" y="38187"/>
                <a:ext cx="648034" cy="6992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FFFFFF"/>
                    </a:solidFill>
                    <a:latin typeface="Fahkwang Bold"/>
                  </a:rPr>
                  <a:t>2</a:t>
                </a: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894634" y="4577032"/>
              <a:ext cx="7233596" cy="554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05"/>
                </a:lnSpc>
              </a:pPr>
              <a:r>
                <a:rPr lang="en-US" sz="2913" spc="-84">
                  <a:solidFill>
                    <a:srgbClr val="000000"/>
                  </a:solidFill>
                  <a:latin typeface="Fahkwang Bold"/>
                </a:rPr>
                <a:t>Principais características: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894634" y="5416110"/>
              <a:ext cx="9196112" cy="37541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marL="629108" indent="-314554" lvl="1">
                <a:lnSpc>
                  <a:spcPts val="3205"/>
                </a:lnSpc>
                <a:buFont typeface="Arial"/>
                <a:buChar char="•"/>
              </a:pPr>
              <a:r>
                <a:rPr lang="en-US" sz="2913" spc="-84">
                  <a:solidFill>
                    <a:srgbClr val="000000"/>
                  </a:solidFill>
                  <a:latin typeface="Fahkwang"/>
                </a:rPr>
                <a:t>Integração de Dados;</a:t>
              </a:r>
            </a:p>
            <a:p>
              <a:pPr marL="629108" indent="-314554" lvl="1">
                <a:lnSpc>
                  <a:spcPts val="3205"/>
                </a:lnSpc>
                <a:buFont typeface="Arial"/>
                <a:buChar char="•"/>
              </a:pPr>
              <a:r>
                <a:rPr lang="en-US" sz="2913" spc="-84">
                  <a:solidFill>
                    <a:srgbClr val="000000"/>
                  </a:solidFill>
                  <a:latin typeface="Fahkwang"/>
                </a:rPr>
                <a:t>Automação de Processos;</a:t>
              </a:r>
            </a:p>
            <a:p>
              <a:pPr marL="629108" indent="-314554" lvl="1">
                <a:lnSpc>
                  <a:spcPts val="3205"/>
                </a:lnSpc>
                <a:buFont typeface="Arial"/>
                <a:buChar char="•"/>
              </a:pPr>
              <a:r>
                <a:rPr lang="en-US" sz="2913" spc="-84">
                  <a:solidFill>
                    <a:srgbClr val="000000"/>
                  </a:solidFill>
                  <a:latin typeface="Fahkwang"/>
                </a:rPr>
                <a:t>Relatórios e Análises;</a:t>
              </a:r>
            </a:p>
            <a:p>
              <a:pPr marL="629108" indent="-314554" lvl="1">
                <a:lnSpc>
                  <a:spcPts val="3205"/>
                </a:lnSpc>
                <a:buFont typeface="Arial"/>
                <a:buChar char="•"/>
              </a:pPr>
              <a:r>
                <a:rPr lang="en-US" sz="2913" spc="-84">
                  <a:solidFill>
                    <a:srgbClr val="000000"/>
                  </a:solidFill>
                  <a:latin typeface="Fahkwang"/>
                </a:rPr>
                <a:t>Gerenciamento de Estoque;</a:t>
              </a:r>
            </a:p>
            <a:p>
              <a:pPr marL="629108" indent="-314554" lvl="1">
                <a:lnSpc>
                  <a:spcPts val="3205"/>
                </a:lnSpc>
                <a:buFont typeface="Arial"/>
                <a:buChar char="•"/>
              </a:pPr>
              <a:r>
                <a:rPr lang="en-US" sz="2913" spc="-84">
                  <a:solidFill>
                    <a:srgbClr val="000000"/>
                  </a:solidFill>
                  <a:latin typeface="Fahkwang"/>
                </a:rPr>
                <a:t>Gestão Financeira;</a:t>
              </a:r>
            </a:p>
            <a:p>
              <a:pPr marL="629108" indent="-314554" lvl="1">
                <a:lnSpc>
                  <a:spcPts val="3205"/>
                </a:lnSpc>
                <a:buFont typeface="Arial"/>
                <a:buChar char="•"/>
              </a:pPr>
              <a:r>
                <a:rPr lang="en-US" sz="2913" spc="-84">
                  <a:solidFill>
                    <a:srgbClr val="000000"/>
                  </a:solidFill>
                  <a:latin typeface="Fahkwang"/>
                </a:rPr>
                <a:t>Gestão de Recursos Humanos;</a:t>
              </a:r>
            </a:p>
            <a:p>
              <a:pPr marL="629108" indent="-314554" lvl="1">
                <a:lnSpc>
                  <a:spcPts val="3205"/>
                </a:lnSpc>
                <a:buFont typeface="Arial"/>
                <a:buChar char="•"/>
              </a:pPr>
              <a:r>
                <a:rPr lang="en-US" sz="2913" spc="-84">
                  <a:solidFill>
                    <a:srgbClr val="000000"/>
                  </a:solidFill>
                  <a:latin typeface="Fahkwang"/>
                </a:rPr>
                <a:t>Colaboração e comunicação.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8008855">
            <a:off x="-5171204" y="5704325"/>
            <a:ext cx="7899960" cy="10495116"/>
          </a:xfrm>
          <a:custGeom>
            <a:avLst/>
            <a:gdLst/>
            <a:ahLst/>
            <a:cxnLst/>
            <a:rect r="r" b="b" t="t" l="l"/>
            <a:pathLst>
              <a:path h="10495116" w="7899960">
                <a:moveTo>
                  <a:pt x="0" y="0"/>
                </a:moveTo>
                <a:lnTo>
                  <a:pt x="7899960" y="0"/>
                </a:lnTo>
                <a:lnTo>
                  <a:pt x="7899960" y="10495116"/>
                </a:lnTo>
                <a:lnTo>
                  <a:pt x="0" y="104951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5878442">
            <a:off x="-1763592" y="8975899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7"/>
                </a:lnTo>
                <a:lnTo>
                  <a:pt x="0" y="5318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3062794" y="5867460"/>
            <a:ext cx="4091494" cy="3295622"/>
          </a:xfrm>
          <a:custGeom>
            <a:avLst/>
            <a:gdLst/>
            <a:ahLst/>
            <a:cxnLst/>
            <a:rect r="r" b="b" t="t" l="l"/>
            <a:pathLst>
              <a:path h="3295622" w="4091494">
                <a:moveTo>
                  <a:pt x="0" y="0"/>
                </a:moveTo>
                <a:lnTo>
                  <a:pt x="4091494" y="0"/>
                </a:lnTo>
                <a:lnTo>
                  <a:pt x="4091494" y="3295622"/>
                </a:lnTo>
                <a:lnTo>
                  <a:pt x="0" y="32956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6353810" y="186541"/>
            <a:ext cx="1810981" cy="2311840"/>
            <a:chOff x="0" y="0"/>
            <a:chExt cx="2414641" cy="308245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24390" y="0"/>
              <a:ext cx="2165861" cy="2020158"/>
            </a:xfrm>
            <a:custGeom>
              <a:avLst/>
              <a:gdLst/>
              <a:ahLst/>
              <a:cxnLst/>
              <a:rect r="r" b="b" t="t" l="l"/>
              <a:pathLst>
                <a:path h="2020158" w="2165861">
                  <a:moveTo>
                    <a:pt x="0" y="0"/>
                  </a:moveTo>
                  <a:lnTo>
                    <a:pt x="2165861" y="0"/>
                  </a:lnTo>
                  <a:lnTo>
                    <a:pt x="2165861" y="2020158"/>
                  </a:lnTo>
                  <a:lnTo>
                    <a:pt x="0" y="2020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 rot="0">
              <a:off x="0" y="2251003"/>
              <a:ext cx="2414641" cy="831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25"/>
                </a:lnSpc>
              </a:pPr>
              <a:r>
                <a:rPr lang="en-US" sz="3732" spc="231">
                  <a:solidFill>
                    <a:srgbClr val="000000"/>
                  </a:solidFill>
                  <a:latin typeface="29LT Riwaya Bold"/>
                </a:rPr>
                <a:t>Lotus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2334451" y="3241712"/>
            <a:ext cx="5075610" cy="5251497"/>
          </a:xfrm>
          <a:custGeom>
            <a:avLst/>
            <a:gdLst/>
            <a:ahLst/>
            <a:cxnLst/>
            <a:rect r="r" b="b" t="t" l="l"/>
            <a:pathLst>
              <a:path h="5251497" w="5075610">
                <a:moveTo>
                  <a:pt x="0" y="0"/>
                </a:moveTo>
                <a:lnTo>
                  <a:pt x="5075610" y="0"/>
                </a:lnTo>
                <a:lnTo>
                  <a:pt x="5075610" y="5251497"/>
                </a:lnTo>
                <a:lnTo>
                  <a:pt x="0" y="525149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55549" t="-7672" r="-67046" b="-8918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53837" y="1290471"/>
            <a:ext cx="11720020" cy="8182705"/>
          </a:xfrm>
          <a:custGeom>
            <a:avLst/>
            <a:gdLst/>
            <a:ahLst/>
            <a:cxnLst/>
            <a:rect r="r" b="b" t="t" l="l"/>
            <a:pathLst>
              <a:path h="8182705" w="11720020">
                <a:moveTo>
                  <a:pt x="0" y="0"/>
                </a:moveTo>
                <a:lnTo>
                  <a:pt x="11720020" y="0"/>
                </a:lnTo>
                <a:lnTo>
                  <a:pt x="11720020" y="8182705"/>
                </a:lnTo>
                <a:lnTo>
                  <a:pt x="0" y="8182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524674" y="2848759"/>
            <a:ext cx="5524076" cy="841690"/>
            <a:chOff x="0" y="0"/>
            <a:chExt cx="7365435" cy="112225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068541" cy="1122253"/>
              <a:chOff x="0" y="0"/>
              <a:chExt cx="812800" cy="85365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53656"/>
              </a:xfrm>
              <a:custGeom>
                <a:avLst/>
                <a:gdLst/>
                <a:ahLst/>
                <a:cxnLst/>
                <a:rect r="r" b="b" t="t" l="l"/>
                <a:pathLst>
                  <a:path h="853656" w="812800">
                    <a:moveTo>
                      <a:pt x="406400" y="0"/>
                    </a:moveTo>
                    <a:cubicBezTo>
                      <a:pt x="181951" y="0"/>
                      <a:pt x="0" y="191097"/>
                      <a:pt x="0" y="426828"/>
                    </a:cubicBezTo>
                    <a:cubicBezTo>
                      <a:pt x="0" y="662559"/>
                      <a:pt x="181951" y="853656"/>
                      <a:pt x="406400" y="853656"/>
                    </a:cubicBezTo>
                    <a:cubicBezTo>
                      <a:pt x="630849" y="853656"/>
                      <a:pt x="812800" y="662559"/>
                      <a:pt x="812800" y="426828"/>
                    </a:cubicBezTo>
                    <a:cubicBezTo>
                      <a:pt x="812800" y="191097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32405"/>
                <a:ext cx="660400" cy="74122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FFFFFF"/>
                    </a:solidFill>
                    <a:latin typeface="Ansam"/>
                  </a:rPr>
                  <a:t>1</a:t>
                </a: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1299557" y="298358"/>
              <a:ext cx="6065878" cy="554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05"/>
                </a:lnSpc>
              </a:pPr>
              <a:r>
                <a:rPr lang="en-US" sz="2913" spc="-84">
                  <a:solidFill>
                    <a:srgbClr val="000000"/>
                  </a:solidFill>
                  <a:latin typeface="Fahkwang"/>
                </a:rPr>
                <a:t>Planejamento detalhado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8008855">
            <a:off x="-5171204" y="5704325"/>
            <a:ext cx="7899960" cy="10495116"/>
          </a:xfrm>
          <a:custGeom>
            <a:avLst/>
            <a:gdLst/>
            <a:ahLst/>
            <a:cxnLst/>
            <a:rect r="r" b="b" t="t" l="l"/>
            <a:pathLst>
              <a:path h="10495116" w="7899960">
                <a:moveTo>
                  <a:pt x="0" y="0"/>
                </a:moveTo>
                <a:lnTo>
                  <a:pt x="7899960" y="0"/>
                </a:lnTo>
                <a:lnTo>
                  <a:pt x="7899960" y="10495116"/>
                </a:lnTo>
                <a:lnTo>
                  <a:pt x="0" y="104951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878442">
            <a:off x="-1763592" y="8975899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7"/>
                </a:lnTo>
                <a:lnTo>
                  <a:pt x="0" y="5318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947376" y="630981"/>
            <a:ext cx="11990937" cy="1551028"/>
            <a:chOff x="0" y="0"/>
            <a:chExt cx="3158107" cy="40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58107" cy="408501"/>
            </a:xfrm>
            <a:custGeom>
              <a:avLst/>
              <a:gdLst/>
              <a:ahLst/>
              <a:cxnLst/>
              <a:rect r="r" b="b" t="t" l="l"/>
              <a:pathLst>
                <a:path h="408501" w="3158107">
                  <a:moveTo>
                    <a:pt x="32928" y="0"/>
                  </a:moveTo>
                  <a:lnTo>
                    <a:pt x="3125179" y="0"/>
                  </a:lnTo>
                  <a:cubicBezTo>
                    <a:pt x="3133912" y="0"/>
                    <a:pt x="3142287" y="3469"/>
                    <a:pt x="3148462" y="9644"/>
                  </a:cubicBezTo>
                  <a:cubicBezTo>
                    <a:pt x="3154638" y="15820"/>
                    <a:pt x="3158107" y="24195"/>
                    <a:pt x="3158107" y="32928"/>
                  </a:cubicBezTo>
                  <a:lnTo>
                    <a:pt x="3158107" y="375573"/>
                  </a:lnTo>
                  <a:cubicBezTo>
                    <a:pt x="3158107" y="384306"/>
                    <a:pt x="3154638" y="392682"/>
                    <a:pt x="3148462" y="398857"/>
                  </a:cubicBezTo>
                  <a:cubicBezTo>
                    <a:pt x="3142287" y="405032"/>
                    <a:pt x="3133912" y="408501"/>
                    <a:pt x="3125179" y="408501"/>
                  </a:cubicBezTo>
                  <a:lnTo>
                    <a:pt x="32928" y="408501"/>
                  </a:lnTo>
                  <a:cubicBezTo>
                    <a:pt x="24195" y="408501"/>
                    <a:pt x="15820" y="405032"/>
                    <a:pt x="9644" y="398857"/>
                  </a:cubicBezTo>
                  <a:cubicBezTo>
                    <a:pt x="3469" y="392682"/>
                    <a:pt x="0" y="384306"/>
                    <a:pt x="0" y="375573"/>
                  </a:cubicBezTo>
                  <a:lnTo>
                    <a:pt x="0" y="32928"/>
                  </a:lnTo>
                  <a:cubicBezTo>
                    <a:pt x="0" y="24195"/>
                    <a:pt x="3469" y="15820"/>
                    <a:pt x="9644" y="9644"/>
                  </a:cubicBezTo>
                  <a:cubicBezTo>
                    <a:pt x="15820" y="3469"/>
                    <a:pt x="24195" y="0"/>
                    <a:pt x="32928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04775"/>
              <a:ext cx="3158107" cy="513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139"/>
                </a:lnSpc>
              </a:pPr>
              <a:r>
                <a:rPr lang="en-US" sz="5099">
                  <a:solidFill>
                    <a:srgbClr val="FFFFFF"/>
                  </a:solidFill>
                  <a:latin typeface="Ansam"/>
                </a:rPr>
                <a:t>É necessário para sua implementação: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524674" y="4417701"/>
            <a:ext cx="4672941" cy="841690"/>
            <a:chOff x="0" y="0"/>
            <a:chExt cx="6230588" cy="1122253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1068541" cy="1122253"/>
              <a:chOff x="0" y="0"/>
              <a:chExt cx="812800" cy="853656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53656"/>
              </a:xfrm>
              <a:custGeom>
                <a:avLst/>
                <a:gdLst/>
                <a:ahLst/>
                <a:cxnLst/>
                <a:rect r="r" b="b" t="t" l="l"/>
                <a:pathLst>
                  <a:path h="853656" w="812800">
                    <a:moveTo>
                      <a:pt x="406400" y="0"/>
                    </a:moveTo>
                    <a:cubicBezTo>
                      <a:pt x="181951" y="0"/>
                      <a:pt x="0" y="191097"/>
                      <a:pt x="0" y="426828"/>
                    </a:cubicBezTo>
                    <a:cubicBezTo>
                      <a:pt x="0" y="662559"/>
                      <a:pt x="181951" y="853656"/>
                      <a:pt x="406400" y="853656"/>
                    </a:cubicBezTo>
                    <a:cubicBezTo>
                      <a:pt x="630849" y="853656"/>
                      <a:pt x="812800" y="662559"/>
                      <a:pt x="812800" y="426828"/>
                    </a:cubicBezTo>
                    <a:cubicBezTo>
                      <a:pt x="812800" y="191097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32405"/>
                <a:ext cx="660400" cy="74122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FFFFFF"/>
                    </a:solidFill>
                    <a:latin typeface="Ansam"/>
                  </a:rPr>
                  <a:t>2</a:t>
                </a: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1299557" y="298358"/>
              <a:ext cx="4931031" cy="554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05"/>
                </a:lnSpc>
              </a:pPr>
              <a:r>
                <a:rPr lang="en-US" sz="2913" spc="-84">
                  <a:solidFill>
                    <a:srgbClr val="000000"/>
                  </a:solidFill>
                  <a:latin typeface="Fahkwang"/>
                </a:rPr>
                <a:t>Apoio da liderança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524674" y="5983291"/>
            <a:ext cx="4601538" cy="841690"/>
            <a:chOff x="0" y="0"/>
            <a:chExt cx="6135384" cy="1122253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1068541" cy="1122253"/>
              <a:chOff x="0" y="0"/>
              <a:chExt cx="812800" cy="853656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53656"/>
              </a:xfrm>
              <a:custGeom>
                <a:avLst/>
                <a:gdLst/>
                <a:ahLst/>
                <a:cxnLst/>
                <a:rect r="r" b="b" t="t" l="l"/>
                <a:pathLst>
                  <a:path h="853656" w="812800">
                    <a:moveTo>
                      <a:pt x="406400" y="0"/>
                    </a:moveTo>
                    <a:cubicBezTo>
                      <a:pt x="181951" y="0"/>
                      <a:pt x="0" y="191097"/>
                      <a:pt x="0" y="426828"/>
                    </a:cubicBezTo>
                    <a:cubicBezTo>
                      <a:pt x="0" y="662559"/>
                      <a:pt x="181951" y="853656"/>
                      <a:pt x="406400" y="853656"/>
                    </a:cubicBezTo>
                    <a:cubicBezTo>
                      <a:pt x="630849" y="853656"/>
                      <a:pt x="812800" y="662559"/>
                      <a:pt x="812800" y="426828"/>
                    </a:cubicBezTo>
                    <a:cubicBezTo>
                      <a:pt x="812800" y="191097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32405"/>
                <a:ext cx="660400" cy="74122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FFFFFF"/>
                    </a:solidFill>
                    <a:latin typeface="Ansam"/>
                  </a:rPr>
                  <a:t>3</a:t>
                </a: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1299557" y="298358"/>
              <a:ext cx="4835827" cy="554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05"/>
                </a:lnSpc>
              </a:pPr>
              <a:r>
                <a:rPr lang="en-US" sz="2913" spc="-84">
                  <a:solidFill>
                    <a:srgbClr val="000000"/>
                  </a:solidFill>
                  <a:latin typeface="Fahkwang"/>
                </a:rPr>
                <a:t>Equipe qualificada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524674" y="7548881"/>
            <a:ext cx="5805672" cy="841690"/>
            <a:chOff x="0" y="0"/>
            <a:chExt cx="7740897" cy="1122253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1068541" cy="1122253"/>
              <a:chOff x="0" y="0"/>
              <a:chExt cx="812800" cy="853656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53656"/>
              </a:xfrm>
              <a:custGeom>
                <a:avLst/>
                <a:gdLst/>
                <a:ahLst/>
                <a:cxnLst/>
                <a:rect r="r" b="b" t="t" l="l"/>
                <a:pathLst>
                  <a:path h="853656" w="812800">
                    <a:moveTo>
                      <a:pt x="406400" y="0"/>
                    </a:moveTo>
                    <a:cubicBezTo>
                      <a:pt x="181951" y="0"/>
                      <a:pt x="0" y="191097"/>
                      <a:pt x="0" y="426828"/>
                    </a:cubicBezTo>
                    <a:cubicBezTo>
                      <a:pt x="0" y="662559"/>
                      <a:pt x="181951" y="853656"/>
                      <a:pt x="406400" y="853656"/>
                    </a:cubicBezTo>
                    <a:cubicBezTo>
                      <a:pt x="630849" y="853656"/>
                      <a:pt x="812800" y="662559"/>
                      <a:pt x="812800" y="426828"/>
                    </a:cubicBezTo>
                    <a:cubicBezTo>
                      <a:pt x="812800" y="191097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32405"/>
                <a:ext cx="660400" cy="74122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FFFFFF"/>
                    </a:solidFill>
                    <a:latin typeface="Ansam"/>
                  </a:rPr>
                  <a:t>4</a:t>
                </a: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1299557" y="298358"/>
              <a:ext cx="6441340" cy="554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05"/>
                </a:lnSpc>
              </a:pPr>
              <a:r>
                <a:rPr lang="en-US" sz="2913" spc="-84">
                  <a:solidFill>
                    <a:srgbClr val="000000"/>
                  </a:solidFill>
                  <a:latin typeface="Fahkwang"/>
                </a:rPr>
                <a:t>Adaptação personalizada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278019" y="3557099"/>
            <a:ext cx="5652988" cy="841690"/>
            <a:chOff x="0" y="0"/>
            <a:chExt cx="7537318" cy="1122253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1068541" cy="1122253"/>
              <a:chOff x="0" y="0"/>
              <a:chExt cx="812800" cy="853656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812800" cy="853656"/>
              </a:xfrm>
              <a:custGeom>
                <a:avLst/>
                <a:gdLst/>
                <a:ahLst/>
                <a:cxnLst/>
                <a:rect r="r" b="b" t="t" l="l"/>
                <a:pathLst>
                  <a:path h="853656" w="812800">
                    <a:moveTo>
                      <a:pt x="406400" y="0"/>
                    </a:moveTo>
                    <a:cubicBezTo>
                      <a:pt x="181951" y="0"/>
                      <a:pt x="0" y="191097"/>
                      <a:pt x="0" y="426828"/>
                    </a:cubicBezTo>
                    <a:cubicBezTo>
                      <a:pt x="0" y="662559"/>
                      <a:pt x="181951" y="853656"/>
                      <a:pt x="406400" y="853656"/>
                    </a:cubicBezTo>
                    <a:cubicBezTo>
                      <a:pt x="630849" y="853656"/>
                      <a:pt x="812800" y="662559"/>
                      <a:pt x="812800" y="426828"/>
                    </a:cubicBezTo>
                    <a:cubicBezTo>
                      <a:pt x="812800" y="191097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76200" y="32405"/>
                <a:ext cx="660400" cy="74122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FFFFFF"/>
                    </a:solidFill>
                    <a:latin typeface="Ansam"/>
                  </a:rPr>
                  <a:t>5</a:t>
                </a: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1299557" y="316036"/>
              <a:ext cx="6237761" cy="554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05"/>
                </a:lnSpc>
              </a:pPr>
              <a:r>
                <a:rPr lang="en-US" sz="2913" spc="-84">
                  <a:solidFill>
                    <a:srgbClr val="000000"/>
                  </a:solidFill>
                  <a:latin typeface="Fahkwang"/>
                </a:rPr>
                <a:t>Treinamento abrangente</a:t>
              </a: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-3062794" y="5867460"/>
            <a:ext cx="4091494" cy="3295622"/>
          </a:xfrm>
          <a:custGeom>
            <a:avLst/>
            <a:gdLst/>
            <a:ahLst/>
            <a:cxnLst/>
            <a:rect r="r" b="b" t="t" l="l"/>
            <a:pathLst>
              <a:path h="3295622" w="4091494">
                <a:moveTo>
                  <a:pt x="0" y="0"/>
                </a:moveTo>
                <a:lnTo>
                  <a:pt x="4091494" y="0"/>
                </a:lnTo>
                <a:lnTo>
                  <a:pt x="4091494" y="3295622"/>
                </a:lnTo>
                <a:lnTo>
                  <a:pt x="0" y="32956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9278019" y="5114252"/>
            <a:ext cx="4196466" cy="841690"/>
            <a:chOff x="0" y="0"/>
            <a:chExt cx="5595288" cy="1122253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0"/>
              <a:ext cx="1068541" cy="1122253"/>
              <a:chOff x="0" y="0"/>
              <a:chExt cx="812800" cy="853656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53656"/>
              </a:xfrm>
              <a:custGeom>
                <a:avLst/>
                <a:gdLst/>
                <a:ahLst/>
                <a:cxnLst/>
                <a:rect r="r" b="b" t="t" l="l"/>
                <a:pathLst>
                  <a:path h="853656" w="812800">
                    <a:moveTo>
                      <a:pt x="406400" y="0"/>
                    </a:moveTo>
                    <a:cubicBezTo>
                      <a:pt x="181951" y="0"/>
                      <a:pt x="0" y="191097"/>
                      <a:pt x="0" y="426828"/>
                    </a:cubicBezTo>
                    <a:cubicBezTo>
                      <a:pt x="0" y="662559"/>
                      <a:pt x="181951" y="853656"/>
                      <a:pt x="406400" y="853656"/>
                    </a:cubicBezTo>
                    <a:cubicBezTo>
                      <a:pt x="630849" y="853656"/>
                      <a:pt x="812800" y="662559"/>
                      <a:pt x="812800" y="426828"/>
                    </a:cubicBezTo>
                    <a:cubicBezTo>
                      <a:pt x="812800" y="191097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76200" y="32405"/>
                <a:ext cx="660400" cy="74122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FFFFFF"/>
                    </a:solidFill>
                    <a:latin typeface="Ansam"/>
                  </a:rPr>
                  <a:t>6</a:t>
                </a:r>
              </a:p>
            </p:txBody>
          </p:sp>
        </p:grpSp>
        <p:sp>
          <p:nvSpPr>
            <p:cNvPr name="TextBox 38" id="38"/>
            <p:cNvSpPr txBox="true"/>
            <p:nvPr/>
          </p:nvSpPr>
          <p:spPr>
            <a:xfrm rot="0">
              <a:off x="1299557" y="298358"/>
              <a:ext cx="4295731" cy="554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05"/>
                </a:lnSpc>
              </a:pPr>
              <a:r>
                <a:rPr lang="en-US" sz="2913" spc="-84">
                  <a:solidFill>
                    <a:srgbClr val="000000"/>
                  </a:solidFill>
                  <a:latin typeface="Fahkwang"/>
                </a:rPr>
                <a:t>Testes rigorosos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6353810" y="186541"/>
            <a:ext cx="1810981" cy="2311840"/>
            <a:chOff x="0" y="0"/>
            <a:chExt cx="2414641" cy="308245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124390" y="0"/>
              <a:ext cx="2165861" cy="2020158"/>
            </a:xfrm>
            <a:custGeom>
              <a:avLst/>
              <a:gdLst/>
              <a:ahLst/>
              <a:cxnLst/>
              <a:rect r="r" b="b" t="t" l="l"/>
              <a:pathLst>
                <a:path h="2020158" w="2165861">
                  <a:moveTo>
                    <a:pt x="0" y="0"/>
                  </a:moveTo>
                  <a:lnTo>
                    <a:pt x="2165861" y="0"/>
                  </a:lnTo>
                  <a:lnTo>
                    <a:pt x="2165861" y="2020158"/>
                  </a:lnTo>
                  <a:lnTo>
                    <a:pt x="0" y="2020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 rot="0">
              <a:off x="0" y="2251003"/>
              <a:ext cx="2414641" cy="831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25"/>
                </a:lnSpc>
              </a:pPr>
              <a:r>
                <a:rPr lang="en-US" sz="3732" spc="231">
                  <a:solidFill>
                    <a:srgbClr val="000000"/>
                  </a:solidFill>
                  <a:latin typeface="29LT Riwaya Bold"/>
                </a:rPr>
                <a:t>Lotus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9278019" y="6670317"/>
            <a:ext cx="4360494" cy="841690"/>
            <a:chOff x="0" y="0"/>
            <a:chExt cx="5813992" cy="1122253"/>
          </a:xfrm>
        </p:grpSpPr>
        <p:grpSp>
          <p:nvGrpSpPr>
            <p:cNvPr name="Group 43" id="43"/>
            <p:cNvGrpSpPr/>
            <p:nvPr/>
          </p:nvGrpSpPr>
          <p:grpSpPr>
            <a:xfrm rot="0">
              <a:off x="0" y="0"/>
              <a:ext cx="1068541" cy="1122253"/>
              <a:chOff x="0" y="0"/>
              <a:chExt cx="812800" cy="853656"/>
            </a:xfrm>
          </p:grpSpPr>
          <p:sp>
            <p:nvSpPr>
              <p:cNvPr name="Freeform 44" id="44"/>
              <p:cNvSpPr/>
              <p:nvPr/>
            </p:nvSpPr>
            <p:spPr>
              <a:xfrm flipH="false" flipV="false" rot="0">
                <a:off x="0" y="0"/>
                <a:ext cx="812800" cy="853656"/>
              </a:xfrm>
              <a:custGeom>
                <a:avLst/>
                <a:gdLst/>
                <a:ahLst/>
                <a:cxnLst/>
                <a:rect r="r" b="b" t="t" l="l"/>
                <a:pathLst>
                  <a:path h="853656" w="812800">
                    <a:moveTo>
                      <a:pt x="406400" y="0"/>
                    </a:moveTo>
                    <a:cubicBezTo>
                      <a:pt x="181951" y="0"/>
                      <a:pt x="0" y="191097"/>
                      <a:pt x="0" y="426828"/>
                    </a:cubicBezTo>
                    <a:cubicBezTo>
                      <a:pt x="0" y="662559"/>
                      <a:pt x="181951" y="853656"/>
                      <a:pt x="406400" y="853656"/>
                    </a:cubicBezTo>
                    <a:cubicBezTo>
                      <a:pt x="630849" y="853656"/>
                      <a:pt x="812800" y="662559"/>
                      <a:pt x="812800" y="426828"/>
                    </a:cubicBezTo>
                    <a:cubicBezTo>
                      <a:pt x="812800" y="191097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45" id="45"/>
              <p:cNvSpPr txBox="true"/>
              <p:nvPr/>
            </p:nvSpPr>
            <p:spPr>
              <a:xfrm>
                <a:off x="76200" y="32405"/>
                <a:ext cx="660400" cy="74122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FFFFFF"/>
                    </a:solidFill>
                    <a:latin typeface="Ansam"/>
                  </a:rPr>
                  <a:t>7</a:t>
                </a:r>
              </a:p>
            </p:txBody>
          </p:sp>
        </p:grpSp>
        <p:sp>
          <p:nvSpPr>
            <p:cNvPr name="TextBox 46" id="46"/>
            <p:cNvSpPr txBox="true"/>
            <p:nvPr/>
          </p:nvSpPr>
          <p:spPr>
            <a:xfrm rot="0">
              <a:off x="1407627" y="298358"/>
              <a:ext cx="4406365" cy="554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05"/>
                </a:lnSpc>
              </a:pPr>
              <a:r>
                <a:rPr lang="en-US" sz="2913" spc="-84">
                  <a:solidFill>
                    <a:srgbClr val="000000"/>
                  </a:solidFill>
                  <a:latin typeface="Fahkwang"/>
                </a:rPr>
                <a:t>Suporte contínuo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996014"/>
            <a:ext cx="7861232" cy="1395942"/>
            <a:chOff x="0" y="0"/>
            <a:chExt cx="2070448" cy="3676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0448" cy="367656"/>
            </a:xfrm>
            <a:custGeom>
              <a:avLst/>
              <a:gdLst/>
              <a:ahLst/>
              <a:cxnLst/>
              <a:rect r="r" b="b" t="t" l="l"/>
              <a:pathLst>
                <a:path h="367656" w="2070448">
                  <a:moveTo>
                    <a:pt x="50226" y="0"/>
                  </a:moveTo>
                  <a:lnTo>
                    <a:pt x="2020222" y="0"/>
                  </a:lnTo>
                  <a:cubicBezTo>
                    <a:pt x="2033543" y="0"/>
                    <a:pt x="2046318" y="5292"/>
                    <a:pt x="2055737" y="14711"/>
                  </a:cubicBezTo>
                  <a:cubicBezTo>
                    <a:pt x="2065156" y="24130"/>
                    <a:pt x="2070448" y="36905"/>
                    <a:pt x="2070448" y="50226"/>
                  </a:cubicBezTo>
                  <a:lnTo>
                    <a:pt x="2070448" y="317430"/>
                  </a:lnTo>
                  <a:cubicBezTo>
                    <a:pt x="2070448" y="345169"/>
                    <a:pt x="2047961" y="367656"/>
                    <a:pt x="2020222" y="367656"/>
                  </a:cubicBezTo>
                  <a:lnTo>
                    <a:pt x="50226" y="367656"/>
                  </a:lnTo>
                  <a:cubicBezTo>
                    <a:pt x="22487" y="367656"/>
                    <a:pt x="0" y="345169"/>
                    <a:pt x="0" y="317430"/>
                  </a:cubicBezTo>
                  <a:lnTo>
                    <a:pt x="0" y="50226"/>
                  </a:lnTo>
                  <a:cubicBezTo>
                    <a:pt x="0" y="22487"/>
                    <a:pt x="22487" y="0"/>
                    <a:pt x="502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B678E6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070448" cy="4248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ahkwang Bold"/>
                </a:rPr>
                <a:t>1º Passo: </a:t>
              </a:r>
              <a:r>
                <a:rPr lang="en-US" sz="3000">
                  <a:solidFill>
                    <a:srgbClr val="000000"/>
                  </a:solidFill>
                  <a:latin typeface="Fahkwang"/>
                </a:rPr>
                <a:t>Planejamento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398068" y="2996014"/>
            <a:ext cx="7861232" cy="1395942"/>
            <a:chOff x="0" y="0"/>
            <a:chExt cx="2070448" cy="3676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0448" cy="367656"/>
            </a:xfrm>
            <a:custGeom>
              <a:avLst/>
              <a:gdLst/>
              <a:ahLst/>
              <a:cxnLst/>
              <a:rect r="r" b="b" t="t" l="l"/>
              <a:pathLst>
                <a:path h="367656" w="2070448">
                  <a:moveTo>
                    <a:pt x="50226" y="0"/>
                  </a:moveTo>
                  <a:lnTo>
                    <a:pt x="2020222" y="0"/>
                  </a:lnTo>
                  <a:cubicBezTo>
                    <a:pt x="2033543" y="0"/>
                    <a:pt x="2046318" y="5292"/>
                    <a:pt x="2055737" y="14711"/>
                  </a:cubicBezTo>
                  <a:cubicBezTo>
                    <a:pt x="2065156" y="24130"/>
                    <a:pt x="2070448" y="36905"/>
                    <a:pt x="2070448" y="50226"/>
                  </a:cubicBezTo>
                  <a:lnTo>
                    <a:pt x="2070448" y="317430"/>
                  </a:lnTo>
                  <a:cubicBezTo>
                    <a:pt x="2070448" y="345169"/>
                    <a:pt x="2047961" y="367656"/>
                    <a:pt x="2020222" y="367656"/>
                  </a:cubicBezTo>
                  <a:lnTo>
                    <a:pt x="50226" y="367656"/>
                  </a:lnTo>
                  <a:cubicBezTo>
                    <a:pt x="22487" y="367656"/>
                    <a:pt x="0" y="345169"/>
                    <a:pt x="0" y="317430"/>
                  </a:cubicBezTo>
                  <a:lnTo>
                    <a:pt x="0" y="50226"/>
                  </a:lnTo>
                  <a:cubicBezTo>
                    <a:pt x="0" y="22487"/>
                    <a:pt x="22487" y="0"/>
                    <a:pt x="502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B678E6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070448" cy="4248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ahkwang Bold"/>
                </a:rPr>
                <a:t>2º Passo:</a:t>
              </a:r>
              <a:r>
                <a:rPr lang="en-US" sz="3000">
                  <a:solidFill>
                    <a:srgbClr val="000000"/>
                  </a:solidFill>
                  <a:latin typeface="Fahkwang"/>
                </a:rPr>
                <a:t> Comprometimento da alta administração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4707447"/>
            <a:ext cx="7861232" cy="1338792"/>
            <a:chOff x="0" y="0"/>
            <a:chExt cx="2070448" cy="35260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70448" cy="352604"/>
            </a:xfrm>
            <a:custGeom>
              <a:avLst/>
              <a:gdLst/>
              <a:ahLst/>
              <a:cxnLst/>
              <a:rect r="r" b="b" t="t" l="l"/>
              <a:pathLst>
                <a:path h="352604" w="2070448">
                  <a:moveTo>
                    <a:pt x="50226" y="0"/>
                  </a:moveTo>
                  <a:lnTo>
                    <a:pt x="2020222" y="0"/>
                  </a:lnTo>
                  <a:cubicBezTo>
                    <a:pt x="2033543" y="0"/>
                    <a:pt x="2046318" y="5292"/>
                    <a:pt x="2055737" y="14711"/>
                  </a:cubicBezTo>
                  <a:cubicBezTo>
                    <a:pt x="2065156" y="24130"/>
                    <a:pt x="2070448" y="36905"/>
                    <a:pt x="2070448" y="50226"/>
                  </a:cubicBezTo>
                  <a:lnTo>
                    <a:pt x="2070448" y="302378"/>
                  </a:lnTo>
                  <a:cubicBezTo>
                    <a:pt x="2070448" y="330117"/>
                    <a:pt x="2047961" y="352604"/>
                    <a:pt x="2020222" y="352604"/>
                  </a:cubicBezTo>
                  <a:lnTo>
                    <a:pt x="50226" y="352604"/>
                  </a:lnTo>
                  <a:cubicBezTo>
                    <a:pt x="22487" y="352604"/>
                    <a:pt x="0" y="330117"/>
                    <a:pt x="0" y="302378"/>
                  </a:cubicBezTo>
                  <a:lnTo>
                    <a:pt x="0" y="50226"/>
                  </a:lnTo>
                  <a:cubicBezTo>
                    <a:pt x="0" y="22487"/>
                    <a:pt x="22487" y="0"/>
                    <a:pt x="50226" y="0"/>
                  </a:cubicBezTo>
                  <a:close/>
                </a:path>
              </a:pathLst>
            </a:custGeom>
            <a:solidFill>
              <a:srgbClr val="CFA0F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2070448" cy="409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Fahkwang Bold"/>
                </a:rPr>
                <a:t>3º Passo: </a:t>
              </a:r>
              <a:r>
                <a:rPr lang="en-US" sz="3000">
                  <a:solidFill>
                    <a:srgbClr val="FFFFFF"/>
                  </a:solidFill>
                  <a:latin typeface="Fahkwang"/>
                </a:rPr>
                <a:t>Equipe de implementação qualificada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98068" y="4707447"/>
            <a:ext cx="7861232" cy="1338792"/>
            <a:chOff x="0" y="0"/>
            <a:chExt cx="2070448" cy="35260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70448" cy="352604"/>
            </a:xfrm>
            <a:custGeom>
              <a:avLst/>
              <a:gdLst/>
              <a:ahLst/>
              <a:cxnLst/>
              <a:rect r="r" b="b" t="t" l="l"/>
              <a:pathLst>
                <a:path h="352604" w="2070448">
                  <a:moveTo>
                    <a:pt x="50226" y="0"/>
                  </a:moveTo>
                  <a:lnTo>
                    <a:pt x="2020222" y="0"/>
                  </a:lnTo>
                  <a:cubicBezTo>
                    <a:pt x="2033543" y="0"/>
                    <a:pt x="2046318" y="5292"/>
                    <a:pt x="2055737" y="14711"/>
                  </a:cubicBezTo>
                  <a:cubicBezTo>
                    <a:pt x="2065156" y="24130"/>
                    <a:pt x="2070448" y="36905"/>
                    <a:pt x="2070448" y="50226"/>
                  </a:cubicBezTo>
                  <a:lnTo>
                    <a:pt x="2070448" y="302378"/>
                  </a:lnTo>
                  <a:cubicBezTo>
                    <a:pt x="2070448" y="330117"/>
                    <a:pt x="2047961" y="352604"/>
                    <a:pt x="2020222" y="352604"/>
                  </a:cubicBezTo>
                  <a:lnTo>
                    <a:pt x="50226" y="352604"/>
                  </a:lnTo>
                  <a:cubicBezTo>
                    <a:pt x="22487" y="352604"/>
                    <a:pt x="0" y="330117"/>
                    <a:pt x="0" y="302378"/>
                  </a:cubicBezTo>
                  <a:lnTo>
                    <a:pt x="0" y="50226"/>
                  </a:lnTo>
                  <a:cubicBezTo>
                    <a:pt x="0" y="22487"/>
                    <a:pt x="22487" y="0"/>
                    <a:pt x="50226" y="0"/>
                  </a:cubicBezTo>
                  <a:close/>
                </a:path>
              </a:pathLst>
            </a:custGeom>
            <a:solidFill>
              <a:srgbClr val="CFA0F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070448" cy="409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Fahkwang Bold"/>
                </a:rPr>
                <a:t>4º Passo:</a:t>
              </a:r>
              <a:r>
                <a:rPr lang="en-US" sz="3000">
                  <a:solidFill>
                    <a:srgbClr val="FFFFFF"/>
                  </a:solidFill>
                  <a:latin typeface="Fahkwang"/>
                </a:rPr>
                <a:t> Personalização e Configuração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213384" y="8015499"/>
            <a:ext cx="7861232" cy="1338142"/>
            <a:chOff x="0" y="0"/>
            <a:chExt cx="2070448" cy="3524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70448" cy="352432"/>
            </a:xfrm>
            <a:custGeom>
              <a:avLst/>
              <a:gdLst/>
              <a:ahLst/>
              <a:cxnLst/>
              <a:rect r="r" b="b" t="t" l="l"/>
              <a:pathLst>
                <a:path h="352432" w="2070448">
                  <a:moveTo>
                    <a:pt x="50226" y="0"/>
                  </a:moveTo>
                  <a:lnTo>
                    <a:pt x="2020222" y="0"/>
                  </a:lnTo>
                  <a:cubicBezTo>
                    <a:pt x="2033543" y="0"/>
                    <a:pt x="2046318" y="5292"/>
                    <a:pt x="2055737" y="14711"/>
                  </a:cubicBezTo>
                  <a:cubicBezTo>
                    <a:pt x="2065156" y="24130"/>
                    <a:pt x="2070448" y="36905"/>
                    <a:pt x="2070448" y="50226"/>
                  </a:cubicBezTo>
                  <a:lnTo>
                    <a:pt x="2070448" y="302206"/>
                  </a:lnTo>
                  <a:cubicBezTo>
                    <a:pt x="2070448" y="329945"/>
                    <a:pt x="2047961" y="352432"/>
                    <a:pt x="2020222" y="352432"/>
                  </a:cubicBezTo>
                  <a:lnTo>
                    <a:pt x="50226" y="352432"/>
                  </a:lnTo>
                  <a:cubicBezTo>
                    <a:pt x="22487" y="352432"/>
                    <a:pt x="0" y="329945"/>
                    <a:pt x="0" y="302206"/>
                  </a:cubicBezTo>
                  <a:lnTo>
                    <a:pt x="0" y="50226"/>
                  </a:lnTo>
                  <a:cubicBezTo>
                    <a:pt x="0" y="22487"/>
                    <a:pt x="22487" y="0"/>
                    <a:pt x="50226" y="0"/>
                  </a:cubicBezTo>
                  <a:close/>
                </a:path>
              </a:pathLst>
            </a:custGeom>
            <a:solidFill>
              <a:srgbClr val="CFA0F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070448" cy="409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Fahkwang Bold"/>
                </a:rPr>
                <a:t>7º Passo:</a:t>
              </a:r>
              <a:r>
                <a:rPr lang="en-US" sz="3000">
                  <a:solidFill>
                    <a:srgbClr val="FFFFFF"/>
                  </a:solidFill>
                  <a:latin typeface="Fahkwang"/>
                </a:rPr>
                <a:t> Suporte Pós-Implementação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6361731"/>
            <a:ext cx="7861232" cy="1338792"/>
            <a:chOff x="0" y="0"/>
            <a:chExt cx="2070448" cy="35260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70448" cy="352604"/>
            </a:xfrm>
            <a:custGeom>
              <a:avLst/>
              <a:gdLst/>
              <a:ahLst/>
              <a:cxnLst/>
              <a:rect r="r" b="b" t="t" l="l"/>
              <a:pathLst>
                <a:path h="352604" w="2070448">
                  <a:moveTo>
                    <a:pt x="50226" y="0"/>
                  </a:moveTo>
                  <a:lnTo>
                    <a:pt x="2020222" y="0"/>
                  </a:lnTo>
                  <a:cubicBezTo>
                    <a:pt x="2033543" y="0"/>
                    <a:pt x="2046318" y="5292"/>
                    <a:pt x="2055737" y="14711"/>
                  </a:cubicBezTo>
                  <a:cubicBezTo>
                    <a:pt x="2065156" y="24130"/>
                    <a:pt x="2070448" y="36905"/>
                    <a:pt x="2070448" y="50226"/>
                  </a:cubicBezTo>
                  <a:lnTo>
                    <a:pt x="2070448" y="302378"/>
                  </a:lnTo>
                  <a:cubicBezTo>
                    <a:pt x="2070448" y="330117"/>
                    <a:pt x="2047961" y="352604"/>
                    <a:pt x="2020222" y="352604"/>
                  </a:cubicBezTo>
                  <a:lnTo>
                    <a:pt x="50226" y="352604"/>
                  </a:lnTo>
                  <a:cubicBezTo>
                    <a:pt x="22487" y="352604"/>
                    <a:pt x="0" y="330117"/>
                    <a:pt x="0" y="302378"/>
                  </a:cubicBezTo>
                  <a:lnTo>
                    <a:pt x="0" y="50226"/>
                  </a:lnTo>
                  <a:cubicBezTo>
                    <a:pt x="0" y="22487"/>
                    <a:pt x="22487" y="0"/>
                    <a:pt x="502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B678E6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2070448" cy="409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ahkwang Bold"/>
                </a:rPr>
                <a:t>5º Passo: </a:t>
              </a:r>
              <a:r>
                <a:rPr lang="en-US" sz="3000">
                  <a:solidFill>
                    <a:srgbClr val="000000"/>
                  </a:solidFill>
                  <a:latin typeface="Fahkwang"/>
                </a:rPr>
                <a:t>Treinamento e Capacitação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398068" y="6362382"/>
            <a:ext cx="7861232" cy="1338792"/>
            <a:chOff x="0" y="0"/>
            <a:chExt cx="2070448" cy="35260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070448" cy="352604"/>
            </a:xfrm>
            <a:custGeom>
              <a:avLst/>
              <a:gdLst/>
              <a:ahLst/>
              <a:cxnLst/>
              <a:rect r="r" b="b" t="t" l="l"/>
              <a:pathLst>
                <a:path h="352604" w="2070448">
                  <a:moveTo>
                    <a:pt x="50226" y="0"/>
                  </a:moveTo>
                  <a:lnTo>
                    <a:pt x="2020222" y="0"/>
                  </a:lnTo>
                  <a:cubicBezTo>
                    <a:pt x="2033543" y="0"/>
                    <a:pt x="2046318" y="5292"/>
                    <a:pt x="2055737" y="14711"/>
                  </a:cubicBezTo>
                  <a:cubicBezTo>
                    <a:pt x="2065156" y="24130"/>
                    <a:pt x="2070448" y="36905"/>
                    <a:pt x="2070448" y="50226"/>
                  </a:cubicBezTo>
                  <a:lnTo>
                    <a:pt x="2070448" y="302378"/>
                  </a:lnTo>
                  <a:cubicBezTo>
                    <a:pt x="2070448" y="330117"/>
                    <a:pt x="2047961" y="352604"/>
                    <a:pt x="2020222" y="352604"/>
                  </a:cubicBezTo>
                  <a:lnTo>
                    <a:pt x="50226" y="352604"/>
                  </a:lnTo>
                  <a:cubicBezTo>
                    <a:pt x="22487" y="352604"/>
                    <a:pt x="0" y="330117"/>
                    <a:pt x="0" y="302378"/>
                  </a:cubicBezTo>
                  <a:lnTo>
                    <a:pt x="0" y="50226"/>
                  </a:lnTo>
                  <a:cubicBezTo>
                    <a:pt x="0" y="22487"/>
                    <a:pt x="22487" y="0"/>
                    <a:pt x="502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B678E6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2070448" cy="409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ahkwang Bold"/>
                </a:rPr>
                <a:t>6º Passo:</a:t>
              </a:r>
              <a:r>
                <a:rPr lang="en-US" sz="3000">
                  <a:solidFill>
                    <a:srgbClr val="000000"/>
                  </a:solidFill>
                  <a:latin typeface="Fahkwang"/>
                </a:rPr>
                <a:t> Testes e Avaliação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8008855">
            <a:off x="13309320" y="6899135"/>
            <a:ext cx="7899960" cy="10495116"/>
          </a:xfrm>
          <a:custGeom>
            <a:avLst/>
            <a:gdLst/>
            <a:ahLst/>
            <a:cxnLst/>
            <a:rect r="r" b="b" t="t" l="l"/>
            <a:pathLst>
              <a:path h="10495116" w="7899960">
                <a:moveTo>
                  <a:pt x="0" y="0"/>
                </a:moveTo>
                <a:lnTo>
                  <a:pt x="7899960" y="0"/>
                </a:lnTo>
                <a:lnTo>
                  <a:pt x="7899960" y="10495116"/>
                </a:lnTo>
                <a:lnTo>
                  <a:pt x="0" y="104951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5878442">
            <a:off x="14802834" y="9037091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7"/>
                </a:lnTo>
                <a:lnTo>
                  <a:pt x="0" y="5318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5878442">
            <a:off x="-3249067" y="-1816408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7"/>
                </a:lnTo>
                <a:lnTo>
                  <a:pt x="0" y="5318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3575033" y="1028700"/>
            <a:ext cx="11055115" cy="1361941"/>
            <a:chOff x="0" y="0"/>
            <a:chExt cx="2911635" cy="358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911635" cy="358700"/>
            </a:xfrm>
            <a:custGeom>
              <a:avLst/>
              <a:gdLst/>
              <a:ahLst/>
              <a:cxnLst/>
              <a:rect r="r" b="b" t="t" l="l"/>
              <a:pathLst>
                <a:path h="358700" w="2911635">
                  <a:moveTo>
                    <a:pt x="35715" y="0"/>
                  </a:moveTo>
                  <a:lnTo>
                    <a:pt x="2875920" y="0"/>
                  </a:lnTo>
                  <a:cubicBezTo>
                    <a:pt x="2885392" y="0"/>
                    <a:pt x="2894477" y="3763"/>
                    <a:pt x="2901174" y="10461"/>
                  </a:cubicBezTo>
                  <a:cubicBezTo>
                    <a:pt x="2907872" y="17159"/>
                    <a:pt x="2911635" y="26243"/>
                    <a:pt x="2911635" y="35715"/>
                  </a:cubicBezTo>
                  <a:lnTo>
                    <a:pt x="2911635" y="322985"/>
                  </a:lnTo>
                  <a:cubicBezTo>
                    <a:pt x="2911635" y="332457"/>
                    <a:pt x="2907872" y="341542"/>
                    <a:pt x="2901174" y="348240"/>
                  </a:cubicBezTo>
                  <a:cubicBezTo>
                    <a:pt x="2894477" y="354938"/>
                    <a:pt x="2885392" y="358700"/>
                    <a:pt x="2875920" y="358700"/>
                  </a:cubicBezTo>
                  <a:lnTo>
                    <a:pt x="35715" y="358700"/>
                  </a:lnTo>
                  <a:cubicBezTo>
                    <a:pt x="15990" y="358700"/>
                    <a:pt x="0" y="342710"/>
                    <a:pt x="0" y="322985"/>
                  </a:cubicBezTo>
                  <a:lnTo>
                    <a:pt x="0" y="35715"/>
                  </a:lnTo>
                  <a:cubicBezTo>
                    <a:pt x="0" y="26243"/>
                    <a:pt x="3763" y="17159"/>
                    <a:pt x="10461" y="10461"/>
                  </a:cubicBezTo>
                  <a:cubicBezTo>
                    <a:pt x="17159" y="3763"/>
                    <a:pt x="26243" y="0"/>
                    <a:pt x="35715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76200"/>
              <a:ext cx="2911635" cy="434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29LT Riwaya"/>
                </a:rPr>
                <a:t>7 Passos para implementar um Sistema ERP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6353810" y="186541"/>
            <a:ext cx="1810981" cy="2311840"/>
            <a:chOff x="0" y="0"/>
            <a:chExt cx="2414641" cy="308245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124390" y="0"/>
              <a:ext cx="2165861" cy="2020158"/>
            </a:xfrm>
            <a:custGeom>
              <a:avLst/>
              <a:gdLst/>
              <a:ahLst/>
              <a:cxnLst/>
              <a:rect r="r" b="b" t="t" l="l"/>
              <a:pathLst>
                <a:path h="2020158" w="2165861">
                  <a:moveTo>
                    <a:pt x="0" y="0"/>
                  </a:moveTo>
                  <a:lnTo>
                    <a:pt x="2165861" y="0"/>
                  </a:lnTo>
                  <a:lnTo>
                    <a:pt x="2165861" y="2020158"/>
                  </a:lnTo>
                  <a:lnTo>
                    <a:pt x="0" y="2020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 rot="0">
              <a:off x="0" y="2251003"/>
              <a:ext cx="2414641" cy="831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25"/>
                </a:lnSpc>
              </a:pPr>
              <a:r>
                <a:rPr lang="en-US" sz="3732" spc="231">
                  <a:solidFill>
                    <a:srgbClr val="000000"/>
                  </a:solidFill>
                  <a:latin typeface="29LT Riwaya Bold"/>
                </a:rPr>
                <a:t>Lotus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5297035" y="7549765"/>
            <a:ext cx="7899960" cy="10495116"/>
          </a:xfrm>
          <a:custGeom>
            <a:avLst/>
            <a:gdLst/>
            <a:ahLst/>
            <a:cxnLst/>
            <a:rect r="r" b="b" t="t" l="l"/>
            <a:pathLst>
              <a:path h="10495116" w="7899960">
                <a:moveTo>
                  <a:pt x="0" y="0"/>
                </a:moveTo>
                <a:lnTo>
                  <a:pt x="7899960" y="0"/>
                </a:lnTo>
                <a:lnTo>
                  <a:pt x="7899960" y="10495116"/>
                </a:lnTo>
                <a:lnTo>
                  <a:pt x="0" y="104951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198687">
            <a:off x="9531148" y="8098040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6"/>
                </a:lnTo>
                <a:lnTo>
                  <a:pt x="0" y="5318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128478">
            <a:off x="6069885" y="8284229"/>
            <a:ext cx="3020287" cy="3295622"/>
          </a:xfrm>
          <a:custGeom>
            <a:avLst/>
            <a:gdLst/>
            <a:ahLst/>
            <a:cxnLst/>
            <a:rect r="r" b="b" t="t" l="l"/>
            <a:pathLst>
              <a:path h="3295622" w="3020287">
                <a:moveTo>
                  <a:pt x="0" y="0"/>
                </a:moveTo>
                <a:lnTo>
                  <a:pt x="3020287" y="0"/>
                </a:lnTo>
                <a:lnTo>
                  <a:pt x="3020287" y="3295622"/>
                </a:lnTo>
                <a:lnTo>
                  <a:pt x="0" y="32956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5467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579114"/>
            <a:ext cx="2932734" cy="1707886"/>
          </a:xfrm>
          <a:custGeom>
            <a:avLst/>
            <a:gdLst/>
            <a:ahLst/>
            <a:cxnLst/>
            <a:rect r="r" b="b" t="t" l="l"/>
            <a:pathLst>
              <a:path h="1707886" w="2932734">
                <a:moveTo>
                  <a:pt x="0" y="0"/>
                </a:moveTo>
                <a:lnTo>
                  <a:pt x="2932734" y="0"/>
                </a:lnTo>
                <a:lnTo>
                  <a:pt x="2932734" y="1707886"/>
                </a:lnTo>
                <a:lnTo>
                  <a:pt x="0" y="17078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353810" y="186541"/>
            <a:ext cx="1810981" cy="2311840"/>
            <a:chOff x="0" y="0"/>
            <a:chExt cx="2414641" cy="30824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4390" y="0"/>
              <a:ext cx="2165861" cy="2020158"/>
            </a:xfrm>
            <a:custGeom>
              <a:avLst/>
              <a:gdLst/>
              <a:ahLst/>
              <a:cxnLst/>
              <a:rect r="r" b="b" t="t" l="l"/>
              <a:pathLst>
                <a:path h="2020158" w="2165861">
                  <a:moveTo>
                    <a:pt x="0" y="0"/>
                  </a:moveTo>
                  <a:lnTo>
                    <a:pt x="2165861" y="0"/>
                  </a:lnTo>
                  <a:lnTo>
                    <a:pt x="2165861" y="2020158"/>
                  </a:lnTo>
                  <a:lnTo>
                    <a:pt x="0" y="2020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2251003"/>
              <a:ext cx="2414641" cy="831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25"/>
                </a:lnSpc>
              </a:pPr>
              <a:r>
                <a:rPr lang="en-US" sz="3732" spc="231">
                  <a:solidFill>
                    <a:srgbClr val="000000"/>
                  </a:solidFill>
                  <a:latin typeface="29LT Riwaya Bold"/>
                </a:rPr>
                <a:t>Lotus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863477" y="3463877"/>
            <a:ext cx="12561046" cy="2272571"/>
            <a:chOff x="0" y="0"/>
            <a:chExt cx="16748061" cy="3030094"/>
          </a:xfrm>
        </p:grpSpPr>
        <p:sp>
          <p:nvSpPr>
            <p:cNvPr name="AutoShape 10" id="10"/>
            <p:cNvSpPr/>
            <p:nvPr/>
          </p:nvSpPr>
          <p:spPr>
            <a:xfrm>
              <a:off x="5698431" y="3004694"/>
              <a:ext cx="5351200" cy="0"/>
            </a:xfrm>
            <a:prstGeom prst="line">
              <a:avLst/>
            </a:prstGeom>
            <a:ln cap="flat" w="50800">
              <a:solidFill>
                <a:srgbClr val="B678E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0" y="668434"/>
              <a:ext cx="16748061" cy="23108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164"/>
                </a:lnSpc>
              </a:pPr>
              <a:r>
                <a:rPr lang="en-US" sz="11968" spc="-347">
                  <a:solidFill>
                    <a:srgbClr val="000000"/>
                  </a:solidFill>
                  <a:latin typeface="Ansam"/>
                </a:rPr>
                <a:t>CONCLUSÃO</a:t>
              </a:r>
            </a:p>
          </p:txBody>
        </p:sp>
        <p:sp>
          <p:nvSpPr>
            <p:cNvPr name="AutoShape 12" id="12"/>
            <p:cNvSpPr/>
            <p:nvPr/>
          </p:nvSpPr>
          <p:spPr>
            <a:xfrm>
              <a:off x="5698431" y="25400"/>
              <a:ext cx="5351200" cy="0"/>
            </a:xfrm>
            <a:prstGeom prst="line">
              <a:avLst/>
            </a:prstGeom>
            <a:ln cap="flat" w="50800">
              <a:solidFill>
                <a:srgbClr val="B678E6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18118" y="2178570"/>
            <a:ext cx="10568476" cy="7378718"/>
          </a:xfrm>
          <a:custGeom>
            <a:avLst/>
            <a:gdLst/>
            <a:ahLst/>
            <a:cxnLst/>
            <a:rect r="r" b="b" t="t" l="l"/>
            <a:pathLst>
              <a:path h="7378718" w="10568476">
                <a:moveTo>
                  <a:pt x="0" y="0"/>
                </a:moveTo>
                <a:lnTo>
                  <a:pt x="10568476" y="0"/>
                </a:lnTo>
                <a:lnTo>
                  <a:pt x="10568476" y="7378717"/>
                </a:lnTo>
                <a:lnTo>
                  <a:pt x="0" y="73787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455293" y="2879290"/>
            <a:ext cx="801406" cy="80140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Ansam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455293" y="3870260"/>
            <a:ext cx="801406" cy="80140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Ansam"/>
                </a:rPr>
                <a:t>2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455293" y="4862166"/>
            <a:ext cx="801406" cy="80140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Ansam"/>
                </a:rPr>
                <a:t>3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55293" y="5854072"/>
            <a:ext cx="801406" cy="80140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Ansam"/>
                </a:rPr>
                <a:t>4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455293" y="6845978"/>
            <a:ext cx="801406" cy="80140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Ansam"/>
                </a:rPr>
                <a:t>5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429960" y="3090040"/>
            <a:ext cx="8919459" cy="408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5"/>
              </a:lnSpc>
            </a:pPr>
            <a:r>
              <a:rPr lang="en-US" sz="2913" spc="-84" u="sng">
                <a:solidFill>
                  <a:srgbClr val="000000"/>
                </a:solidFill>
                <a:latin typeface="29LT Riwaya"/>
                <a:hlinkClick r:id="rId4" tooltip="https://zeev.it/blog/o-que-e-sipoc/#:~:text=SIPOC%20%C3%A9%20a%20abrevia%C3%A7%C3%A3o%2C%20em,o%20diagrama%20do%20seu%20processo."/>
              </a:rPr>
              <a:t>O que é SIPOC?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8008855">
            <a:off x="-5171204" y="5704325"/>
            <a:ext cx="7899960" cy="10495116"/>
          </a:xfrm>
          <a:custGeom>
            <a:avLst/>
            <a:gdLst/>
            <a:ahLst/>
            <a:cxnLst/>
            <a:rect r="r" b="b" t="t" l="l"/>
            <a:pathLst>
              <a:path h="10495116" w="7899960">
                <a:moveTo>
                  <a:pt x="0" y="0"/>
                </a:moveTo>
                <a:lnTo>
                  <a:pt x="7899960" y="0"/>
                </a:lnTo>
                <a:lnTo>
                  <a:pt x="7899960" y="10495116"/>
                </a:lnTo>
                <a:lnTo>
                  <a:pt x="0" y="104951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878442">
            <a:off x="-1763592" y="8975899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7"/>
                </a:lnTo>
                <a:lnTo>
                  <a:pt x="0" y="53185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358483" y="1137762"/>
            <a:ext cx="7891944" cy="1326945"/>
            <a:chOff x="0" y="0"/>
            <a:chExt cx="2078537" cy="34948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78537" cy="349483"/>
            </a:xfrm>
            <a:custGeom>
              <a:avLst/>
              <a:gdLst/>
              <a:ahLst/>
              <a:cxnLst/>
              <a:rect r="r" b="b" t="t" l="l"/>
              <a:pathLst>
                <a:path h="349483" w="2078537">
                  <a:moveTo>
                    <a:pt x="50031" y="0"/>
                  </a:moveTo>
                  <a:lnTo>
                    <a:pt x="2028506" y="0"/>
                  </a:lnTo>
                  <a:cubicBezTo>
                    <a:pt x="2056137" y="0"/>
                    <a:pt x="2078537" y="22399"/>
                    <a:pt x="2078537" y="50031"/>
                  </a:cubicBezTo>
                  <a:lnTo>
                    <a:pt x="2078537" y="299453"/>
                  </a:lnTo>
                  <a:cubicBezTo>
                    <a:pt x="2078537" y="327084"/>
                    <a:pt x="2056137" y="349483"/>
                    <a:pt x="2028506" y="349483"/>
                  </a:cubicBezTo>
                  <a:lnTo>
                    <a:pt x="50031" y="349483"/>
                  </a:lnTo>
                  <a:cubicBezTo>
                    <a:pt x="36762" y="349483"/>
                    <a:pt x="24036" y="344212"/>
                    <a:pt x="14654" y="334830"/>
                  </a:cubicBezTo>
                  <a:cubicBezTo>
                    <a:pt x="5271" y="325447"/>
                    <a:pt x="0" y="312722"/>
                    <a:pt x="0" y="299453"/>
                  </a:cubicBezTo>
                  <a:lnTo>
                    <a:pt x="0" y="50031"/>
                  </a:lnTo>
                  <a:cubicBezTo>
                    <a:pt x="0" y="22399"/>
                    <a:pt x="22399" y="0"/>
                    <a:pt x="50031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04775"/>
              <a:ext cx="2078537" cy="4542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139"/>
                </a:lnSpc>
              </a:pPr>
              <a:r>
                <a:rPr lang="en-US" sz="5099">
                  <a:solidFill>
                    <a:srgbClr val="FFFFFF"/>
                  </a:solidFill>
                  <a:latin typeface="Ansam"/>
                </a:rPr>
                <a:t>Bibliografia: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429960" y="4081009"/>
            <a:ext cx="8919459" cy="408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5"/>
              </a:lnSpc>
            </a:pPr>
            <a:r>
              <a:rPr lang="en-US" sz="2913" spc="-84" u="sng">
                <a:solidFill>
                  <a:srgbClr val="000000"/>
                </a:solidFill>
                <a:latin typeface="29LT Riwaya"/>
                <a:hlinkClick r:id="rId9" tooltip="https://www.fm2s.com.br/blog/como-fazer-um-sipoc"/>
              </a:rPr>
              <a:t>Passo a Passo SIPOC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429960" y="5072915"/>
            <a:ext cx="7858628" cy="808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5"/>
              </a:lnSpc>
            </a:pPr>
            <a:r>
              <a:rPr lang="en-US" sz="2913" spc="-84" u="sng">
                <a:solidFill>
                  <a:srgbClr val="000000"/>
                </a:solidFill>
                <a:latin typeface="29LT Riwaya"/>
                <a:hlinkClick r:id="rId10" tooltip="https://www.totvs.com/blog/gestao-industrial/mrp/"/>
              </a:rPr>
              <a:t>MRP: o que é, etapas e exemplos de aplicação</a:t>
            </a:r>
          </a:p>
          <a:p>
            <a:pPr>
              <a:lnSpc>
                <a:spcPts val="3205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4429960" y="6064822"/>
            <a:ext cx="8919459" cy="120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5"/>
              </a:lnSpc>
            </a:pPr>
            <a:r>
              <a:rPr lang="en-US" sz="2913" spc="-84" u="sng">
                <a:solidFill>
                  <a:srgbClr val="000000"/>
                </a:solidFill>
                <a:latin typeface="29LT Riwaya"/>
                <a:hlinkClick r:id="rId11" tooltip="https://www.nomus.com.br/blog-industrial/o-que-e-o-mrp-e-para-que-serve/"/>
              </a:rPr>
              <a:t>MRP: o que é, como funciona e quais os passos para colocar em prática em uma indústria</a:t>
            </a:r>
          </a:p>
          <a:p>
            <a:pPr>
              <a:lnSpc>
                <a:spcPts val="3205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4429960" y="7056728"/>
            <a:ext cx="8919459" cy="808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5"/>
              </a:lnSpc>
            </a:pPr>
            <a:r>
              <a:rPr lang="en-US" sz="2913" spc="-84" u="sng">
                <a:solidFill>
                  <a:srgbClr val="000000"/>
                </a:solidFill>
                <a:latin typeface="29LT Riwaya"/>
                <a:hlinkClick r:id="rId12" tooltip="https://eprconsultoria.com.br/mrp/"/>
              </a:rPr>
              <a:t>MRP: O QUE É E VANTAGENS DA APLICAÇÃO</a:t>
            </a:r>
          </a:p>
          <a:p>
            <a:pPr>
              <a:lnSpc>
                <a:spcPts val="3205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-3062794" y="5867460"/>
            <a:ext cx="4091494" cy="3295622"/>
          </a:xfrm>
          <a:custGeom>
            <a:avLst/>
            <a:gdLst/>
            <a:ahLst/>
            <a:cxnLst/>
            <a:rect r="r" b="b" t="t" l="l"/>
            <a:pathLst>
              <a:path h="3295622" w="4091494">
                <a:moveTo>
                  <a:pt x="0" y="0"/>
                </a:moveTo>
                <a:lnTo>
                  <a:pt x="4091494" y="0"/>
                </a:lnTo>
                <a:lnTo>
                  <a:pt x="4091494" y="3295622"/>
                </a:lnTo>
                <a:lnTo>
                  <a:pt x="0" y="329562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3455293" y="7837884"/>
            <a:ext cx="801406" cy="80140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Ansam"/>
                </a:rPr>
                <a:t>6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429960" y="8048634"/>
            <a:ext cx="8919459" cy="808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5"/>
              </a:lnSpc>
            </a:pPr>
            <a:r>
              <a:rPr lang="en-US" sz="2913" spc="-84" u="sng">
                <a:solidFill>
                  <a:srgbClr val="000000"/>
                </a:solidFill>
                <a:latin typeface="29LT Riwaya"/>
                <a:hlinkClick r:id="rId14" tooltip="https://www.napratica.org.br/diagrama-de-ishikawa/"/>
              </a:rPr>
              <a:t>Diagrama de Ishikawa: o que é, para que serve e como usar</a:t>
            </a:r>
          </a:p>
          <a:p>
            <a:pPr>
              <a:lnSpc>
                <a:spcPts val="3205"/>
              </a:lnSpc>
            </a:pPr>
          </a:p>
        </p:txBody>
      </p:sp>
      <p:grpSp>
        <p:nvGrpSpPr>
          <p:cNvPr name="Group 33" id="33"/>
          <p:cNvGrpSpPr/>
          <p:nvPr/>
        </p:nvGrpSpPr>
        <p:grpSpPr>
          <a:xfrm rot="0">
            <a:off x="16353810" y="186541"/>
            <a:ext cx="1810981" cy="2311840"/>
            <a:chOff x="0" y="0"/>
            <a:chExt cx="2414641" cy="308245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124390" y="0"/>
              <a:ext cx="2165861" cy="2020158"/>
            </a:xfrm>
            <a:custGeom>
              <a:avLst/>
              <a:gdLst/>
              <a:ahLst/>
              <a:cxnLst/>
              <a:rect r="r" b="b" t="t" l="l"/>
              <a:pathLst>
                <a:path h="2020158" w="2165861">
                  <a:moveTo>
                    <a:pt x="0" y="0"/>
                  </a:moveTo>
                  <a:lnTo>
                    <a:pt x="2165861" y="0"/>
                  </a:lnTo>
                  <a:lnTo>
                    <a:pt x="2165861" y="2020158"/>
                  </a:lnTo>
                  <a:lnTo>
                    <a:pt x="0" y="2020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 rot="0">
              <a:off x="0" y="2251003"/>
              <a:ext cx="2414641" cy="831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25"/>
                </a:lnSpc>
              </a:pPr>
              <a:r>
                <a:rPr lang="en-US" sz="3732" spc="231">
                  <a:solidFill>
                    <a:srgbClr val="000000"/>
                  </a:solidFill>
                  <a:latin typeface="29LT Riwaya Bold"/>
                </a:rPr>
                <a:t>Lotus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18118" y="2178570"/>
            <a:ext cx="10568476" cy="7378718"/>
          </a:xfrm>
          <a:custGeom>
            <a:avLst/>
            <a:gdLst/>
            <a:ahLst/>
            <a:cxnLst/>
            <a:rect r="r" b="b" t="t" l="l"/>
            <a:pathLst>
              <a:path h="7378718" w="10568476">
                <a:moveTo>
                  <a:pt x="0" y="0"/>
                </a:moveTo>
                <a:lnTo>
                  <a:pt x="10568476" y="0"/>
                </a:lnTo>
                <a:lnTo>
                  <a:pt x="10568476" y="7378717"/>
                </a:lnTo>
                <a:lnTo>
                  <a:pt x="0" y="73787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455293" y="2879290"/>
            <a:ext cx="801406" cy="80140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Ansam"/>
                </a:rPr>
                <a:t>7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455293" y="3870260"/>
            <a:ext cx="801406" cy="80140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Ansam"/>
                </a:rPr>
                <a:t>8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455293" y="4862166"/>
            <a:ext cx="801406" cy="80140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Ansam"/>
                </a:rPr>
                <a:t>9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55293" y="5854072"/>
            <a:ext cx="801406" cy="80140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Ansam"/>
                </a:rPr>
                <a:t>10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455293" y="6845978"/>
            <a:ext cx="801406" cy="801406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Ansam"/>
                </a:rPr>
                <a:t>11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429960" y="3090040"/>
            <a:ext cx="8919459" cy="808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5"/>
              </a:lnSpc>
            </a:pPr>
            <a:r>
              <a:rPr lang="en-US" sz="2913" spc="-84" u="sng">
                <a:solidFill>
                  <a:srgbClr val="000000"/>
                </a:solidFill>
                <a:latin typeface="29LT Riwaya"/>
                <a:hlinkClick r:id="rId4" tooltip="https://www.siteware.com.br/blog/metodologias/diagrama-de-ishikawa/"/>
              </a:rPr>
              <a:t>Diagrama de Ishikawa: o que é e como fazer</a:t>
            </a:r>
          </a:p>
          <a:p>
            <a:pPr>
              <a:lnSpc>
                <a:spcPts val="3205"/>
              </a:lnSpc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8008855">
            <a:off x="-5171204" y="5704325"/>
            <a:ext cx="7899960" cy="10495116"/>
          </a:xfrm>
          <a:custGeom>
            <a:avLst/>
            <a:gdLst/>
            <a:ahLst/>
            <a:cxnLst/>
            <a:rect r="r" b="b" t="t" l="l"/>
            <a:pathLst>
              <a:path h="10495116" w="7899960">
                <a:moveTo>
                  <a:pt x="0" y="0"/>
                </a:moveTo>
                <a:lnTo>
                  <a:pt x="7899960" y="0"/>
                </a:lnTo>
                <a:lnTo>
                  <a:pt x="7899960" y="10495116"/>
                </a:lnTo>
                <a:lnTo>
                  <a:pt x="0" y="104951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878442">
            <a:off x="-1763592" y="8975899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7"/>
                </a:lnTo>
                <a:lnTo>
                  <a:pt x="0" y="53185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358483" y="1137762"/>
            <a:ext cx="7891944" cy="1326945"/>
            <a:chOff x="0" y="0"/>
            <a:chExt cx="2078537" cy="34948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78537" cy="349483"/>
            </a:xfrm>
            <a:custGeom>
              <a:avLst/>
              <a:gdLst/>
              <a:ahLst/>
              <a:cxnLst/>
              <a:rect r="r" b="b" t="t" l="l"/>
              <a:pathLst>
                <a:path h="349483" w="2078537">
                  <a:moveTo>
                    <a:pt x="50031" y="0"/>
                  </a:moveTo>
                  <a:lnTo>
                    <a:pt x="2028506" y="0"/>
                  </a:lnTo>
                  <a:cubicBezTo>
                    <a:pt x="2056137" y="0"/>
                    <a:pt x="2078537" y="22399"/>
                    <a:pt x="2078537" y="50031"/>
                  </a:cubicBezTo>
                  <a:lnTo>
                    <a:pt x="2078537" y="299453"/>
                  </a:lnTo>
                  <a:cubicBezTo>
                    <a:pt x="2078537" y="327084"/>
                    <a:pt x="2056137" y="349483"/>
                    <a:pt x="2028506" y="349483"/>
                  </a:cubicBezTo>
                  <a:lnTo>
                    <a:pt x="50031" y="349483"/>
                  </a:lnTo>
                  <a:cubicBezTo>
                    <a:pt x="36762" y="349483"/>
                    <a:pt x="24036" y="344212"/>
                    <a:pt x="14654" y="334830"/>
                  </a:cubicBezTo>
                  <a:cubicBezTo>
                    <a:pt x="5271" y="325447"/>
                    <a:pt x="0" y="312722"/>
                    <a:pt x="0" y="299453"/>
                  </a:cubicBezTo>
                  <a:lnTo>
                    <a:pt x="0" y="50031"/>
                  </a:lnTo>
                  <a:cubicBezTo>
                    <a:pt x="0" y="22399"/>
                    <a:pt x="22399" y="0"/>
                    <a:pt x="50031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04775"/>
              <a:ext cx="2078537" cy="4542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139"/>
                </a:lnSpc>
              </a:pPr>
              <a:r>
                <a:rPr lang="en-US" sz="5099">
                  <a:solidFill>
                    <a:srgbClr val="FFFFFF"/>
                  </a:solidFill>
                  <a:latin typeface="Ansam"/>
                </a:rPr>
                <a:t>Bibliografia: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4429960" y="4081009"/>
            <a:ext cx="8919459" cy="408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5"/>
              </a:lnSpc>
            </a:pPr>
            <a:r>
              <a:rPr lang="en-US" sz="2913" spc="-84" u="sng">
                <a:solidFill>
                  <a:srgbClr val="000000"/>
                </a:solidFill>
                <a:latin typeface="29LT Riwaya"/>
                <a:hlinkClick r:id="rId9" tooltip="https://www.sydle.com/br/blog/dmaic-64bd2afcda771954dd52337b"/>
              </a:rPr>
              <a:t>DMAIC: o que é, como usar e exemplos práticos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429960" y="5072915"/>
            <a:ext cx="7858628" cy="120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5"/>
              </a:lnSpc>
            </a:pPr>
            <a:r>
              <a:rPr lang="en-US" sz="2913" spc="-84" u="sng">
                <a:solidFill>
                  <a:srgbClr val="000000"/>
                </a:solidFill>
                <a:latin typeface="29LT Riwaya"/>
                <a:hlinkClick r:id="rId10" tooltip="https://leonardo-matsumota.com/2020/05/27/o-roteiro-dmaic-na-melhoria-dos-processos-six-sigma-parte-i/"/>
              </a:rPr>
              <a:t>O ROTEIRO DMAIC NA MELHORIA DOS PROCESSOS – SIX SIGMA – PARTE I</a:t>
            </a:r>
          </a:p>
          <a:p>
            <a:pPr>
              <a:lnSpc>
                <a:spcPts val="3205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4429960" y="6064822"/>
            <a:ext cx="8919459" cy="808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5"/>
              </a:lnSpc>
            </a:pPr>
            <a:r>
              <a:rPr lang="en-US" sz="2913" spc="-84" u="sng">
                <a:solidFill>
                  <a:srgbClr val="000000"/>
                </a:solidFill>
                <a:latin typeface="29LT Riwaya"/>
                <a:hlinkClick r:id="rId11" tooltip="https://www.senior.com.br/sistema-erp-o-que-e-e-como-funciona"/>
              </a:rPr>
              <a:t>O que é ERP e como funciona?</a:t>
            </a:r>
          </a:p>
          <a:p>
            <a:pPr>
              <a:lnSpc>
                <a:spcPts val="3205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4429960" y="7056728"/>
            <a:ext cx="8919459" cy="808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5"/>
              </a:lnSpc>
            </a:pPr>
            <a:r>
              <a:rPr lang="en-US" sz="2913" spc="-84" u="sng">
                <a:solidFill>
                  <a:srgbClr val="000000"/>
                </a:solidFill>
                <a:latin typeface="29LT Riwaya"/>
                <a:hlinkClick r:id="rId12" tooltip="https://eprconsultoria.com.br/mrp/https:/www.nomus.com.br/blog-industrial/erp/#:~:text=ERP%20(Enterprise%20Resource%20Planning)%20%C3%A9,tomada%20de%20decis%C3%A3o%20dos%20gestores."/>
              </a:rPr>
              <a:t>ERP: o que é, para que serve, como funciona e exemplos</a:t>
            </a:r>
          </a:p>
          <a:p>
            <a:pPr>
              <a:lnSpc>
                <a:spcPts val="3205"/>
              </a:lnSpc>
            </a:pP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-3062794" y="5867460"/>
            <a:ext cx="4091494" cy="3295622"/>
          </a:xfrm>
          <a:custGeom>
            <a:avLst/>
            <a:gdLst/>
            <a:ahLst/>
            <a:cxnLst/>
            <a:rect r="r" b="b" t="t" l="l"/>
            <a:pathLst>
              <a:path h="3295622" w="4091494">
                <a:moveTo>
                  <a:pt x="0" y="0"/>
                </a:moveTo>
                <a:lnTo>
                  <a:pt x="4091494" y="0"/>
                </a:lnTo>
                <a:lnTo>
                  <a:pt x="4091494" y="3295622"/>
                </a:lnTo>
                <a:lnTo>
                  <a:pt x="0" y="329562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3455293" y="7837884"/>
            <a:ext cx="801406" cy="80140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Ansam"/>
                </a:rPr>
                <a:t>12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429960" y="8048634"/>
            <a:ext cx="8919459" cy="808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205"/>
              </a:lnSpc>
            </a:pPr>
            <a:r>
              <a:rPr lang="en-US" sz="2913" spc="-84" u="sng">
                <a:solidFill>
                  <a:srgbClr val="000000"/>
                </a:solidFill>
                <a:latin typeface="29LT Riwaya"/>
                <a:hlinkClick r:id="rId14" tooltip="https://www.freudenberg-filter.com/en/"/>
              </a:rPr>
              <a:t>Freudenberg</a:t>
            </a:r>
          </a:p>
          <a:p>
            <a:pPr>
              <a:lnSpc>
                <a:spcPts val="3205"/>
              </a:lnSpc>
            </a:pPr>
          </a:p>
        </p:txBody>
      </p:sp>
      <p:grpSp>
        <p:nvGrpSpPr>
          <p:cNvPr name="Group 33" id="33"/>
          <p:cNvGrpSpPr/>
          <p:nvPr/>
        </p:nvGrpSpPr>
        <p:grpSpPr>
          <a:xfrm rot="0">
            <a:off x="16353810" y="186541"/>
            <a:ext cx="1810981" cy="2311840"/>
            <a:chOff x="0" y="0"/>
            <a:chExt cx="2414641" cy="308245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124390" y="0"/>
              <a:ext cx="2165861" cy="2020158"/>
            </a:xfrm>
            <a:custGeom>
              <a:avLst/>
              <a:gdLst/>
              <a:ahLst/>
              <a:cxnLst/>
              <a:rect r="r" b="b" t="t" l="l"/>
              <a:pathLst>
                <a:path h="2020158" w="2165861">
                  <a:moveTo>
                    <a:pt x="0" y="0"/>
                  </a:moveTo>
                  <a:lnTo>
                    <a:pt x="2165861" y="0"/>
                  </a:lnTo>
                  <a:lnTo>
                    <a:pt x="2165861" y="2020158"/>
                  </a:lnTo>
                  <a:lnTo>
                    <a:pt x="0" y="2020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 rot="0">
              <a:off x="0" y="2251003"/>
              <a:ext cx="2414641" cy="831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25"/>
                </a:lnSpc>
              </a:pPr>
              <a:r>
                <a:rPr lang="en-US" sz="3732" spc="231">
                  <a:solidFill>
                    <a:srgbClr val="000000"/>
                  </a:solidFill>
                  <a:latin typeface="29LT Riwaya Bold"/>
                </a:rPr>
                <a:t>Lotus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008855">
            <a:off x="13309320" y="6899135"/>
            <a:ext cx="7899960" cy="10495116"/>
          </a:xfrm>
          <a:custGeom>
            <a:avLst/>
            <a:gdLst/>
            <a:ahLst/>
            <a:cxnLst/>
            <a:rect r="r" b="b" t="t" l="l"/>
            <a:pathLst>
              <a:path h="10495116" w="7899960">
                <a:moveTo>
                  <a:pt x="0" y="0"/>
                </a:moveTo>
                <a:lnTo>
                  <a:pt x="7899960" y="0"/>
                </a:lnTo>
                <a:lnTo>
                  <a:pt x="7899960" y="10495116"/>
                </a:lnTo>
                <a:lnTo>
                  <a:pt x="0" y="104951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878442">
            <a:off x="14802834" y="9037091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7"/>
                </a:lnTo>
                <a:lnTo>
                  <a:pt x="0" y="5318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878442">
            <a:off x="-3249067" y="-1816408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7"/>
                </a:lnTo>
                <a:lnTo>
                  <a:pt x="0" y="5318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340529" y="456506"/>
            <a:ext cx="7606941" cy="1144388"/>
            <a:chOff x="0" y="0"/>
            <a:chExt cx="2003474" cy="3014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03474" cy="301403"/>
            </a:xfrm>
            <a:custGeom>
              <a:avLst/>
              <a:gdLst/>
              <a:ahLst/>
              <a:cxnLst/>
              <a:rect r="r" b="b" t="t" l="l"/>
              <a:pathLst>
                <a:path h="301403" w="2003474">
                  <a:moveTo>
                    <a:pt x="51905" y="0"/>
                  </a:moveTo>
                  <a:lnTo>
                    <a:pt x="1951569" y="0"/>
                  </a:lnTo>
                  <a:cubicBezTo>
                    <a:pt x="1980236" y="0"/>
                    <a:pt x="2003474" y="23239"/>
                    <a:pt x="2003474" y="51905"/>
                  </a:cubicBezTo>
                  <a:lnTo>
                    <a:pt x="2003474" y="249498"/>
                  </a:lnTo>
                  <a:cubicBezTo>
                    <a:pt x="2003474" y="263264"/>
                    <a:pt x="1998006" y="276466"/>
                    <a:pt x="1988272" y="286200"/>
                  </a:cubicBezTo>
                  <a:cubicBezTo>
                    <a:pt x="1978538" y="295934"/>
                    <a:pt x="1965335" y="301403"/>
                    <a:pt x="1951569" y="301403"/>
                  </a:cubicBezTo>
                  <a:lnTo>
                    <a:pt x="51905" y="301403"/>
                  </a:lnTo>
                  <a:cubicBezTo>
                    <a:pt x="23239" y="301403"/>
                    <a:pt x="0" y="278164"/>
                    <a:pt x="0" y="249498"/>
                  </a:cubicBezTo>
                  <a:lnTo>
                    <a:pt x="0" y="51905"/>
                  </a:lnTo>
                  <a:cubicBezTo>
                    <a:pt x="0" y="38139"/>
                    <a:pt x="5469" y="24937"/>
                    <a:pt x="15203" y="15203"/>
                  </a:cubicBezTo>
                  <a:cubicBezTo>
                    <a:pt x="24937" y="5469"/>
                    <a:pt x="38139" y="0"/>
                    <a:pt x="51905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2003474" cy="3776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Ansam"/>
                </a:rPr>
                <a:t>EQUIPE LOTUS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353810" y="186541"/>
            <a:ext cx="1810981" cy="2311840"/>
            <a:chOff x="0" y="0"/>
            <a:chExt cx="2414641" cy="30824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4390" y="0"/>
              <a:ext cx="2165861" cy="2020158"/>
            </a:xfrm>
            <a:custGeom>
              <a:avLst/>
              <a:gdLst/>
              <a:ahLst/>
              <a:cxnLst/>
              <a:rect r="r" b="b" t="t" l="l"/>
              <a:pathLst>
                <a:path h="2020158" w="2165861">
                  <a:moveTo>
                    <a:pt x="0" y="0"/>
                  </a:moveTo>
                  <a:lnTo>
                    <a:pt x="2165861" y="0"/>
                  </a:lnTo>
                  <a:lnTo>
                    <a:pt x="2165861" y="2020158"/>
                  </a:lnTo>
                  <a:lnTo>
                    <a:pt x="0" y="2020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2251003"/>
              <a:ext cx="2414641" cy="831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25"/>
                </a:lnSpc>
              </a:pPr>
              <a:r>
                <a:rPr lang="en-US" sz="3732" spc="231">
                  <a:solidFill>
                    <a:srgbClr val="000000"/>
                  </a:solidFill>
                  <a:latin typeface="29LT Riwaya Bold"/>
                </a:rPr>
                <a:t>Lotus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855532" y="2498381"/>
            <a:ext cx="6988709" cy="2341575"/>
            <a:chOff x="0" y="0"/>
            <a:chExt cx="9318279" cy="3122100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1095927" y="5199"/>
              <a:ext cx="8222352" cy="3116901"/>
              <a:chOff x="0" y="0"/>
              <a:chExt cx="1624168" cy="615684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624168" cy="615684"/>
              </a:xfrm>
              <a:custGeom>
                <a:avLst/>
                <a:gdLst/>
                <a:ahLst/>
                <a:cxnLst/>
                <a:rect r="r" b="b" t="t" l="l"/>
                <a:pathLst>
                  <a:path h="615684" w="1624168">
                    <a:moveTo>
                      <a:pt x="64027" y="0"/>
                    </a:moveTo>
                    <a:lnTo>
                      <a:pt x="1560141" y="0"/>
                    </a:lnTo>
                    <a:cubicBezTo>
                      <a:pt x="1577122" y="0"/>
                      <a:pt x="1593408" y="6746"/>
                      <a:pt x="1605415" y="18753"/>
                    </a:cubicBezTo>
                    <a:cubicBezTo>
                      <a:pt x="1617423" y="30760"/>
                      <a:pt x="1624168" y="47046"/>
                      <a:pt x="1624168" y="64027"/>
                    </a:cubicBezTo>
                    <a:lnTo>
                      <a:pt x="1624168" y="551657"/>
                    </a:lnTo>
                    <a:cubicBezTo>
                      <a:pt x="1624168" y="568638"/>
                      <a:pt x="1617423" y="584924"/>
                      <a:pt x="1605415" y="596931"/>
                    </a:cubicBezTo>
                    <a:cubicBezTo>
                      <a:pt x="1593408" y="608939"/>
                      <a:pt x="1577122" y="615684"/>
                      <a:pt x="1560141" y="615684"/>
                    </a:cubicBezTo>
                    <a:lnTo>
                      <a:pt x="64027" y="615684"/>
                    </a:lnTo>
                    <a:cubicBezTo>
                      <a:pt x="28666" y="615684"/>
                      <a:pt x="0" y="587018"/>
                      <a:pt x="0" y="551657"/>
                    </a:cubicBezTo>
                    <a:lnTo>
                      <a:pt x="0" y="64027"/>
                    </a:lnTo>
                    <a:cubicBezTo>
                      <a:pt x="0" y="47046"/>
                      <a:pt x="6746" y="30760"/>
                      <a:pt x="18753" y="18753"/>
                    </a:cubicBezTo>
                    <a:cubicBezTo>
                      <a:pt x="30760" y="6746"/>
                      <a:pt x="47046" y="0"/>
                      <a:pt x="64027" y="0"/>
                    </a:cubicBezTo>
                    <a:close/>
                  </a:path>
                </a:pathLst>
              </a:custGeom>
              <a:solidFill>
                <a:srgbClr val="CFA0F4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76200"/>
                <a:ext cx="1624168" cy="69188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59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0" y="0"/>
              <a:ext cx="3116914" cy="3116901"/>
              <a:chOff x="0" y="0"/>
              <a:chExt cx="6350000" cy="6349975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6350000" cy="6349975"/>
              </a:xfrm>
              <a:custGeom>
                <a:avLst/>
                <a:gdLst/>
                <a:ahLst/>
                <a:cxnLst/>
                <a:rect r="r" b="b" t="t" l="l"/>
                <a:pathLst>
                  <a:path h="6349975" w="6350000">
                    <a:moveTo>
                      <a:pt x="6350000" y="3175025"/>
                    </a:moveTo>
                    <a:cubicBezTo>
                      <a:pt x="6350000" y="4928451"/>
                      <a:pt x="4928476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0" t="0" r="0" b="0"/>
                </a:stretch>
              </a:blipFill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3287224" y="698772"/>
              <a:ext cx="5652340" cy="1643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Ansam"/>
                </a:rPr>
                <a:t>Lisandra Santos</a:t>
              </a:r>
            </a:p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Ansam"/>
                </a:rPr>
                <a:t>Scrum Master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855532" y="5411792"/>
            <a:ext cx="2774783" cy="3846508"/>
            <a:chOff x="0" y="0"/>
            <a:chExt cx="3699711" cy="512867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291399" y="0"/>
              <a:ext cx="3116914" cy="3116901"/>
              <a:chOff x="0" y="0"/>
              <a:chExt cx="6350000" cy="634997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6350000" cy="6349975"/>
              </a:xfrm>
              <a:custGeom>
                <a:avLst/>
                <a:gdLst/>
                <a:ahLst/>
                <a:cxnLst/>
                <a:rect r="r" b="b" t="t" l="l"/>
                <a:pathLst>
                  <a:path h="6349975" w="6350000">
                    <a:moveTo>
                      <a:pt x="6350000" y="3175025"/>
                    </a:moveTo>
                    <a:cubicBezTo>
                      <a:pt x="6350000" y="4928451"/>
                      <a:pt x="4928476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 l="0" t="-16556" r="0" b="-16556"/>
                </a:stretch>
              </a:blipFill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0" y="3485520"/>
              <a:ext cx="3699711" cy="1643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sam"/>
                </a:rPr>
                <a:t>Eric Nassif</a:t>
              </a:r>
            </a:p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Ansam"/>
                </a:rPr>
                <a:t>Scrum Team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500662" y="5411792"/>
            <a:ext cx="3286676" cy="3846508"/>
            <a:chOff x="0" y="0"/>
            <a:chExt cx="4382234" cy="5128677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632660" y="0"/>
              <a:ext cx="3116914" cy="3116901"/>
              <a:chOff x="0" y="0"/>
              <a:chExt cx="6350000" cy="6349975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6350000" cy="6349975"/>
              </a:xfrm>
              <a:custGeom>
                <a:avLst/>
                <a:gdLst/>
                <a:ahLst/>
                <a:cxnLst/>
                <a:rect r="r" b="b" t="t" l="l"/>
                <a:pathLst>
                  <a:path h="6349975" w="6350000">
                    <a:moveTo>
                      <a:pt x="6350000" y="3175025"/>
                    </a:moveTo>
                    <a:cubicBezTo>
                      <a:pt x="6350000" y="4928451"/>
                      <a:pt x="4928476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 l="0" t="-78" r="0" b="-78"/>
                </a:stretch>
              </a:blipFill>
            </p:spPr>
          </p:sp>
        </p:grpSp>
        <p:sp>
          <p:nvSpPr>
            <p:cNvPr name="TextBox 25" id="25"/>
            <p:cNvSpPr txBox="true"/>
            <p:nvPr/>
          </p:nvSpPr>
          <p:spPr>
            <a:xfrm rot="0">
              <a:off x="0" y="3485520"/>
              <a:ext cx="4382234" cy="1643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sam"/>
                </a:rPr>
                <a:t>Marcos Lucas</a:t>
              </a:r>
            </a:p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Ansam"/>
                </a:rPr>
                <a:t>Scrum Team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285243" y="5411792"/>
            <a:ext cx="4147225" cy="3846508"/>
            <a:chOff x="0" y="0"/>
            <a:chExt cx="5529633" cy="5128677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1206360" y="0"/>
              <a:ext cx="3116914" cy="3116901"/>
              <a:chOff x="0" y="0"/>
              <a:chExt cx="6350000" cy="6349975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6350000" cy="6349975"/>
              </a:xfrm>
              <a:custGeom>
                <a:avLst/>
                <a:gdLst/>
                <a:ahLst/>
                <a:cxnLst/>
                <a:rect r="r" b="b" t="t" l="l"/>
                <a:pathLst>
                  <a:path h="6349975" w="6350000">
                    <a:moveTo>
                      <a:pt x="6350000" y="3175025"/>
                    </a:moveTo>
                    <a:cubicBezTo>
                      <a:pt x="6350000" y="4928451"/>
                      <a:pt x="4928476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11"/>
                <a:stretch>
                  <a:fillRect l="0" t="-38889" r="0" b="-38889"/>
                </a:stretch>
              </a:blip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0" y="3485520"/>
              <a:ext cx="5529633" cy="1643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Ansam"/>
                </a:rPr>
                <a:t>Nathália Fonseca</a:t>
              </a:r>
            </a:p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Ansam"/>
                </a:rPr>
                <a:t>Scrum Team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282391" y="2498381"/>
            <a:ext cx="7150076" cy="2341575"/>
            <a:chOff x="0" y="0"/>
            <a:chExt cx="9533435" cy="3122100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1095927" y="0"/>
              <a:ext cx="8437508" cy="3122100"/>
              <a:chOff x="0" y="0"/>
              <a:chExt cx="1666668" cy="616711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1666668" cy="616711"/>
              </a:xfrm>
              <a:custGeom>
                <a:avLst/>
                <a:gdLst/>
                <a:ahLst/>
                <a:cxnLst/>
                <a:rect r="r" b="b" t="t" l="l"/>
                <a:pathLst>
                  <a:path h="616711" w="1666668">
                    <a:moveTo>
                      <a:pt x="62394" y="0"/>
                    </a:moveTo>
                    <a:lnTo>
                      <a:pt x="1604274" y="0"/>
                    </a:lnTo>
                    <a:cubicBezTo>
                      <a:pt x="1638734" y="0"/>
                      <a:pt x="1666668" y="27935"/>
                      <a:pt x="1666668" y="62394"/>
                    </a:cubicBezTo>
                    <a:lnTo>
                      <a:pt x="1666668" y="554317"/>
                    </a:lnTo>
                    <a:cubicBezTo>
                      <a:pt x="1666668" y="570865"/>
                      <a:pt x="1660095" y="586735"/>
                      <a:pt x="1648393" y="598436"/>
                    </a:cubicBezTo>
                    <a:cubicBezTo>
                      <a:pt x="1636692" y="610138"/>
                      <a:pt x="1620822" y="616711"/>
                      <a:pt x="1604274" y="616711"/>
                    </a:cubicBezTo>
                    <a:lnTo>
                      <a:pt x="62394" y="616711"/>
                    </a:lnTo>
                    <a:cubicBezTo>
                      <a:pt x="27935" y="616711"/>
                      <a:pt x="0" y="588776"/>
                      <a:pt x="0" y="554317"/>
                    </a:cubicBezTo>
                    <a:lnTo>
                      <a:pt x="0" y="62394"/>
                    </a:lnTo>
                    <a:cubicBezTo>
                      <a:pt x="0" y="27935"/>
                      <a:pt x="27935" y="0"/>
                      <a:pt x="62394" y="0"/>
                    </a:cubicBezTo>
                    <a:close/>
                  </a:path>
                </a:pathLst>
              </a:custGeom>
              <a:solidFill>
                <a:srgbClr val="CFA0F4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76200"/>
                <a:ext cx="1666668" cy="6929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599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0" y="5199"/>
              <a:ext cx="3116914" cy="3116901"/>
              <a:chOff x="0" y="0"/>
              <a:chExt cx="6350000" cy="6349975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350000" cy="6349975"/>
              </a:xfrm>
              <a:custGeom>
                <a:avLst/>
                <a:gdLst/>
                <a:ahLst/>
                <a:cxnLst/>
                <a:rect r="r" b="b" t="t" l="l"/>
                <a:pathLst>
                  <a:path h="6349975" w="6350000">
                    <a:moveTo>
                      <a:pt x="6350000" y="3175025"/>
                    </a:moveTo>
                    <a:cubicBezTo>
                      <a:pt x="6350000" y="4928451"/>
                      <a:pt x="4928476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12"/>
                <a:stretch>
                  <a:fillRect l="0" t="-16666" r="0" b="-16666"/>
                </a:stretch>
              </a:blipFill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3287224" y="703971"/>
              <a:ext cx="6031055" cy="1643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Ansam"/>
                </a:rPr>
                <a:t>Henrique Trindade</a:t>
              </a:r>
            </a:p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FFFFFF"/>
                  </a:solidFill>
                  <a:latin typeface="Ansam"/>
                </a:rPr>
                <a:t>Product Owner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5297035" y="7549765"/>
            <a:ext cx="7899960" cy="10495116"/>
          </a:xfrm>
          <a:custGeom>
            <a:avLst/>
            <a:gdLst/>
            <a:ahLst/>
            <a:cxnLst/>
            <a:rect r="r" b="b" t="t" l="l"/>
            <a:pathLst>
              <a:path h="10495116" w="7899960">
                <a:moveTo>
                  <a:pt x="0" y="0"/>
                </a:moveTo>
                <a:lnTo>
                  <a:pt x="7899960" y="0"/>
                </a:lnTo>
                <a:lnTo>
                  <a:pt x="7899960" y="10495116"/>
                </a:lnTo>
                <a:lnTo>
                  <a:pt x="0" y="104951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7137300" y="4205268"/>
            <a:ext cx="4013400" cy="0"/>
          </a:xfrm>
          <a:prstGeom prst="line">
            <a:avLst/>
          </a:prstGeom>
          <a:ln cap="flat" w="38100">
            <a:solidFill>
              <a:srgbClr val="B678E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3837694" y="-3634136"/>
            <a:ext cx="10612613" cy="0"/>
          </a:xfrm>
          <a:prstGeom prst="line">
            <a:avLst/>
          </a:prstGeom>
          <a:ln cap="flat" w="38100">
            <a:solidFill>
              <a:srgbClr val="B678E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8198687">
            <a:off x="9531148" y="8098040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6"/>
                </a:lnTo>
                <a:lnTo>
                  <a:pt x="0" y="53185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63477" y="4731764"/>
            <a:ext cx="12561046" cy="3371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64"/>
              </a:lnSpc>
            </a:pPr>
            <a:r>
              <a:rPr lang="en-US" sz="11968" spc="-347">
                <a:solidFill>
                  <a:srgbClr val="000000"/>
                </a:solidFill>
                <a:latin typeface="Ansam"/>
              </a:rPr>
              <a:t>Agradecemos pela atenção!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31914" y="3139349"/>
            <a:ext cx="4824171" cy="909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6400" spc="-185">
                <a:solidFill>
                  <a:srgbClr val="000000"/>
                </a:solidFill>
                <a:latin typeface="29LT Riwaya"/>
              </a:rPr>
              <a:t>Lotus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4128478">
            <a:off x="6069885" y="8284229"/>
            <a:ext cx="3020287" cy="3295622"/>
          </a:xfrm>
          <a:custGeom>
            <a:avLst/>
            <a:gdLst/>
            <a:ahLst/>
            <a:cxnLst/>
            <a:rect r="r" b="b" t="t" l="l"/>
            <a:pathLst>
              <a:path h="3295622" w="3020287">
                <a:moveTo>
                  <a:pt x="0" y="0"/>
                </a:moveTo>
                <a:lnTo>
                  <a:pt x="3020287" y="0"/>
                </a:lnTo>
                <a:lnTo>
                  <a:pt x="3020287" y="3295622"/>
                </a:lnTo>
                <a:lnTo>
                  <a:pt x="0" y="32956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5467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8579114"/>
            <a:ext cx="2932734" cy="1707886"/>
          </a:xfrm>
          <a:custGeom>
            <a:avLst/>
            <a:gdLst/>
            <a:ahLst/>
            <a:cxnLst/>
            <a:rect r="r" b="b" t="t" l="l"/>
            <a:pathLst>
              <a:path h="1707886" w="2932734">
                <a:moveTo>
                  <a:pt x="0" y="0"/>
                </a:moveTo>
                <a:lnTo>
                  <a:pt x="2932734" y="0"/>
                </a:lnTo>
                <a:lnTo>
                  <a:pt x="2932734" y="1707886"/>
                </a:lnTo>
                <a:lnTo>
                  <a:pt x="0" y="17078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295886" y="2039364"/>
            <a:ext cx="5902256" cy="481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0"/>
              </a:lnSpc>
            </a:pPr>
            <a:r>
              <a:rPr lang="en-US" sz="3418" spc="-99">
                <a:solidFill>
                  <a:srgbClr val="000000"/>
                </a:solidFill>
                <a:latin typeface="29LT Riwaya"/>
              </a:rPr>
              <a:t>São José dos Campos - 2024</a:t>
            </a:r>
          </a:p>
        </p:txBody>
      </p:sp>
      <p:sp>
        <p:nvSpPr>
          <p:cNvPr name="AutoShape 11" id="11"/>
          <p:cNvSpPr/>
          <p:nvPr/>
        </p:nvSpPr>
        <p:spPr>
          <a:xfrm>
            <a:off x="7137300" y="2933124"/>
            <a:ext cx="4013400" cy="0"/>
          </a:xfrm>
          <a:prstGeom prst="line">
            <a:avLst/>
          </a:prstGeom>
          <a:ln cap="flat" w="38100">
            <a:solidFill>
              <a:srgbClr val="B678E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6353810" y="186541"/>
            <a:ext cx="1810981" cy="2311840"/>
            <a:chOff x="0" y="0"/>
            <a:chExt cx="2414641" cy="308245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24390" y="0"/>
              <a:ext cx="2165861" cy="2020158"/>
            </a:xfrm>
            <a:custGeom>
              <a:avLst/>
              <a:gdLst/>
              <a:ahLst/>
              <a:cxnLst/>
              <a:rect r="r" b="b" t="t" l="l"/>
              <a:pathLst>
                <a:path h="2020158" w="2165861">
                  <a:moveTo>
                    <a:pt x="0" y="0"/>
                  </a:moveTo>
                  <a:lnTo>
                    <a:pt x="2165861" y="0"/>
                  </a:lnTo>
                  <a:lnTo>
                    <a:pt x="2165861" y="2020158"/>
                  </a:lnTo>
                  <a:lnTo>
                    <a:pt x="0" y="2020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0" y="2251003"/>
              <a:ext cx="2414641" cy="831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25"/>
                </a:lnSpc>
              </a:pPr>
              <a:r>
                <a:rPr lang="en-US" sz="3732" spc="231">
                  <a:solidFill>
                    <a:srgbClr val="000000"/>
                  </a:solidFill>
                  <a:latin typeface="29LT Riwaya Bold"/>
                </a:rPr>
                <a:t>Lotus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008855">
            <a:off x="13309320" y="6899135"/>
            <a:ext cx="7899960" cy="10495116"/>
          </a:xfrm>
          <a:custGeom>
            <a:avLst/>
            <a:gdLst/>
            <a:ahLst/>
            <a:cxnLst/>
            <a:rect r="r" b="b" t="t" l="l"/>
            <a:pathLst>
              <a:path h="10495116" w="7899960">
                <a:moveTo>
                  <a:pt x="0" y="0"/>
                </a:moveTo>
                <a:lnTo>
                  <a:pt x="7899960" y="0"/>
                </a:lnTo>
                <a:lnTo>
                  <a:pt x="7899960" y="10495116"/>
                </a:lnTo>
                <a:lnTo>
                  <a:pt x="0" y="104951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878442">
            <a:off x="14802834" y="9037091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7"/>
                </a:lnTo>
                <a:lnTo>
                  <a:pt x="0" y="5318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878442">
            <a:off x="-3249067" y="-1816408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7"/>
                </a:lnTo>
                <a:lnTo>
                  <a:pt x="0" y="5318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330992" y="385295"/>
            <a:ext cx="9626015" cy="1286809"/>
            <a:chOff x="0" y="0"/>
            <a:chExt cx="2535247" cy="3389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35247" cy="338913"/>
            </a:xfrm>
            <a:custGeom>
              <a:avLst/>
              <a:gdLst/>
              <a:ahLst/>
              <a:cxnLst/>
              <a:rect r="r" b="b" t="t" l="l"/>
              <a:pathLst>
                <a:path h="338913" w="2535247">
                  <a:moveTo>
                    <a:pt x="41018" y="0"/>
                  </a:moveTo>
                  <a:lnTo>
                    <a:pt x="2494229" y="0"/>
                  </a:lnTo>
                  <a:cubicBezTo>
                    <a:pt x="2516883" y="0"/>
                    <a:pt x="2535247" y="18364"/>
                    <a:pt x="2535247" y="41018"/>
                  </a:cubicBezTo>
                  <a:lnTo>
                    <a:pt x="2535247" y="297895"/>
                  </a:lnTo>
                  <a:cubicBezTo>
                    <a:pt x="2535247" y="320548"/>
                    <a:pt x="2516883" y="338913"/>
                    <a:pt x="2494229" y="338913"/>
                  </a:cubicBezTo>
                  <a:lnTo>
                    <a:pt x="41018" y="338913"/>
                  </a:lnTo>
                  <a:cubicBezTo>
                    <a:pt x="18364" y="338913"/>
                    <a:pt x="0" y="320548"/>
                    <a:pt x="0" y="297895"/>
                  </a:cubicBezTo>
                  <a:lnTo>
                    <a:pt x="0" y="41018"/>
                  </a:lnTo>
                  <a:cubicBezTo>
                    <a:pt x="0" y="18364"/>
                    <a:pt x="18364" y="0"/>
                    <a:pt x="41018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2535247" cy="415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Ansam"/>
                </a:rPr>
                <a:t>MATRIZ DE RESPONSABILIDADE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353810" y="186541"/>
            <a:ext cx="1810981" cy="2311840"/>
            <a:chOff x="0" y="0"/>
            <a:chExt cx="2414641" cy="30824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4390" y="0"/>
              <a:ext cx="2165861" cy="2020158"/>
            </a:xfrm>
            <a:custGeom>
              <a:avLst/>
              <a:gdLst/>
              <a:ahLst/>
              <a:cxnLst/>
              <a:rect r="r" b="b" t="t" l="l"/>
              <a:pathLst>
                <a:path h="2020158" w="2165861">
                  <a:moveTo>
                    <a:pt x="0" y="0"/>
                  </a:moveTo>
                  <a:lnTo>
                    <a:pt x="2165861" y="0"/>
                  </a:lnTo>
                  <a:lnTo>
                    <a:pt x="2165861" y="2020158"/>
                  </a:lnTo>
                  <a:lnTo>
                    <a:pt x="0" y="2020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2251003"/>
              <a:ext cx="2414641" cy="831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25"/>
                </a:lnSpc>
              </a:pPr>
              <a:r>
                <a:rPr lang="en-US" sz="3732" spc="231">
                  <a:solidFill>
                    <a:srgbClr val="000000"/>
                  </a:solidFill>
                  <a:latin typeface="29LT Riwaya Bold"/>
                </a:rPr>
                <a:t>Lotus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256900" y="1982099"/>
            <a:ext cx="13774199" cy="7276201"/>
          </a:xfrm>
          <a:custGeom>
            <a:avLst/>
            <a:gdLst/>
            <a:ahLst/>
            <a:cxnLst/>
            <a:rect r="r" b="b" t="t" l="l"/>
            <a:pathLst>
              <a:path h="7276201" w="13774199">
                <a:moveTo>
                  <a:pt x="0" y="0"/>
                </a:moveTo>
                <a:lnTo>
                  <a:pt x="13774200" y="0"/>
                </a:lnTo>
                <a:lnTo>
                  <a:pt x="13774200" y="7276201"/>
                </a:lnTo>
                <a:lnTo>
                  <a:pt x="0" y="72762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18118" y="2178570"/>
            <a:ext cx="10568476" cy="7378718"/>
          </a:xfrm>
          <a:custGeom>
            <a:avLst/>
            <a:gdLst/>
            <a:ahLst/>
            <a:cxnLst/>
            <a:rect r="r" b="b" t="t" l="l"/>
            <a:pathLst>
              <a:path h="7378718" w="10568476">
                <a:moveTo>
                  <a:pt x="0" y="0"/>
                </a:moveTo>
                <a:lnTo>
                  <a:pt x="10568476" y="0"/>
                </a:lnTo>
                <a:lnTo>
                  <a:pt x="10568476" y="7378717"/>
                </a:lnTo>
                <a:lnTo>
                  <a:pt x="0" y="73787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11773" y="3308156"/>
            <a:ext cx="8781166" cy="5157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25"/>
              </a:lnSpc>
            </a:pPr>
            <a:r>
              <a:rPr lang="en-US" sz="4113" spc="-119">
                <a:solidFill>
                  <a:srgbClr val="000000"/>
                </a:solidFill>
                <a:latin typeface="Fahkwang Extra-Light"/>
              </a:rPr>
              <a:t>Somos uma empresa de consultoria especializada em estratégias para superar desafios empresariais, oferecendo análises precisas e soluções inovadoras. Nosso objetivo é impulsionar o sucesso de nossos clientes através da resolução eficaz de problemas e da promoção da excelência operacional.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8008855">
            <a:off x="-5171204" y="5704325"/>
            <a:ext cx="7899960" cy="10495116"/>
          </a:xfrm>
          <a:custGeom>
            <a:avLst/>
            <a:gdLst/>
            <a:ahLst/>
            <a:cxnLst/>
            <a:rect r="r" b="b" t="t" l="l"/>
            <a:pathLst>
              <a:path h="10495116" w="7899960">
                <a:moveTo>
                  <a:pt x="0" y="0"/>
                </a:moveTo>
                <a:lnTo>
                  <a:pt x="7899960" y="0"/>
                </a:lnTo>
                <a:lnTo>
                  <a:pt x="7899960" y="10495116"/>
                </a:lnTo>
                <a:lnTo>
                  <a:pt x="0" y="104951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878442">
            <a:off x="-1763592" y="8975899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7"/>
                </a:lnTo>
                <a:lnTo>
                  <a:pt x="0" y="5318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58483" y="1137762"/>
            <a:ext cx="7891944" cy="1369020"/>
            <a:chOff x="0" y="0"/>
            <a:chExt cx="2078537" cy="36056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78537" cy="360565"/>
            </a:xfrm>
            <a:custGeom>
              <a:avLst/>
              <a:gdLst/>
              <a:ahLst/>
              <a:cxnLst/>
              <a:rect r="r" b="b" t="t" l="l"/>
              <a:pathLst>
                <a:path h="360565" w="2078537">
                  <a:moveTo>
                    <a:pt x="50031" y="0"/>
                  </a:moveTo>
                  <a:lnTo>
                    <a:pt x="2028506" y="0"/>
                  </a:lnTo>
                  <a:cubicBezTo>
                    <a:pt x="2056137" y="0"/>
                    <a:pt x="2078537" y="22399"/>
                    <a:pt x="2078537" y="50031"/>
                  </a:cubicBezTo>
                  <a:lnTo>
                    <a:pt x="2078537" y="310535"/>
                  </a:lnTo>
                  <a:cubicBezTo>
                    <a:pt x="2078537" y="338166"/>
                    <a:pt x="2056137" y="360565"/>
                    <a:pt x="2028506" y="360565"/>
                  </a:cubicBezTo>
                  <a:lnTo>
                    <a:pt x="50031" y="360565"/>
                  </a:lnTo>
                  <a:cubicBezTo>
                    <a:pt x="36762" y="360565"/>
                    <a:pt x="24036" y="355294"/>
                    <a:pt x="14654" y="345911"/>
                  </a:cubicBezTo>
                  <a:cubicBezTo>
                    <a:pt x="5271" y="336529"/>
                    <a:pt x="0" y="323803"/>
                    <a:pt x="0" y="310535"/>
                  </a:cubicBezTo>
                  <a:lnTo>
                    <a:pt x="0" y="50031"/>
                  </a:lnTo>
                  <a:cubicBezTo>
                    <a:pt x="0" y="22399"/>
                    <a:pt x="22399" y="0"/>
                    <a:pt x="50031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2078537" cy="465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419"/>
                </a:lnSpc>
              </a:pPr>
              <a:r>
                <a:rPr lang="en-US" sz="5299">
                  <a:solidFill>
                    <a:srgbClr val="FFFFFF"/>
                  </a:solidFill>
                  <a:latin typeface="Ansam"/>
                </a:rPr>
                <a:t>Sobre a empresa: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3062794" y="5867460"/>
            <a:ext cx="4091494" cy="3295622"/>
          </a:xfrm>
          <a:custGeom>
            <a:avLst/>
            <a:gdLst/>
            <a:ahLst/>
            <a:cxnLst/>
            <a:rect r="r" b="b" t="t" l="l"/>
            <a:pathLst>
              <a:path h="3295622" w="4091494">
                <a:moveTo>
                  <a:pt x="0" y="0"/>
                </a:moveTo>
                <a:lnTo>
                  <a:pt x="4091494" y="0"/>
                </a:lnTo>
                <a:lnTo>
                  <a:pt x="4091494" y="3295622"/>
                </a:lnTo>
                <a:lnTo>
                  <a:pt x="0" y="32956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4349335" y="3371438"/>
            <a:ext cx="2909965" cy="4143833"/>
            <a:chOff x="0" y="0"/>
            <a:chExt cx="3879953" cy="55251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879953" cy="3618938"/>
            </a:xfrm>
            <a:custGeom>
              <a:avLst/>
              <a:gdLst/>
              <a:ahLst/>
              <a:cxnLst/>
              <a:rect r="r" b="b" t="t" l="l"/>
              <a:pathLst>
                <a:path h="3618938" w="3879953">
                  <a:moveTo>
                    <a:pt x="0" y="0"/>
                  </a:moveTo>
                  <a:lnTo>
                    <a:pt x="3879953" y="0"/>
                  </a:lnTo>
                  <a:lnTo>
                    <a:pt x="3879953" y="3618938"/>
                  </a:lnTo>
                  <a:lnTo>
                    <a:pt x="0" y="36189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340627" y="4048208"/>
              <a:ext cx="3198700" cy="14769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361"/>
                </a:lnSpc>
              </a:pPr>
              <a:r>
                <a:rPr lang="en-US" sz="6686" spc="414">
                  <a:solidFill>
                    <a:srgbClr val="000000"/>
                  </a:solidFill>
                  <a:latin typeface="29LT Riwaya Bold"/>
                </a:rPr>
                <a:t>Lotus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008855">
            <a:off x="13309320" y="6899135"/>
            <a:ext cx="7899960" cy="10495116"/>
          </a:xfrm>
          <a:custGeom>
            <a:avLst/>
            <a:gdLst/>
            <a:ahLst/>
            <a:cxnLst/>
            <a:rect r="r" b="b" t="t" l="l"/>
            <a:pathLst>
              <a:path h="10495116" w="7899960">
                <a:moveTo>
                  <a:pt x="0" y="0"/>
                </a:moveTo>
                <a:lnTo>
                  <a:pt x="7899960" y="0"/>
                </a:lnTo>
                <a:lnTo>
                  <a:pt x="7899960" y="10495116"/>
                </a:lnTo>
                <a:lnTo>
                  <a:pt x="0" y="104951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878442">
            <a:off x="14802834" y="9037091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7"/>
                </a:lnTo>
                <a:lnTo>
                  <a:pt x="0" y="5318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5898" y="2432237"/>
            <a:ext cx="8937108" cy="6239726"/>
          </a:xfrm>
          <a:custGeom>
            <a:avLst/>
            <a:gdLst/>
            <a:ahLst/>
            <a:cxnLst/>
            <a:rect r="r" b="b" t="t" l="l"/>
            <a:pathLst>
              <a:path h="6239726" w="8937108">
                <a:moveTo>
                  <a:pt x="0" y="0"/>
                </a:moveTo>
                <a:lnTo>
                  <a:pt x="8937108" y="0"/>
                </a:lnTo>
                <a:lnTo>
                  <a:pt x="8937108" y="6239726"/>
                </a:lnTo>
                <a:lnTo>
                  <a:pt x="0" y="62397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79821" y="1747727"/>
            <a:ext cx="7891944" cy="1369020"/>
            <a:chOff x="0" y="0"/>
            <a:chExt cx="2078537" cy="3605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8537" cy="360565"/>
            </a:xfrm>
            <a:custGeom>
              <a:avLst/>
              <a:gdLst/>
              <a:ahLst/>
              <a:cxnLst/>
              <a:rect r="r" b="b" t="t" l="l"/>
              <a:pathLst>
                <a:path h="360565" w="2078537">
                  <a:moveTo>
                    <a:pt x="50031" y="0"/>
                  </a:moveTo>
                  <a:lnTo>
                    <a:pt x="2028506" y="0"/>
                  </a:lnTo>
                  <a:cubicBezTo>
                    <a:pt x="2056137" y="0"/>
                    <a:pt x="2078537" y="22399"/>
                    <a:pt x="2078537" y="50031"/>
                  </a:cubicBezTo>
                  <a:lnTo>
                    <a:pt x="2078537" y="310535"/>
                  </a:lnTo>
                  <a:cubicBezTo>
                    <a:pt x="2078537" y="338166"/>
                    <a:pt x="2056137" y="360565"/>
                    <a:pt x="2028506" y="360565"/>
                  </a:cubicBezTo>
                  <a:lnTo>
                    <a:pt x="50031" y="360565"/>
                  </a:lnTo>
                  <a:cubicBezTo>
                    <a:pt x="36762" y="360565"/>
                    <a:pt x="24036" y="355294"/>
                    <a:pt x="14654" y="345911"/>
                  </a:cubicBezTo>
                  <a:cubicBezTo>
                    <a:pt x="5271" y="336529"/>
                    <a:pt x="0" y="323803"/>
                    <a:pt x="0" y="310535"/>
                  </a:cubicBezTo>
                  <a:lnTo>
                    <a:pt x="0" y="50031"/>
                  </a:lnTo>
                  <a:cubicBezTo>
                    <a:pt x="0" y="22399"/>
                    <a:pt x="22399" y="0"/>
                    <a:pt x="50031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2078537" cy="465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419"/>
                </a:lnSpc>
              </a:pPr>
              <a:r>
                <a:rPr lang="en-US" sz="5299">
                  <a:solidFill>
                    <a:srgbClr val="FFFFFF"/>
                  </a:solidFill>
                  <a:latin typeface="Ansam"/>
                </a:rPr>
                <a:t>Freudenberg: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5878442">
            <a:off x="-3249067" y="-1816408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7"/>
                </a:lnTo>
                <a:lnTo>
                  <a:pt x="0" y="5318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984016" y="4993952"/>
            <a:ext cx="6834466" cy="1116296"/>
          </a:xfrm>
          <a:custGeom>
            <a:avLst/>
            <a:gdLst/>
            <a:ahLst/>
            <a:cxnLst/>
            <a:rect r="r" b="b" t="t" l="l"/>
            <a:pathLst>
              <a:path h="1116296" w="6834466">
                <a:moveTo>
                  <a:pt x="0" y="0"/>
                </a:moveTo>
                <a:lnTo>
                  <a:pt x="6834466" y="0"/>
                </a:lnTo>
                <a:lnTo>
                  <a:pt x="6834466" y="1116296"/>
                </a:lnTo>
                <a:lnTo>
                  <a:pt x="0" y="11162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99943" y="3413382"/>
            <a:ext cx="7949019" cy="4550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75"/>
              </a:lnSpc>
            </a:pPr>
            <a:r>
              <a:rPr lang="en-US" sz="3613" spc="-104">
                <a:solidFill>
                  <a:srgbClr val="000000"/>
                </a:solidFill>
                <a:latin typeface="Fahkwang Extra-Light"/>
              </a:rPr>
              <a:t>A Freudenberg Performance Materials é um fornecedor global líder de tecidos e não tecidos técnicos inovadores, atendendo a diversos mercados. Com foco em responsabilidade social e ecológica, a empresa busca atender às demandas do mercado, oferecendo produtos seguros e de qualidade.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6353810" y="186541"/>
            <a:ext cx="1810981" cy="2311840"/>
            <a:chOff x="0" y="0"/>
            <a:chExt cx="2414641" cy="308245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24390" y="0"/>
              <a:ext cx="2165861" cy="2020158"/>
            </a:xfrm>
            <a:custGeom>
              <a:avLst/>
              <a:gdLst/>
              <a:ahLst/>
              <a:cxnLst/>
              <a:rect r="r" b="b" t="t" l="l"/>
              <a:pathLst>
                <a:path h="2020158" w="2165861">
                  <a:moveTo>
                    <a:pt x="0" y="0"/>
                  </a:moveTo>
                  <a:lnTo>
                    <a:pt x="2165861" y="0"/>
                  </a:lnTo>
                  <a:lnTo>
                    <a:pt x="2165861" y="2020158"/>
                  </a:lnTo>
                  <a:lnTo>
                    <a:pt x="0" y="2020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2251003"/>
              <a:ext cx="2414641" cy="831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25"/>
                </a:lnSpc>
              </a:pPr>
              <a:r>
                <a:rPr lang="en-US" sz="3732" spc="231">
                  <a:solidFill>
                    <a:srgbClr val="000000"/>
                  </a:solidFill>
                  <a:latin typeface="29LT Riwaya Bold"/>
                </a:rPr>
                <a:t>Lotus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89872" y="1986655"/>
            <a:ext cx="10641355" cy="7429601"/>
          </a:xfrm>
          <a:custGeom>
            <a:avLst/>
            <a:gdLst/>
            <a:ahLst/>
            <a:cxnLst/>
            <a:rect r="r" b="b" t="t" l="l"/>
            <a:pathLst>
              <a:path h="7429601" w="10641355">
                <a:moveTo>
                  <a:pt x="0" y="0"/>
                </a:moveTo>
                <a:lnTo>
                  <a:pt x="10641355" y="0"/>
                </a:lnTo>
                <a:lnTo>
                  <a:pt x="10641355" y="7429600"/>
                </a:lnTo>
                <a:lnTo>
                  <a:pt x="0" y="74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008855">
            <a:off x="-5171204" y="5704325"/>
            <a:ext cx="7899960" cy="10495116"/>
          </a:xfrm>
          <a:custGeom>
            <a:avLst/>
            <a:gdLst/>
            <a:ahLst/>
            <a:cxnLst/>
            <a:rect r="r" b="b" t="t" l="l"/>
            <a:pathLst>
              <a:path h="10495116" w="7899960">
                <a:moveTo>
                  <a:pt x="0" y="0"/>
                </a:moveTo>
                <a:lnTo>
                  <a:pt x="7899960" y="0"/>
                </a:lnTo>
                <a:lnTo>
                  <a:pt x="7899960" y="10495116"/>
                </a:lnTo>
                <a:lnTo>
                  <a:pt x="0" y="104951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878442">
            <a:off x="-1763592" y="8975899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7"/>
                </a:lnTo>
                <a:lnTo>
                  <a:pt x="0" y="5318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31227" y="1028700"/>
            <a:ext cx="9237235" cy="2231820"/>
            <a:chOff x="0" y="0"/>
            <a:chExt cx="2432852" cy="58780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2852" cy="587804"/>
            </a:xfrm>
            <a:custGeom>
              <a:avLst/>
              <a:gdLst/>
              <a:ahLst/>
              <a:cxnLst/>
              <a:rect r="r" b="b" t="t" l="l"/>
              <a:pathLst>
                <a:path h="587804" w="2432852">
                  <a:moveTo>
                    <a:pt x="42744" y="0"/>
                  </a:moveTo>
                  <a:lnTo>
                    <a:pt x="2390108" y="0"/>
                  </a:lnTo>
                  <a:cubicBezTo>
                    <a:pt x="2401444" y="0"/>
                    <a:pt x="2412317" y="4503"/>
                    <a:pt x="2420333" y="12519"/>
                  </a:cubicBezTo>
                  <a:cubicBezTo>
                    <a:pt x="2428349" y="20536"/>
                    <a:pt x="2432852" y="31408"/>
                    <a:pt x="2432852" y="42744"/>
                  </a:cubicBezTo>
                  <a:lnTo>
                    <a:pt x="2432852" y="545060"/>
                  </a:lnTo>
                  <a:cubicBezTo>
                    <a:pt x="2432852" y="568667"/>
                    <a:pt x="2413715" y="587804"/>
                    <a:pt x="2390108" y="587804"/>
                  </a:cubicBezTo>
                  <a:lnTo>
                    <a:pt x="42744" y="587804"/>
                  </a:lnTo>
                  <a:cubicBezTo>
                    <a:pt x="19137" y="587804"/>
                    <a:pt x="0" y="568667"/>
                    <a:pt x="0" y="545060"/>
                  </a:cubicBezTo>
                  <a:lnTo>
                    <a:pt x="0" y="42744"/>
                  </a:lnTo>
                  <a:cubicBezTo>
                    <a:pt x="0" y="19137"/>
                    <a:pt x="19137" y="0"/>
                    <a:pt x="42744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04775"/>
              <a:ext cx="2432852" cy="6925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139"/>
                </a:lnSpc>
              </a:pPr>
              <a:r>
                <a:rPr lang="en-US" sz="5099">
                  <a:solidFill>
                    <a:srgbClr val="FFFFFF"/>
                  </a:solidFill>
                  <a:latin typeface="Ansam"/>
                </a:rPr>
                <a:t>Tema esolhido: Ferramentas de Planejamento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719259" y="3516756"/>
            <a:ext cx="9182582" cy="5055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75"/>
              </a:lnSpc>
            </a:pPr>
            <a:r>
              <a:rPr lang="en-US" sz="3613" spc="-104">
                <a:solidFill>
                  <a:srgbClr val="000000"/>
                </a:solidFill>
                <a:latin typeface="Fahkwang Extra-Light"/>
              </a:rPr>
              <a:t>São instrumentos essenciais para o desenvolvimento estratégico e operacional de uma empresa. Elas englobam uma variedade de recursos, técnicas e metodologias utilizadas para monitorar o progresso das atividades. Essas ferramentas permitem que as empresas identifiquem oportunidades, enfrentem desafios e tomem decisões embasadas em dados e análises.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3062794" y="5867460"/>
            <a:ext cx="4091494" cy="3295622"/>
          </a:xfrm>
          <a:custGeom>
            <a:avLst/>
            <a:gdLst/>
            <a:ahLst/>
            <a:cxnLst/>
            <a:rect r="r" b="b" t="t" l="l"/>
            <a:pathLst>
              <a:path h="3295622" w="4091494">
                <a:moveTo>
                  <a:pt x="0" y="0"/>
                </a:moveTo>
                <a:lnTo>
                  <a:pt x="4091494" y="0"/>
                </a:lnTo>
                <a:lnTo>
                  <a:pt x="4091494" y="3295622"/>
                </a:lnTo>
                <a:lnTo>
                  <a:pt x="0" y="32956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353810" y="186541"/>
            <a:ext cx="1810981" cy="2311840"/>
            <a:chOff x="0" y="0"/>
            <a:chExt cx="2414641" cy="308245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124390" y="0"/>
              <a:ext cx="2165861" cy="2020158"/>
            </a:xfrm>
            <a:custGeom>
              <a:avLst/>
              <a:gdLst/>
              <a:ahLst/>
              <a:cxnLst/>
              <a:rect r="r" b="b" t="t" l="l"/>
              <a:pathLst>
                <a:path h="2020158" w="2165861">
                  <a:moveTo>
                    <a:pt x="0" y="0"/>
                  </a:moveTo>
                  <a:lnTo>
                    <a:pt x="2165861" y="0"/>
                  </a:lnTo>
                  <a:lnTo>
                    <a:pt x="2165861" y="2020158"/>
                  </a:lnTo>
                  <a:lnTo>
                    <a:pt x="0" y="2020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2251003"/>
              <a:ext cx="2414641" cy="831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25"/>
                </a:lnSpc>
              </a:pPr>
              <a:r>
                <a:rPr lang="en-US" sz="3732" spc="231">
                  <a:solidFill>
                    <a:srgbClr val="000000"/>
                  </a:solidFill>
                  <a:latin typeface="29LT Riwaya Bold"/>
                </a:rPr>
                <a:t>Lotus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8304" y="4091723"/>
            <a:ext cx="15310095" cy="5415285"/>
          </a:xfrm>
          <a:custGeom>
            <a:avLst/>
            <a:gdLst/>
            <a:ahLst/>
            <a:cxnLst/>
            <a:rect r="r" b="b" t="t" l="l"/>
            <a:pathLst>
              <a:path h="5415285" w="15310095">
                <a:moveTo>
                  <a:pt x="0" y="0"/>
                </a:moveTo>
                <a:lnTo>
                  <a:pt x="15310094" y="0"/>
                </a:lnTo>
                <a:lnTo>
                  <a:pt x="15310094" y="5415285"/>
                </a:lnTo>
                <a:lnTo>
                  <a:pt x="0" y="54152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7" t="-7024" r="-99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2056" y="1236368"/>
            <a:ext cx="3830492" cy="2674380"/>
          </a:xfrm>
          <a:custGeom>
            <a:avLst/>
            <a:gdLst/>
            <a:ahLst/>
            <a:cxnLst/>
            <a:rect r="r" b="b" t="t" l="l"/>
            <a:pathLst>
              <a:path h="2674380" w="3830492">
                <a:moveTo>
                  <a:pt x="0" y="0"/>
                </a:moveTo>
                <a:lnTo>
                  <a:pt x="3830492" y="0"/>
                </a:lnTo>
                <a:lnTo>
                  <a:pt x="3830492" y="2674380"/>
                </a:lnTo>
                <a:lnTo>
                  <a:pt x="0" y="26743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21673" y="485388"/>
            <a:ext cx="3931678" cy="1326945"/>
            <a:chOff x="0" y="0"/>
            <a:chExt cx="1035504" cy="3494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35504" cy="349483"/>
            </a:xfrm>
            <a:custGeom>
              <a:avLst/>
              <a:gdLst/>
              <a:ahLst/>
              <a:cxnLst/>
              <a:rect r="r" b="b" t="t" l="l"/>
              <a:pathLst>
                <a:path h="349483" w="1035504">
                  <a:moveTo>
                    <a:pt x="100425" y="0"/>
                  </a:moveTo>
                  <a:lnTo>
                    <a:pt x="935079" y="0"/>
                  </a:lnTo>
                  <a:cubicBezTo>
                    <a:pt x="961713" y="0"/>
                    <a:pt x="987257" y="10580"/>
                    <a:pt x="1006090" y="29414"/>
                  </a:cubicBezTo>
                  <a:cubicBezTo>
                    <a:pt x="1024923" y="48247"/>
                    <a:pt x="1035504" y="73790"/>
                    <a:pt x="1035504" y="100425"/>
                  </a:cubicBezTo>
                  <a:lnTo>
                    <a:pt x="1035504" y="249059"/>
                  </a:lnTo>
                  <a:cubicBezTo>
                    <a:pt x="1035504" y="275693"/>
                    <a:pt x="1024923" y="301236"/>
                    <a:pt x="1006090" y="320070"/>
                  </a:cubicBezTo>
                  <a:cubicBezTo>
                    <a:pt x="987257" y="338903"/>
                    <a:pt x="961713" y="349483"/>
                    <a:pt x="935079" y="349483"/>
                  </a:cubicBezTo>
                  <a:lnTo>
                    <a:pt x="100425" y="349483"/>
                  </a:lnTo>
                  <a:cubicBezTo>
                    <a:pt x="73790" y="349483"/>
                    <a:pt x="48247" y="338903"/>
                    <a:pt x="29414" y="320070"/>
                  </a:cubicBezTo>
                  <a:cubicBezTo>
                    <a:pt x="10580" y="301236"/>
                    <a:pt x="0" y="275693"/>
                    <a:pt x="0" y="249059"/>
                  </a:cubicBezTo>
                  <a:lnTo>
                    <a:pt x="0" y="100425"/>
                  </a:lnTo>
                  <a:cubicBezTo>
                    <a:pt x="0" y="73790"/>
                    <a:pt x="10580" y="48247"/>
                    <a:pt x="29414" y="29414"/>
                  </a:cubicBezTo>
                  <a:cubicBezTo>
                    <a:pt x="48247" y="10580"/>
                    <a:pt x="73790" y="0"/>
                    <a:pt x="100425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04775"/>
              <a:ext cx="1035504" cy="4542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139"/>
                </a:lnSpc>
              </a:pPr>
              <a:r>
                <a:rPr lang="en-US" sz="5099">
                  <a:solidFill>
                    <a:srgbClr val="FFFFFF"/>
                  </a:solidFill>
                  <a:latin typeface="Ansam"/>
                </a:rPr>
                <a:t>SIPOC: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8008855">
            <a:off x="-5171204" y="5704325"/>
            <a:ext cx="7899960" cy="10495116"/>
          </a:xfrm>
          <a:custGeom>
            <a:avLst/>
            <a:gdLst/>
            <a:ahLst/>
            <a:cxnLst/>
            <a:rect r="r" b="b" t="t" l="l"/>
            <a:pathLst>
              <a:path h="10495116" w="7899960">
                <a:moveTo>
                  <a:pt x="0" y="0"/>
                </a:moveTo>
                <a:lnTo>
                  <a:pt x="7899960" y="0"/>
                </a:lnTo>
                <a:lnTo>
                  <a:pt x="7899960" y="10495116"/>
                </a:lnTo>
                <a:lnTo>
                  <a:pt x="0" y="104951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878442">
            <a:off x="-1763592" y="8975899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7"/>
                </a:lnTo>
                <a:lnTo>
                  <a:pt x="0" y="53185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062794" y="5867460"/>
            <a:ext cx="4091494" cy="3295622"/>
          </a:xfrm>
          <a:custGeom>
            <a:avLst/>
            <a:gdLst/>
            <a:ahLst/>
            <a:cxnLst/>
            <a:rect r="r" b="b" t="t" l="l"/>
            <a:pathLst>
              <a:path h="3295622" w="4091494">
                <a:moveTo>
                  <a:pt x="0" y="0"/>
                </a:moveTo>
                <a:lnTo>
                  <a:pt x="4091494" y="0"/>
                </a:lnTo>
                <a:lnTo>
                  <a:pt x="4091494" y="3295622"/>
                </a:lnTo>
                <a:lnTo>
                  <a:pt x="0" y="32956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612458" y="2498381"/>
            <a:ext cx="3948718" cy="802317"/>
            <a:chOff x="0" y="0"/>
            <a:chExt cx="5264958" cy="1069756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068541" cy="1069756"/>
              <a:chOff x="0" y="0"/>
              <a:chExt cx="812800" cy="81372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3724"/>
              </a:xfrm>
              <a:custGeom>
                <a:avLst/>
                <a:gdLst/>
                <a:ahLst/>
                <a:cxnLst/>
                <a:rect r="r" b="b" t="t" l="l"/>
                <a:pathLst>
                  <a:path h="813724" w="812800">
                    <a:moveTo>
                      <a:pt x="406400" y="0"/>
                    </a:moveTo>
                    <a:cubicBezTo>
                      <a:pt x="181951" y="0"/>
                      <a:pt x="0" y="182158"/>
                      <a:pt x="0" y="406862"/>
                    </a:cubicBezTo>
                    <a:cubicBezTo>
                      <a:pt x="0" y="631566"/>
                      <a:pt x="181951" y="813724"/>
                      <a:pt x="406400" y="813724"/>
                    </a:cubicBezTo>
                    <a:cubicBezTo>
                      <a:pt x="630849" y="813724"/>
                      <a:pt x="812800" y="631566"/>
                      <a:pt x="812800" y="406862"/>
                    </a:cubicBezTo>
                    <a:cubicBezTo>
                      <a:pt x="812800" y="18215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38187"/>
                <a:ext cx="660400" cy="6992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FFFFFF"/>
                    </a:solidFill>
                    <a:latin typeface="Fahkwang Bold"/>
                  </a:rPr>
                  <a:t>1</a:t>
                </a: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299557" y="271475"/>
              <a:ext cx="3965401" cy="554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05"/>
                </a:lnSpc>
              </a:pPr>
              <a:r>
                <a:rPr lang="en-US" sz="2913" spc="-84">
                  <a:solidFill>
                    <a:srgbClr val="000000"/>
                  </a:solidFill>
                  <a:latin typeface="Fahkwang Bold"/>
                </a:rPr>
                <a:t>O que é?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353810" y="186541"/>
            <a:ext cx="1810981" cy="2311840"/>
            <a:chOff x="0" y="0"/>
            <a:chExt cx="2414641" cy="308245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24390" y="0"/>
              <a:ext cx="2165861" cy="2020158"/>
            </a:xfrm>
            <a:custGeom>
              <a:avLst/>
              <a:gdLst/>
              <a:ahLst/>
              <a:cxnLst/>
              <a:rect r="r" b="b" t="t" l="l"/>
              <a:pathLst>
                <a:path h="2020158" w="2165861">
                  <a:moveTo>
                    <a:pt x="0" y="0"/>
                  </a:moveTo>
                  <a:lnTo>
                    <a:pt x="2165861" y="0"/>
                  </a:lnTo>
                  <a:lnTo>
                    <a:pt x="2165861" y="2020158"/>
                  </a:lnTo>
                  <a:lnTo>
                    <a:pt x="0" y="2020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 rot="0">
              <a:off x="0" y="2251003"/>
              <a:ext cx="2414641" cy="831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25"/>
                </a:lnSpc>
              </a:pPr>
              <a:r>
                <a:rPr lang="en-US" sz="3732" spc="231">
                  <a:solidFill>
                    <a:srgbClr val="000000"/>
                  </a:solidFill>
                  <a:latin typeface="29LT Riwaya Bold"/>
                </a:rPr>
                <a:t>Lotus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148226"/>
            <a:ext cx="7861232" cy="1395984"/>
            <a:chOff x="0" y="0"/>
            <a:chExt cx="2070448" cy="3676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0448" cy="367667"/>
            </a:xfrm>
            <a:custGeom>
              <a:avLst/>
              <a:gdLst/>
              <a:ahLst/>
              <a:cxnLst/>
              <a:rect r="r" b="b" t="t" l="l"/>
              <a:pathLst>
                <a:path h="367667" w="2070448">
                  <a:moveTo>
                    <a:pt x="50226" y="0"/>
                  </a:moveTo>
                  <a:lnTo>
                    <a:pt x="2020222" y="0"/>
                  </a:lnTo>
                  <a:cubicBezTo>
                    <a:pt x="2033543" y="0"/>
                    <a:pt x="2046318" y="5292"/>
                    <a:pt x="2055737" y="14711"/>
                  </a:cubicBezTo>
                  <a:cubicBezTo>
                    <a:pt x="2065156" y="24130"/>
                    <a:pt x="2070448" y="36905"/>
                    <a:pt x="2070448" y="50226"/>
                  </a:cubicBezTo>
                  <a:lnTo>
                    <a:pt x="2070448" y="317441"/>
                  </a:lnTo>
                  <a:cubicBezTo>
                    <a:pt x="2070448" y="345180"/>
                    <a:pt x="2047961" y="367667"/>
                    <a:pt x="2020222" y="367667"/>
                  </a:cubicBezTo>
                  <a:lnTo>
                    <a:pt x="50226" y="367667"/>
                  </a:lnTo>
                  <a:cubicBezTo>
                    <a:pt x="36905" y="367667"/>
                    <a:pt x="24130" y="362375"/>
                    <a:pt x="14711" y="352956"/>
                  </a:cubicBezTo>
                  <a:cubicBezTo>
                    <a:pt x="5292" y="343537"/>
                    <a:pt x="0" y="330761"/>
                    <a:pt x="0" y="317441"/>
                  </a:cubicBezTo>
                  <a:lnTo>
                    <a:pt x="0" y="50226"/>
                  </a:lnTo>
                  <a:cubicBezTo>
                    <a:pt x="0" y="22487"/>
                    <a:pt x="22487" y="0"/>
                    <a:pt x="502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B678E6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070448" cy="424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ahkwang Bold"/>
                </a:rPr>
                <a:t>1º Passo:</a:t>
              </a:r>
              <a:r>
                <a:rPr lang="en-US" sz="3000">
                  <a:solidFill>
                    <a:srgbClr val="000000"/>
                  </a:solidFill>
                  <a:latin typeface="Fahkwang"/>
                </a:rPr>
                <a:t> Nomear o processo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398068" y="3148226"/>
            <a:ext cx="7861232" cy="1395984"/>
            <a:chOff x="0" y="0"/>
            <a:chExt cx="2070448" cy="3676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70448" cy="367667"/>
            </a:xfrm>
            <a:custGeom>
              <a:avLst/>
              <a:gdLst/>
              <a:ahLst/>
              <a:cxnLst/>
              <a:rect r="r" b="b" t="t" l="l"/>
              <a:pathLst>
                <a:path h="367667" w="2070448">
                  <a:moveTo>
                    <a:pt x="50226" y="0"/>
                  </a:moveTo>
                  <a:lnTo>
                    <a:pt x="2020222" y="0"/>
                  </a:lnTo>
                  <a:cubicBezTo>
                    <a:pt x="2033543" y="0"/>
                    <a:pt x="2046318" y="5292"/>
                    <a:pt x="2055737" y="14711"/>
                  </a:cubicBezTo>
                  <a:cubicBezTo>
                    <a:pt x="2065156" y="24130"/>
                    <a:pt x="2070448" y="36905"/>
                    <a:pt x="2070448" y="50226"/>
                  </a:cubicBezTo>
                  <a:lnTo>
                    <a:pt x="2070448" y="317441"/>
                  </a:lnTo>
                  <a:cubicBezTo>
                    <a:pt x="2070448" y="345180"/>
                    <a:pt x="2047961" y="367667"/>
                    <a:pt x="2020222" y="367667"/>
                  </a:cubicBezTo>
                  <a:lnTo>
                    <a:pt x="50226" y="367667"/>
                  </a:lnTo>
                  <a:cubicBezTo>
                    <a:pt x="36905" y="367667"/>
                    <a:pt x="24130" y="362375"/>
                    <a:pt x="14711" y="352956"/>
                  </a:cubicBezTo>
                  <a:cubicBezTo>
                    <a:pt x="5292" y="343537"/>
                    <a:pt x="0" y="330761"/>
                    <a:pt x="0" y="317441"/>
                  </a:cubicBezTo>
                  <a:lnTo>
                    <a:pt x="0" y="50226"/>
                  </a:lnTo>
                  <a:cubicBezTo>
                    <a:pt x="0" y="22487"/>
                    <a:pt x="22487" y="0"/>
                    <a:pt x="502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B678E6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070448" cy="424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ahkwang Bold"/>
                </a:rPr>
                <a:t>2º Passo:</a:t>
              </a:r>
              <a:r>
                <a:rPr lang="en-US" sz="3000">
                  <a:solidFill>
                    <a:srgbClr val="000000"/>
                  </a:solidFill>
                  <a:latin typeface="Fahkwang"/>
                </a:rPr>
                <a:t> Determinar as saídas do processo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5001410"/>
            <a:ext cx="7861232" cy="1338834"/>
            <a:chOff x="0" y="0"/>
            <a:chExt cx="2070448" cy="3526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70448" cy="352615"/>
            </a:xfrm>
            <a:custGeom>
              <a:avLst/>
              <a:gdLst/>
              <a:ahLst/>
              <a:cxnLst/>
              <a:rect r="r" b="b" t="t" l="l"/>
              <a:pathLst>
                <a:path h="352615" w="2070448">
                  <a:moveTo>
                    <a:pt x="50226" y="0"/>
                  </a:moveTo>
                  <a:lnTo>
                    <a:pt x="2020222" y="0"/>
                  </a:lnTo>
                  <a:cubicBezTo>
                    <a:pt x="2033543" y="0"/>
                    <a:pt x="2046318" y="5292"/>
                    <a:pt x="2055737" y="14711"/>
                  </a:cubicBezTo>
                  <a:cubicBezTo>
                    <a:pt x="2065156" y="24130"/>
                    <a:pt x="2070448" y="36905"/>
                    <a:pt x="2070448" y="50226"/>
                  </a:cubicBezTo>
                  <a:lnTo>
                    <a:pt x="2070448" y="302389"/>
                  </a:lnTo>
                  <a:cubicBezTo>
                    <a:pt x="2070448" y="330128"/>
                    <a:pt x="2047961" y="352615"/>
                    <a:pt x="2020222" y="352615"/>
                  </a:cubicBezTo>
                  <a:lnTo>
                    <a:pt x="50226" y="352615"/>
                  </a:lnTo>
                  <a:cubicBezTo>
                    <a:pt x="22487" y="352615"/>
                    <a:pt x="0" y="330128"/>
                    <a:pt x="0" y="302389"/>
                  </a:cubicBezTo>
                  <a:lnTo>
                    <a:pt x="0" y="50226"/>
                  </a:lnTo>
                  <a:cubicBezTo>
                    <a:pt x="0" y="22487"/>
                    <a:pt x="22487" y="0"/>
                    <a:pt x="50226" y="0"/>
                  </a:cubicBezTo>
                  <a:close/>
                </a:path>
              </a:pathLst>
            </a:custGeom>
            <a:solidFill>
              <a:srgbClr val="CFA0F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2070448" cy="4097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Fahkwang Bold"/>
                </a:rPr>
                <a:t>3º Passo:</a:t>
              </a:r>
              <a:r>
                <a:rPr lang="en-US" sz="3000">
                  <a:solidFill>
                    <a:srgbClr val="FFFFFF"/>
                  </a:solidFill>
                  <a:latin typeface="Fahkwang"/>
                </a:rPr>
                <a:t> Definir os clientes do processo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98068" y="5001410"/>
            <a:ext cx="7861232" cy="1338834"/>
            <a:chOff x="0" y="0"/>
            <a:chExt cx="2070448" cy="3526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70448" cy="352615"/>
            </a:xfrm>
            <a:custGeom>
              <a:avLst/>
              <a:gdLst/>
              <a:ahLst/>
              <a:cxnLst/>
              <a:rect r="r" b="b" t="t" l="l"/>
              <a:pathLst>
                <a:path h="352615" w="2070448">
                  <a:moveTo>
                    <a:pt x="50226" y="0"/>
                  </a:moveTo>
                  <a:lnTo>
                    <a:pt x="2020222" y="0"/>
                  </a:lnTo>
                  <a:cubicBezTo>
                    <a:pt x="2033543" y="0"/>
                    <a:pt x="2046318" y="5292"/>
                    <a:pt x="2055737" y="14711"/>
                  </a:cubicBezTo>
                  <a:cubicBezTo>
                    <a:pt x="2065156" y="24130"/>
                    <a:pt x="2070448" y="36905"/>
                    <a:pt x="2070448" y="50226"/>
                  </a:cubicBezTo>
                  <a:lnTo>
                    <a:pt x="2070448" y="302389"/>
                  </a:lnTo>
                  <a:cubicBezTo>
                    <a:pt x="2070448" y="330128"/>
                    <a:pt x="2047961" y="352615"/>
                    <a:pt x="2020222" y="352615"/>
                  </a:cubicBezTo>
                  <a:lnTo>
                    <a:pt x="50226" y="352615"/>
                  </a:lnTo>
                  <a:cubicBezTo>
                    <a:pt x="22487" y="352615"/>
                    <a:pt x="0" y="330128"/>
                    <a:pt x="0" y="302389"/>
                  </a:cubicBezTo>
                  <a:lnTo>
                    <a:pt x="0" y="50226"/>
                  </a:lnTo>
                  <a:cubicBezTo>
                    <a:pt x="0" y="22487"/>
                    <a:pt x="22487" y="0"/>
                    <a:pt x="50226" y="0"/>
                  </a:cubicBezTo>
                  <a:close/>
                </a:path>
              </a:pathLst>
            </a:custGeom>
            <a:solidFill>
              <a:srgbClr val="CFA0F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2070448" cy="4097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Fahkwang Bold"/>
                </a:rPr>
                <a:t>4º Passo:</a:t>
              </a:r>
              <a:r>
                <a:rPr lang="en-US" sz="3000">
                  <a:solidFill>
                    <a:srgbClr val="FFFFFF"/>
                  </a:solidFill>
                  <a:latin typeface="Fahkwang"/>
                </a:rPr>
                <a:t> Determinar as entradas do processo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6795112"/>
            <a:ext cx="7861232" cy="1395984"/>
            <a:chOff x="0" y="0"/>
            <a:chExt cx="2070448" cy="36766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70448" cy="367667"/>
            </a:xfrm>
            <a:custGeom>
              <a:avLst/>
              <a:gdLst/>
              <a:ahLst/>
              <a:cxnLst/>
              <a:rect r="r" b="b" t="t" l="l"/>
              <a:pathLst>
                <a:path h="367667" w="2070448">
                  <a:moveTo>
                    <a:pt x="50226" y="0"/>
                  </a:moveTo>
                  <a:lnTo>
                    <a:pt x="2020222" y="0"/>
                  </a:lnTo>
                  <a:cubicBezTo>
                    <a:pt x="2033543" y="0"/>
                    <a:pt x="2046318" y="5292"/>
                    <a:pt x="2055737" y="14711"/>
                  </a:cubicBezTo>
                  <a:cubicBezTo>
                    <a:pt x="2065156" y="24130"/>
                    <a:pt x="2070448" y="36905"/>
                    <a:pt x="2070448" y="50226"/>
                  </a:cubicBezTo>
                  <a:lnTo>
                    <a:pt x="2070448" y="317441"/>
                  </a:lnTo>
                  <a:cubicBezTo>
                    <a:pt x="2070448" y="345180"/>
                    <a:pt x="2047961" y="367667"/>
                    <a:pt x="2020222" y="367667"/>
                  </a:cubicBezTo>
                  <a:lnTo>
                    <a:pt x="50226" y="367667"/>
                  </a:lnTo>
                  <a:cubicBezTo>
                    <a:pt x="36905" y="367667"/>
                    <a:pt x="24130" y="362375"/>
                    <a:pt x="14711" y="352956"/>
                  </a:cubicBezTo>
                  <a:cubicBezTo>
                    <a:pt x="5292" y="343537"/>
                    <a:pt x="0" y="330761"/>
                    <a:pt x="0" y="317441"/>
                  </a:cubicBezTo>
                  <a:lnTo>
                    <a:pt x="0" y="50226"/>
                  </a:lnTo>
                  <a:cubicBezTo>
                    <a:pt x="0" y="22487"/>
                    <a:pt x="22487" y="0"/>
                    <a:pt x="502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B678E6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070448" cy="424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ahkwang Bold"/>
                </a:rPr>
                <a:t>5º Passo:</a:t>
              </a:r>
              <a:r>
                <a:rPr lang="en-US" sz="3000">
                  <a:solidFill>
                    <a:srgbClr val="000000"/>
                  </a:solidFill>
                  <a:latin typeface="Fahkwang"/>
                </a:rPr>
                <a:t> Determinar as entradas do processo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398068" y="6795112"/>
            <a:ext cx="7861232" cy="1395984"/>
            <a:chOff x="0" y="0"/>
            <a:chExt cx="2070448" cy="3676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70448" cy="367667"/>
            </a:xfrm>
            <a:custGeom>
              <a:avLst/>
              <a:gdLst/>
              <a:ahLst/>
              <a:cxnLst/>
              <a:rect r="r" b="b" t="t" l="l"/>
              <a:pathLst>
                <a:path h="367667" w="2070448">
                  <a:moveTo>
                    <a:pt x="50226" y="0"/>
                  </a:moveTo>
                  <a:lnTo>
                    <a:pt x="2020222" y="0"/>
                  </a:lnTo>
                  <a:cubicBezTo>
                    <a:pt x="2033543" y="0"/>
                    <a:pt x="2046318" y="5292"/>
                    <a:pt x="2055737" y="14711"/>
                  </a:cubicBezTo>
                  <a:cubicBezTo>
                    <a:pt x="2065156" y="24130"/>
                    <a:pt x="2070448" y="36905"/>
                    <a:pt x="2070448" y="50226"/>
                  </a:cubicBezTo>
                  <a:lnTo>
                    <a:pt x="2070448" y="317441"/>
                  </a:lnTo>
                  <a:cubicBezTo>
                    <a:pt x="2070448" y="345180"/>
                    <a:pt x="2047961" y="367667"/>
                    <a:pt x="2020222" y="367667"/>
                  </a:cubicBezTo>
                  <a:lnTo>
                    <a:pt x="50226" y="367667"/>
                  </a:lnTo>
                  <a:cubicBezTo>
                    <a:pt x="36905" y="367667"/>
                    <a:pt x="24130" y="362375"/>
                    <a:pt x="14711" y="352956"/>
                  </a:cubicBezTo>
                  <a:cubicBezTo>
                    <a:pt x="5292" y="343537"/>
                    <a:pt x="0" y="330761"/>
                    <a:pt x="0" y="317441"/>
                  </a:cubicBezTo>
                  <a:lnTo>
                    <a:pt x="0" y="50226"/>
                  </a:lnTo>
                  <a:cubicBezTo>
                    <a:pt x="0" y="22487"/>
                    <a:pt x="22487" y="0"/>
                    <a:pt x="502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B678E6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2070448" cy="4248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Fahkwang Bold"/>
                </a:rPr>
                <a:t>6º Passo:</a:t>
              </a:r>
              <a:r>
                <a:rPr lang="en-US" sz="3000">
                  <a:solidFill>
                    <a:srgbClr val="000000"/>
                  </a:solidFill>
                  <a:latin typeface="Fahkwang"/>
                </a:rPr>
                <a:t> Determinar as macro atividades do processo mapeado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8008855">
            <a:off x="13309320" y="6899135"/>
            <a:ext cx="7899960" cy="10495116"/>
          </a:xfrm>
          <a:custGeom>
            <a:avLst/>
            <a:gdLst/>
            <a:ahLst/>
            <a:cxnLst/>
            <a:rect r="r" b="b" t="t" l="l"/>
            <a:pathLst>
              <a:path h="10495116" w="7899960">
                <a:moveTo>
                  <a:pt x="0" y="0"/>
                </a:moveTo>
                <a:lnTo>
                  <a:pt x="7899960" y="0"/>
                </a:lnTo>
                <a:lnTo>
                  <a:pt x="7899960" y="10495116"/>
                </a:lnTo>
                <a:lnTo>
                  <a:pt x="0" y="104951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5878442">
            <a:off x="14802834" y="9037091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7"/>
                </a:lnTo>
                <a:lnTo>
                  <a:pt x="0" y="5318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5878442">
            <a:off x="-3249067" y="-1816408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7"/>
                </a:lnTo>
                <a:lnTo>
                  <a:pt x="0" y="53185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3616442" y="1028700"/>
            <a:ext cx="11055115" cy="1361941"/>
            <a:chOff x="0" y="0"/>
            <a:chExt cx="2911635" cy="3587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911635" cy="358700"/>
            </a:xfrm>
            <a:custGeom>
              <a:avLst/>
              <a:gdLst/>
              <a:ahLst/>
              <a:cxnLst/>
              <a:rect r="r" b="b" t="t" l="l"/>
              <a:pathLst>
                <a:path h="358700" w="2911635">
                  <a:moveTo>
                    <a:pt x="35715" y="0"/>
                  </a:moveTo>
                  <a:lnTo>
                    <a:pt x="2875920" y="0"/>
                  </a:lnTo>
                  <a:cubicBezTo>
                    <a:pt x="2885392" y="0"/>
                    <a:pt x="2894477" y="3763"/>
                    <a:pt x="2901174" y="10461"/>
                  </a:cubicBezTo>
                  <a:cubicBezTo>
                    <a:pt x="2907872" y="17159"/>
                    <a:pt x="2911635" y="26243"/>
                    <a:pt x="2911635" y="35715"/>
                  </a:cubicBezTo>
                  <a:lnTo>
                    <a:pt x="2911635" y="322985"/>
                  </a:lnTo>
                  <a:cubicBezTo>
                    <a:pt x="2911635" y="332457"/>
                    <a:pt x="2907872" y="341542"/>
                    <a:pt x="2901174" y="348240"/>
                  </a:cubicBezTo>
                  <a:cubicBezTo>
                    <a:pt x="2894477" y="354938"/>
                    <a:pt x="2885392" y="358700"/>
                    <a:pt x="2875920" y="358700"/>
                  </a:cubicBezTo>
                  <a:lnTo>
                    <a:pt x="35715" y="358700"/>
                  </a:lnTo>
                  <a:cubicBezTo>
                    <a:pt x="15990" y="358700"/>
                    <a:pt x="0" y="342710"/>
                    <a:pt x="0" y="322985"/>
                  </a:cubicBezTo>
                  <a:lnTo>
                    <a:pt x="0" y="35715"/>
                  </a:lnTo>
                  <a:cubicBezTo>
                    <a:pt x="0" y="26243"/>
                    <a:pt x="3763" y="17159"/>
                    <a:pt x="10461" y="10461"/>
                  </a:cubicBezTo>
                  <a:cubicBezTo>
                    <a:pt x="17159" y="3763"/>
                    <a:pt x="26243" y="0"/>
                    <a:pt x="35715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2911635" cy="434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FFFFFF"/>
                  </a:solidFill>
                  <a:latin typeface="29LT Riwaya"/>
                </a:rPr>
                <a:t>Passo a Passo do SIPOC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6353810" y="186541"/>
            <a:ext cx="1810981" cy="2311840"/>
            <a:chOff x="0" y="0"/>
            <a:chExt cx="2414641" cy="308245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124390" y="0"/>
              <a:ext cx="2165861" cy="2020158"/>
            </a:xfrm>
            <a:custGeom>
              <a:avLst/>
              <a:gdLst/>
              <a:ahLst/>
              <a:cxnLst/>
              <a:rect r="r" b="b" t="t" l="l"/>
              <a:pathLst>
                <a:path h="2020158" w="2165861">
                  <a:moveTo>
                    <a:pt x="0" y="0"/>
                  </a:moveTo>
                  <a:lnTo>
                    <a:pt x="2165861" y="0"/>
                  </a:lnTo>
                  <a:lnTo>
                    <a:pt x="2165861" y="2020158"/>
                  </a:lnTo>
                  <a:lnTo>
                    <a:pt x="0" y="2020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 rot="0">
              <a:off x="0" y="2251003"/>
              <a:ext cx="2414641" cy="831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25"/>
                </a:lnSpc>
              </a:pPr>
              <a:r>
                <a:rPr lang="en-US" sz="3732" spc="231">
                  <a:solidFill>
                    <a:srgbClr val="000000"/>
                  </a:solidFill>
                  <a:latin typeface="29LT Riwaya Bold"/>
                </a:rPr>
                <a:t>Lotus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6816" y="1028700"/>
            <a:ext cx="7474251" cy="5218386"/>
            <a:chOff x="0" y="0"/>
            <a:chExt cx="9965668" cy="69578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65668" cy="6957848"/>
            </a:xfrm>
            <a:custGeom>
              <a:avLst/>
              <a:gdLst/>
              <a:ahLst/>
              <a:cxnLst/>
              <a:rect r="r" b="b" t="t" l="l"/>
              <a:pathLst>
                <a:path h="6957848" w="9965668">
                  <a:moveTo>
                    <a:pt x="0" y="0"/>
                  </a:moveTo>
                  <a:lnTo>
                    <a:pt x="9965668" y="0"/>
                  </a:lnTo>
                  <a:lnTo>
                    <a:pt x="9965668" y="6957848"/>
                  </a:lnTo>
                  <a:lnTo>
                    <a:pt x="0" y="69578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570249" y="1445732"/>
              <a:ext cx="1068541" cy="1069756"/>
              <a:chOff x="0" y="0"/>
              <a:chExt cx="812800" cy="81372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3724"/>
              </a:xfrm>
              <a:custGeom>
                <a:avLst/>
                <a:gdLst/>
                <a:ahLst/>
                <a:cxnLst/>
                <a:rect r="r" b="b" t="t" l="l"/>
                <a:pathLst>
                  <a:path h="813724" w="812800">
                    <a:moveTo>
                      <a:pt x="406400" y="0"/>
                    </a:moveTo>
                    <a:cubicBezTo>
                      <a:pt x="181951" y="0"/>
                      <a:pt x="0" y="182158"/>
                      <a:pt x="0" y="406862"/>
                    </a:cubicBezTo>
                    <a:cubicBezTo>
                      <a:pt x="0" y="631566"/>
                      <a:pt x="181951" y="813724"/>
                      <a:pt x="406400" y="813724"/>
                    </a:cubicBezTo>
                    <a:cubicBezTo>
                      <a:pt x="630849" y="813724"/>
                      <a:pt x="812800" y="631566"/>
                      <a:pt x="812800" y="406862"/>
                    </a:cubicBezTo>
                    <a:cubicBezTo>
                      <a:pt x="812800" y="182158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38187"/>
                <a:ext cx="660400" cy="6992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FFFFFF"/>
                    </a:solidFill>
                    <a:latin typeface="Fahkwang Bold"/>
                  </a:rPr>
                  <a:t>1</a:t>
                </a: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1869806" y="1717206"/>
              <a:ext cx="3965401" cy="554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05"/>
                </a:lnSpc>
              </a:pPr>
              <a:r>
                <a:rPr lang="en-US" sz="2913" spc="-84">
                  <a:solidFill>
                    <a:srgbClr val="000000"/>
                  </a:solidFill>
                  <a:latin typeface="Fahkwang Bold"/>
                </a:rPr>
                <a:t>O que é?</a:t>
              </a:r>
            </a:p>
          </p:txBody>
        </p:sp>
        <p:grpSp>
          <p:nvGrpSpPr>
            <p:cNvPr name="Group 8" id="8"/>
            <p:cNvGrpSpPr/>
            <p:nvPr/>
          </p:nvGrpSpPr>
          <p:grpSpPr>
            <a:xfrm rot="0">
              <a:off x="570249" y="3175888"/>
              <a:ext cx="1048533" cy="1069756"/>
              <a:chOff x="0" y="0"/>
              <a:chExt cx="797581" cy="813724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97581" cy="813724"/>
              </a:xfrm>
              <a:custGeom>
                <a:avLst/>
                <a:gdLst/>
                <a:ahLst/>
                <a:cxnLst/>
                <a:rect r="r" b="b" t="t" l="l"/>
                <a:pathLst>
                  <a:path h="813724" w="797581">
                    <a:moveTo>
                      <a:pt x="398790" y="0"/>
                    </a:moveTo>
                    <a:cubicBezTo>
                      <a:pt x="178545" y="0"/>
                      <a:pt x="0" y="182158"/>
                      <a:pt x="0" y="406862"/>
                    </a:cubicBezTo>
                    <a:cubicBezTo>
                      <a:pt x="0" y="631566"/>
                      <a:pt x="178545" y="813724"/>
                      <a:pt x="398790" y="813724"/>
                    </a:cubicBezTo>
                    <a:cubicBezTo>
                      <a:pt x="619036" y="813724"/>
                      <a:pt x="797581" y="631566"/>
                      <a:pt x="797581" y="406862"/>
                    </a:cubicBezTo>
                    <a:cubicBezTo>
                      <a:pt x="797581" y="182158"/>
                      <a:pt x="619036" y="0"/>
                      <a:pt x="398790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4773" y="38187"/>
                <a:ext cx="648034" cy="6992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FFFFFF"/>
                    </a:solidFill>
                    <a:latin typeface="Fahkwang Bold"/>
                  </a:rPr>
                  <a:t>2</a:t>
                </a: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1845472" y="3447363"/>
              <a:ext cx="5589947" cy="554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05"/>
                </a:lnSpc>
              </a:pPr>
              <a:r>
                <a:rPr lang="en-US" sz="2913" spc="-84">
                  <a:solidFill>
                    <a:srgbClr val="000000"/>
                  </a:solidFill>
                  <a:latin typeface="Fahkwang Bold"/>
                </a:rPr>
                <a:t>Como utilizar?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0">
              <a:off x="570249" y="4906044"/>
              <a:ext cx="1048533" cy="1069756"/>
              <a:chOff x="0" y="0"/>
              <a:chExt cx="797581" cy="813724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797581" cy="813724"/>
              </a:xfrm>
              <a:custGeom>
                <a:avLst/>
                <a:gdLst/>
                <a:ahLst/>
                <a:cxnLst/>
                <a:rect r="r" b="b" t="t" l="l"/>
                <a:pathLst>
                  <a:path h="813724" w="797581">
                    <a:moveTo>
                      <a:pt x="398790" y="0"/>
                    </a:moveTo>
                    <a:cubicBezTo>
                      <a:pt x="178545" y="0"/>
                      <a:pt x="0" y="182158"/>
                      <a:pt x="0" y="406862"/>
                    </a:cubicBezTo>
                    <a:cubicBezTo>
                      <a:pt x="0" y="631566"/>
                      <a:pt x="178545" y="813724"/>
                      <a:pt x="398790" y="813724"/>
                    </a:cubicBezTo>
                    <a:cubicBezTo>
                      <a:pt x="619036" y="813724"/>
                      <a:pt x="797581" y="631566"/>
                      <a:pt x="797581" y="406862"/>
                    </a:cubicBezTo>
                    <a:cubicBezTo>
                      <a:pt x="797581" y="182158"/>
                      <a:pt x="619036" y="0"/>
                      <a:pt x="398790" y="0"/>
                    </a:cubicBezTo>
                    <a:close/>
                  </a:path>
                </a:pathLst>
              </a:custGeom>
              <a:solidFill>
                <a:srgbClr val="B678E6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4773" y="38187"/>
                <a:ext cx="648034" cy="6992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  <a:spcBef>
                    <a:spcPct val="0"/>
                  </a:spcBef>
                </a:pPr>
                <a:r>
                  <a:rPr lang="en-US" sz="2399">
                    <a:solidFill>
                      <a:srgbClr val="FFFFFF"/>
                    </a:solidFill>
                    <a:latin typeface="Fahkwang Bold"/>
                  </a:rPr>
                  <a:t>3</a:t>
                </a: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1845472" y="5177519"/>
              <a:ext cx="5589947" cy="554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205"/>
                </a:lnSpc>
              </a:pPr>
              <a:r>
                <a:rPr lang="en-US" sz="2913" spc="-84">
                  <a:solidFill>
                    <a:srgbClr val="000000"/>
                  </a:solidFill>
                  <a:latin typeface="Fahkwang Bold"/>
                </a:rPr>
                <a:t>Quais os benefícios?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09262" y="678327"/>
            <a:ext cx="7989358" cy="1326945"/>
            <a:chOff x="0" y="0"/>
            <a:chExt cx="2104193" cy="34948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04193" cy="349483"/>
            </a:xfrm>
            <a:custGeom>
              <a:avLst/>
              <a:gdLst/>
              <a:ahLst/>
              <a:cxnLst/>
              <a:rect r="r" b="b" t="t" l="l"/>
              <a:pathLst>
                <a:path h="349483" w="2104193">
                  <a:moveTo>
                    <a:pt x="49420" y="0"/>
                  </a:moveTo>
                  <a:lnTo>
                    <a:pt x="2054773" y="0"/>
                  </a:lnTo>
                  <a:cubicBezTo>
                    <a:pt x="2082067" y="0"/>
                    <a:pt x="2104193" y="22126"/>
                    <a:pt x="2104193" y="49420"/>
                  </a:cubicBezTo>
                  <a:lnTo>
                    <a:pt x="2104193" y="300063"/>
                  </a:lnTo>
                  <a:cubicBezTo>
                    <a:pt x="2104193" y="327357"/>
                    <a:pt x="2082067" y="349483"/>
                    <a:pt x="2054773" y="349483"/>
                  </a:cubicBezTo>
                  <a:lnTo>
                    <a:pt x="49420" y="349483"/>
                  </a:lnTo>
                  <a:cubicBezTo>
                    <a:pt x="22126" y="349483"/>
                    <a:pt x="0" y="327357"/>
                    <a:pt x="0" y="300063"/>
                  </a:cubicBezTo>
                  <a:lnTo>
                    <a:pt x="0" y="49420"/>
                  </a:lnTo>
                  <a:cubicBezTo>
                    <a:pt x="0" y="22126"/>
                    <a:pt x="22126" y="0"/>
                    <a:pt x="49420" y="0"/>
                  </a:cubicBezTo>
                  <a:close/>
                </a:path>
              </a:pathLst>
            </a:custGeom>
            <a:solidFill>
              <a:srgbClr val="B678E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04775"/>
              <a:ext cx="2104193" cy="4542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139"/>
                </a:lnSpc>
              </a:pPr>
              <a:r>
                <a:rPr lang="en-US" sz="5099">
                  <a:solidFill>
                    <a:srgbClr val="FFFFFF"/>
                  </a:solidFill>
                  <a:latin typeface="Ansam"/>
                </a:rPr>
                <a:t>Diagrama de Ishikawa: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8008855">
            <a:off x="-5171204" y="5704325"/>
            <a:ext cx="7899960" cy="10495116"/>
          </a:xfrm>
          <a:custGeom>
            <a:avLst/>
            <a:gdLst/>
            <a:ahLst/>
            <a:cxnLst/>
            <a:rect r="r" b="b" t="t" l="l"/>
            <a:pathLst>
              <a:path h="10495116" w="7899960">
                <a:moveTo>
                  <a:pt x="0" y="0"/>
                </a:moveTo>
                <a:lnTo>
                  <a:pt x="7899960" y="0"/>
                </a:lnTo>
                <a:lnTo>
                  <a:pt x="7899960" y="10495116"/>
                </a:lnTo>
                <a:lnTo>
                  <a:pt x="0" y="104951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878442">
            <a:off x="-1763592" y="8975899"/>
            <a:ext cx="6031296" cy="5318506"/>
          </a:xfrm>
          <a:custGeom>
            <a:avLst/>
            <a:gdLst/>
            <a:ahLst/>
            <a:cxnLst/>
            <a:rect r="r" b="b" t="t" l="l"/>
            <a:pathLst>
              <a:path h="5318506" w="6031296">
                <a:moveTo>
                  <a:pt x="0" y="0"/>
                </a:moveTo>
                <a:lnTo>
                  <a:pt x="6031296" y="0"/>
                </a:lnTo>
                <a:lnTo>
                  <a:pt x="6031296" y="5318507"/>
                </a:lnTo>
                <a:lnTo>
                  <a:pt x="0" y="5318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3062794" y="5867460"/>
            <a:ext cx="4091494" cy="3295622"/>
          </a:xfrm>
          <a:custGeom>
            <a:avLst/>
            <a:gdLst/>
            <a:ahLst/>
            <a:cxnLst/>
            <a:rect r="r" b="b" t="t" l="l"/>
            <a:pathLst>
              <a:path h="3295622" w="4091494">
                <a:moveTo>
                  <a:pt x="0" y="0"/>
                </a:moveTo>
                <a:lnTo>
                  <a:pt x="4091494" y="0"/>
                </a:lnTo>
                <a:lnTo>
                  <a:pt x="4091494" y="3295622"/>
                </a:lnTo>
                <a:lnTo>
                  <a:pt x="0" y="32956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041066" y="3937972"/>
            <a:ext cx="9884096" cy="5320328"/>
          </a:xfrm>
          <a:custGeom>
            <a:avLst/>
            <a:gdLst/>
            <a:ahLst/>
            <a:cxnLst/>
            <a:rect r="r" b="b" t="t" l="l"/>
            <a:pathLst>
              <a:path h="5320328" w="9884096">
                <a:moveTo>
                  <a:pt x="0" y="0"/>
                </a:moveTo>
                <a:lnTo>
                  <a:pt x="9884096" y="0"/>
                </a:lnTo>
                <a:lnTo>
                  <a:pt x="9884096" y="5320328"/>
                </a:lnTo>
                <a:lnTo>
                  <a:pt x="0" y="532032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568" t="-19668" r="-1147" b="-22655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6353810" y="186541"/>
            <a:ext cx="1810981" cy="2311840"/>
            <a:chOff x="0" y="0"/>
            <a:chExt cx="2414641" cy="308245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24390" y="0"/>
              <a:ext cx="2165861" cy="2020158"/>
            </a:xfrm>
            <a:custGeom>
              <a:avLst/>
              <a:gdLst/>
              <a:ahLst/>
              <a:cxnLst/>
              <a:rect r="r" b="b" t="t" l="l"/>
              <a:pathLst>
                <a:path h="2020158" w="2165861">
                  <a:moveTo>
                    <a:pt x="0" y="0"/>
                  </a:moveTo>
                  <a:lnTo>
                    <a:pt x="2165861" y="0"/>
                  </a:lnTo>
                  <a:lnTo>
                    <a:pt x="2165861" y="2020158"/>
                  </a:lnTo>
                  <a:lnTo>
                    <a:pt x="0" y="2020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 rot="0">
              <a:off x="0" y="2251003"/>
              <a:ext cx="2414641" cy="83145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225"/>
                </a:lnSpc>
              </a:pPr>
              <a:r>
                <a:rPr lang="en-US" sz="3732" spc="231">
                  <a:solidFill>
                    <a:srgbClr val="000000"/>
                  </a:solidFill>
                  <a:latin typeface="29LT Riwaya Bold"/>
                </a:rPr>
                <a:t>Lotus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DAGAjv2wCSs</dc:identifier>
  <dcterms:modified xsi:type="dcterms:W3CDTF">2011-08-01T06:04:30Z</dcterms:modified>
  <cp:revision>1</cp:revision>
  <dc:title> Sprint 1 - 4° Semestre</dc:title>
</cp:coreProperties>
</file>