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306170" y="6279646"/>
            <a:ext cx="9009015" cy="3688008"/>
          </a:xfrm>
          <a:custGeom>
            <a:avLst/>
            <a:gdLst/>
            <a:ahLst/>
            <a:cxnLst/>
            <a:rect r="r" b="b" t="t" l="l"/>
            <a:pathLst>
              <a:path h="3688008" w="9009015">
                <a:moveTo>
                  <a:pt x="0" y="0"/>
                </a:moveTo>
                <a:lnTo>
                  <a:pt x="9009015" y="0"/>
                </a:lnTo>
                <a:lnTo>
                  <a:pt x="9009015" y="3688008"/>
                </a:lnTo>
                <a:lnTo>
                  <a:pt x="0" y="36880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15185" y="7338833"/>
            <a:ext cx="7972815" cy="154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2507" spc="4">
                <a:solidFill>
                  <a:srgbClr val="000000"/>
                </a:solidFill>
                <a:latin typeface="Arial Bold"/>
              </a:rPr>
              <a:t>Nuevos Caminos: </a:t>
            </a:r>
            <a:r>
              <a:rPr lang="en-US" sz="2507" spc="4">
                <a:solidFill>
                  <a:srgbClr val="000000"/>
                </a:solidFill>
                <a:latin typeface="Arial Bold"/>
              </a:rPr>
              <a:t>Sistema informativo e auxiliador  a imigrantes</a:t>
            </a:r>
          </a:p>
          <a:p>
            <a:pPr algn="l">
              <a:lnSpc>
                <a:spcPts val="4061"/>
              </a:lnSpc>
            </a:pPr>
            <a:r>
              <a:rPr lang="en-US" sz="2507" spc="4">
                <a:solidFill>
                  <a:srgbClr val="000000"/>
                </a:solidFill>
                <a:latin typeface="Arial"/>
              </a:rPr>
              <a:t>Data 18/04/2024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105746" y="942975"/>
            <a:ext cx="807650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6">
                <a:solidFill>
                  <a:srgbClr val="000000"/>
                </a:solidFill>
                <a:latin typeface="Arial Bold"/>
              </a:rPr>
              <a:t>REFERENCIAS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7452" y="2057154"/>
            <a:ext cx="16833095" cy="649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0"/>
              </a:lnSpc>
            </a:pPr>
            <a:r>
              <a:rPr lang="en-US" sz="2859" spc="2">
                <a:solidFill>
                  <a:srgbClr val="000000"/>
                </a:solidFill>
                <a:latin typeface="Arial Bold"/>
              </a:rPr>
              <a:t>BePay Bank</a:t>
            </a:r>
            <a:r>
              <a:rPr lang="en-US" sz="2859" spc="2">
                <a:solidFill>
                  <a:srgbClr val="000000"/>
                </a:solidFill>
                <a:latin typeface="Arial"/>
              </a:rPr>
              <a:t>, </a:t>
            </a:r>
            <a:r>
              <a:rPr lang="en-US" sz="2859" spc="2">
                <a:solidFill>
                  <a:srgbClr val="000000"/>
                </a:solidFill>
                <a:latin typeface="Arial"/>
              </a:rPr>
              <a:t>Imigração no Brasil: os desafios financeiros e a dificuldade no envio de remessas. 11 mar 24. in G1globo, 2024. https://g1.globo.com/sp/campinas-regiao/especial-publicitario/bepay-bank/bepay-bank-transferencias-internacionais/noticia/2024/03/11/imigracao-no-brasil-os-desafios-financeiros-e-a-dificuldade-no-envio-de-remessas.ghtml</a:t>
            </a:r>
          </a:p>
          <a:p>
            <a:pPr>
              <a:lnSpc>
                <a:spcPts val="3430"/>
              </a:lnSpc>
            </a:pPr>
          </a:p>
          <a:p>
            <a:pPr>
              <a:lnSpc>
                <a:spcPts val="3430"/>
              </a:lnSpc>
            </a:pPr>
            <a:r>
              <a:rPr lang="en-US" sz="2859" spc="2">
                <a:solidFill>
                  <a:srgbClr val="000000"/>
                </a:solidFill>
                <a:latin typeface="Arial Bold"/>
              </a:rPr>
              <a:t>Agência Brasil</a:t>
            </a:r>
            <a:r>
              <a:rPr lang="en-US" sz="2859" spc="2">
                <a:solidFill>
                  <a:srgbClr val="000000"/>
                </a:solidFill>
                <a:latin typeface="Arial"/>
              </a:rPr>
              <a:t>, Números de novos imigrantes cresce em 24,4% no Brasil em 10 anos. 11 dez 21. Disponível em: https://agenciabrasil.ebc.com.br/geral/noticia/2021-12/numero-de-novos-imigrantes-cresce-244-no-brasil-em-dez-anos</a:t>
            </a:r>
          </a:p>
          <a:p>
            <a:pPr>
              <a:lnSpc>
                <a:spcPts val="3430"/>
              </a:lnSpc>
            </a:pPr>
          </a:p>
          <a:p>
            <a:pPr>
              <a:lnSpc>
                <a:spcPts val="3430"/>
              </a:lnSpc>
            </a:pPr>
            <a:r>
              <a:rPr lang="en-US" sz="2859" spc="2">
                <a:solidFill>
                  <a:srgbClr val="000000"/>
                </a:solidFill>
                <a:latin typeface="Arial Bold"/>
              </a:rPr>
              <a:t>PESSONI, Mara. </a:t>
            </a:r>
            <a:r>
              <a:rPr lang="en-US" sz="2859" spc="2">
                <a:solidFill>
                  <a:srgbClr val="000000"/>
                </a:solidFill>
                <a:latin typeface="Arial"/>
              </a:rPr>
              <a:t>Os maiores desafios enfrentados pelos imigrantes. 10 out 23. in Migalhas, 2023.  https://www.migalhas.com.br/depeso/394964/os-maiores-desafios-enfrentados-pelos-imigrantes.</a:t>
            </a:r>
          </a:p>
          <a:p>
            <a:pPr>
              <a:lnSpc>
                <a:spcPts val="3430"/>
              </a:lnSpc>
            </a:pPr>
          </a:p>
          <a:p>
            <a:pPr>
              <a:lnSpc>
                <a:spcPts val="3430"/>
              </a:lnSpc>
            </a:pPr>
            <a:r>
              <a:rPr lang="en-US" sz="2859" spc="4">
                <a:solidFill>
                  <a:srgbClr val="000000"/>
                </a:solidFill>
                <a:latin typeface="Arial Bold"/>
              </a:rPr>
              <a:t>OBMIGRA</a:t>
            </a:r>
            <a:r>
              <a:rPr lang="en-US" sz="2859" spc="4">
                <a:solidFill>
                  <a:srgbClr val="000000"/>
                </a:solidFill>
                <a:latin typeface="Arial"/>
              </a:rPr>
              <a:t>, relatório anual de 2023, 11 dez 23. https://portaldeimigracao.mj.gov.br/images/Obmigra_2020/OBMIGRA_2023/Dados_Consolidados/dados_consolidados_2022_-_v_19_06.pdf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Ícone  Descrição gerada automaticamente"/>
          <p:cNvSpPr/>
          <p:nvPr/>
        </p:nvSpPr>
        <p:spPr>
          <a:xfrm flipH="false" flipV="false" rot="0">
            <a:off x="4639492" y="2886609"/>
            <a:ext cx="9009015" cy="3688008"/>
          </a:xfrm>
          <a:custGeom>
            <a:avLst/>
            <a:gdLst/>
            <a:ahLst/>
            <a:cxnLst/>
            <a:rect r="r" b="b" t="t" l="l"/>
            <a:pathLst>
              <a:path h="3688008" w="9009015">
                <a:moveTo>
                  <a:pt x="0" y="0"/>
                </a:moveTo>
                <a:lnTo>
                  <a:pt x="9009016" y="0"/>
                </a:lnTo>
                <a:lnTo>
                  <a:pt x="9009016" y="3688008"/>
                </a:lnTo>
                <a:lnTo>
                  <a:pt x="0" y="3688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2570" y="7246326"/>
            <a:ext cx="4382858" cy="332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2429" spc="3">
                <a:solidFill>
                  <a:srgbClr val="000000"/>
                </a:solidFill>
                <a:latin typeface="Arial Bold"/>
              </a:rPr>
              <a:t>OBRIGADO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17956" y="3830823"/>
            <a:ext cx="2957130" cy="295713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666" r="0" b="-16666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803761" y="3830823"/>
            <a:ext cx="2957130" cy="29571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38888" r="0" b="-3888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47943" y="3892042"/>
            <a:ext cx="2955096" cy="29550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1269" r="0" b="-21269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632422" y="3890007"/>
            <a:ext cx="2957130" cy="295713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39775" r="0" b="-38002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82326" y="1857731"/>
            <a:ext cx="37233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6">
                <a:solidFill>
                  <a:srgbClr val="000000"/>
                </a:solidFill>
                <a:latin typeface="Arial Bold"/>
              </a:rPr>
              <a:t>Integrantes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01029" y="7057871"/>
            <a:ext cx="2162594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700" spc="5">
                <a:solidFill>
                  <a:srgbClr val="000000"/>
                </a:solidFill>
                <a:latin typeface="Arial Bold"/>
              </a:rPr>
              <a:t>Diogo</a:t>
            </a:r>
          </a:p>
          <a:p>
            <a:pPr algn="ctr">
              <a:lnSpc>
                <a:spcPts val="4440"/>
              </a:lnSpc>
            </a:pPr>
            <a:r>
              <a:rPr lang="en-US" sz="3700" spc="5">
                <a:solidFill>
                  <a:srgbClr val="000000"/>
                </a:solidFill>
                <a:latin typeface="Arial Bold"/>
              </a:rPr>
              <a:t>Marques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34085" y="7084718"/>
            <a:ext cx="212487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5">
                <a:solidFill>
                  <a:srgbClr val="000000"/>
                </a:solidFill>
                <a:latin typeface="Arial Bold"/>
              </a:rPr>
              <a:t>Baneza</a:t>
            </a:r>
          </a:p>
          <a:p>
            <a:pPr algn="ctr">
              <a:lnSpc>
                <a:spcPts val="4439"/>
              </a:lnSpc>
            </a:pPr>
            <a:r>
              <a:rPr lang="en-US" sz="3699" spc="5">
                <a:solidFill>
                  <a:srgbClr val="000000"/>
                </a:solidFill>
                <a:latin typeface="Arial Bold"/>
              </a:rPr>
              <a:t>Livia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09336" y="7057871"/>
            <a:ext cx="2432308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5">
                <a:solidFill>
                  <a:srgbClr val="000000"/>
                </a:solidFill>
                <a:latin typeface="Arial Bold"/>
              </a:rPr>
              <a:t>Henrique</a:t>
            </a:r>
          </a:p>
          <a:p>
            <a:pPr algn="ctr">
              <a:lnSpc>
                <a:spcPts val="4439"/>
              </a:lnSpc>
            </a:pPr>
            <a:r>
              <a:rPr lang="en-US" sz="3699" spc="5">
                <a:solidFill>
                  <a:srgbClr val="000000"/>
                </a:solidFill>
                <a:latin typeface="Arial Bold"/>
              </a:rPr>
              <a:t>De Moraes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199255" y="7084718"/>
            <a:ext cx="182346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spc="5">
                <a:solidFill>
                  <a:srgbClr val="000000"/>
                </a:solidFill>
                <a:latin typeface="Arial Bold"/>
              </a:rPr>
              <a:t>João</a:t>
            </a:r>
          </a:p>
          <a:p>
            <a:pPr algn="ctr">
              <a:lnSpc>
                <a:spcPts val="4439"/>
              </a:lnSpc>
            </a:pPr>
            <a:r>
              <a:rPr lang="en-US" sz="3699" spc="5">
                <a:solidFill>
                  <a:srgbClr val="000000"/>
                </a:solidFill>
                <a:latin typeface="Arial Bold"/>
              </a:rPr>
              <a:t>P. Felix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070123" y="1965021"/>
            <a:ext cx="5260383" cy="6359150"/>
          </a:xfrm>
          <a:custGeom>
            <a:avLst/>
            <a:gdLst/>
            <a:ahLst/>
            <a:cxnLst/>
            <a:rect r="r" b="b" t="t" l="l"/>
            <a:pathLst>
              <a:path h="6359150" w="5260383">
                <a:moveTo>
                  <a:pt x="0" y="0"/>
                </a:moveTo>
                <a:lnTo>
                  <a:pt x="5260383" y="0"/>
                </a:lnTo>
                <a:lnTo>
                  <a:pt x="5260383" y="6359150"/>
                </a:lnTo>
                <a:lnTo>
                  <a:pt x="0" y="6359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" t="0" r="-1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690514"/>
            <a:ext cx="4783189" cy="92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4"/>
              </a:lnSpc>
            </a:pPr>
            <a:r>
              <a:rPr lang="en-US" sz="5395" spc="8">
                <a:solidFill>
                  <a:srgbClr val="000000"/>
                </a:solidFill>
                <a:latin typeface="Arial Bold"/>
              </a:rPr>
              <a:t>TÓPICOS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23517"/>
            <a:ext cx="8688190" cy="430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2000" indent="-431000" lvl="1">
              <a:lnSpc>
                <a:spcPts val="4791"/>
              </a:lnSpc>
              <a:buFont typeface="Arial"/>
              <a:buChar char="•"/>
            </a:pPr>
            <a:r>
              <a:rPr lang="en-US" sz="3992" spc="3">
                <a:solidFill>
                  <a:srgbClr val="000000"/>
                </a:solidFill>
                <a:latin typeface="Arial Bold"/>
              </a:rPr>
              <a:t>Tema</a:t>
            </a:r>
          </a:p>
          <a:p>
            <a:pPr marL="862000" indent="-431000" lvl="1">
              <a:lnSpc>
                <a:spcPts val="4791"/>
              </a:lnSpc>
              <a:buFont typeface="Arial"/>
              <a:buChar char="•"/>
            </a:pPr>
            <a:r>
              <a:rPr lang="en-US" sz="3992" spc="3">
                <a:solidFill>
                  <a:srgbClr val="000000"/>
                </a:solidFill>
                <a:latin typeface="Arial Bold"/>
              </a:rPr>
              <a:t>Problemas Enfrentados</a:t>
            </a:r>
          </a:p>
          <a:p>
            <a:pPr marL="862000" indent="-431000" lvl="1">
              <a:lnSpc>
                <a:spcPts val="4791"/>
              </a:lnSpc>
              <a:buFont typeface="Arial"/>
              <a:buChar char="•"/>
            </a:pPr>
            <a:r>
              <a:rPr lang="en-US" sz="3992" spc="3">
                <a:solidFill>
                  <a:srgbClr val="000000"/>
                </a:solidFill>
                <a:latin typeface="Arial Bold"/>
              </a:rPr>
              <a:t>Objetivo </a:t>
            </a:r>
          </a:p>
          <a:p>
            <a:pPr marL="862000" indent="-431000" lvl="1">
              <a:lnSpc>
                <a:spcPts val="4791"/>
              </a:lnSpc>
              <a:buFont typeface="Arial"/>
              <a:buChar char="•"/>
            </a:pPr>
            <a:r>
              <a:rPr lang="en-US" sz="3992" spc="3">
                <a:solidFill>
                  <a:srgbClr val="000000"/>
                </a:solidFill>
                <a:latin typeface="Arial Bold"/>
              </a:rPr>
              <a:t>Justificativa</a:t>
            </a:r>
          </a:p>
          <a:p>
            <a:pPr marL="862000" indent="-431000" lvl="1">
              <a:lnSpc>
                <a:spcPts val="4791"/>
              </a:lnSpc>
              <a:buFont typeface="Arial"/>
              <a:buChar char="•"/>
            </a:pPr>
            <a:r>
              <a:rPr lang="en-US" sz="3992" spc="3">
                <a:solidFill>
                  <a:srgbClr val="000000"/>
                </a:solidFill>
                <a:latin typeface="Arial Bold"/>
              </a:rPr>
              <a:t>Metodologia</a:t>
            </a:r>
          </a:p>
          <a:p>
            <a:pPr marL="862000" indent="-431000" lvl="1">
              <a:lnSpc>
                <a:spcPts val="4791"/>
              </a:lnSpc>
              <a:buFont typeface="Arial"/>
              <a:buChar char="•"/>
            </a:pPr>
            <a:r>
              <a:rPr lang="en-US" sz="3992" spc="3">
                <a:solidFill>
                  <a:srgbClr val="000000"/>
                </a:solidFill>
                <a:latin typeface="Arial Bold"/>
              </a:rPr>
              <a:t>Resultados esperados</a:t>
            </a:r>
          </a:p>
          <a:p>
            <a:pPr algn="l" marL="862000" indent="-431000" lvl="1">
              <a:lnSpc>
                <a:spcPts val="4791"/>
              </a:lnSpc>
              <a:buFont typeface="Arial"/>
              <a:buChar char="•"/>
            </a:pPr>
            <a:r>
              <a:rPr lang="en-US" sz="3992" spc="6">
                <a:solidFill>
                  <a:srgbClr val="000000"/>
                </a:solidFill>
                <a:latin typeface="Arial Bold"/>
              </a:rPr>
              <a:t>Referências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694985" y="2530857"/>
            <a:ext cx="5900635" cy="6134876"/>
          </a:xfrm>
          <a:custGeom>
            <a:avLst/>
            <a:gdLst/>
            <a:ahLst/>
            <a:cxnLst/>
            <a:rect r="r" b="b" t="t" l="l"/>
            <a:pathLst>
              <a:path h="6134876" w="5900635">
                <a:moveTo>
                  <a:pt x="0" y="0"/>
                </a:moveTo>
                <a:lnTo>
                  <a:pt x="5900635" y="0"/>
                </a:lnTo>
                <a:lnTo>
                  <a:pt x="5900635" y="6134876"/>
                </a:lnTo>
                <a:lnTo>
                  <a:pt x="0" y="61348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23346" y="1373964"/>
            <a:ext cx="2031976" cy="92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4"/>
              </a:lnSpc>
            </a:pPr>
            <a:r>
              <a:rPr lang="en-US" sz="5395" spc="8">
                <a:solidFill>
                  <a:srgbClr val="000000"/>
                </a:solidFill>
                <a:latin typeface="Arial Bold"/>
              </a:rPr>
              <a:t>TEMA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57663"/>
            <a:ext cx="868819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992" spc="6">
                <a:solidFill>
                  <a:srgbClr val="000000"/>
                </a:solidFill>
                <a:latin typeface="Arial Bold"/>
              </a:rPr>
              <a:t>Plataforma de auxilio e informação ao imigrante que planeja ou que já está dentro do território brasileiro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77224" y="3079228"/>
            <a:ext cx="4846690" cy="4599950"/>
          </a:xfrm>
          <a:custGeom>
            <a:avLst/>
            <a:gdLst/>
            <a:ahLst/>
            <a:cxnLst/>
            <a:rect r="r" b="b" t="t" l="l"/>
            <a:pathLst>
              <a:path h="4599950" w="4846690">
                <a:moveTo>
                  <a:pt x="0" y="0"/>
                </a:moveTo>
                <a:lnTo>
                  <a:pt x="4846690" y="0"/>
                </a:lnTo>
                <a:lnTo>
                  <a:pt x="4846690" y="4599950"/>
                </a:lnTo>
                <a:lnTo>
                  <a:pt x="0" y="4599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570400"/>
            <a:ext cx="10547437" cy="3484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05536" indent="-352768" lvl="1">
              <a:lnSpc>
                <a:spcPts val="4575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Arial Bold"/>
              </a:rPr>
              <a:t>Pouca informação sobre o mercado de trabalho.</a:t>
            </a:r>
          </a:p>
          <a:p>
            <a:pPr>
              <a:lnSpc>
                <a:spcPts val="4575"/>
              </a:lnSpc>
            </a:pPr>
          </a:p>
          <a:p>
            <a:pPr marL="705536" indent="-352768" lvl="1">
              <a:lnSpc>
                <a:spcPts val="4575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Arial Bold"/>
              </a:rPr>
              <a:t>Dificuldade de encontrar moradia acessível e diferença linguística.</a:t>
            </a:r>
          </a:p>
          <a:p>
            <a:pPr>
              <a:lnSpc>
                <a:spcPts val="4575"/>
              </a:lnSpc>
            </a:pPr>
          </a:p>
          <a:p>
            <a:pPr marL="705536" indent="-352768" lvl="1">
              <a:lnSpc>
                <a:spcPts val="4575"/>
              </a:lnSpc>
              <a:buFont typeface="Arial"/>
              <a:buChar char="•"/>
            </a:pPr>
            <a:r>
              <a:rPr lang="en-US" sz="3267">
                <a:solidFill>
                  <a:srgbClr val="000000"/>
                </a:solidFill>
                <a:latin typeface="Arial Bold"/>
              </a:rPr>
              <a:t>Desafios de adaptação no Brasil.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8276" y="1510778"/>
            <a:ext cx="777144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6">
                <a:solidFill>
                  <a:srgbClr val="000000"/>
                </a:solidFill>
                <a:latin typeface="Arial Bold"/>
              </a:rPr>
              <a:t>PROBLEMAS ENFRENTADOS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393724" y="2790755"/>
            <a:ext cx="9364698" cy="1449169"/>
            <a:chOff x="0" y="0"/>
            <a:chExt cx="2466423" cy="3816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66423" cy="381674"/>
            </a:xfrm>
            <a:custGeom>
              <a:avLst/>
              <a:gdLst/>
              <a:ahLst/>
              <a:cxnLst/>
              <a:rect r="r" b="b" t="t" l="l"/>
              <a:pathLst>
                <a:path h="381674" w="2466423">
                  <a:moveTo>
                    <a:pt x="41336" y="0"/>
                  </a:moveTo>
                  <a:lnTo>
                    <a:pt x="2425087" y="0"/>
                  </a:lnTo>
                  <a:cubicBezTo>
                    <a:pt x="2447916" y="0"/>
                    <a:pt x="2466423" y="18507"/>
                    <a:pt x="2466423" y="41336"/>
                  </a:cubicBezTo>
                  <a:lnTo>
                    <a:pt x="2466423" y="340339"/>
                  </a:lnTo>
                  <a:cubicBezTo>
                    <a:pt x="2466423" y="363168"/>
                    <a:pt x="2447916" y="381674"/>
                    <a:pt x="2425087" y="381674"/>
                  </a:cubicBezTo>
                  <a:lnTo>
                    <a:pt x="41336" y="381674"/>
                  </a:lnTo>
                  <a:cubicBezTo>
                    <a:pt x="18507" y="381674"/>
                    <a:pt x="0" y="363168"/>
                    <a:pt x="0" y="340339"/>
                  </a:cubicBezTo>
                  <a:lnTo>
                    <a:pt x="0" y="41336"/>
                  </a:lnTo>
                  <a:cubicBezTo>
                    <a:pt x="0" y="18507"/>
                    <a:pt x="18507" y="0"/>
                    <a:pt x="41336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466423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GARANTIR SUA ADAPTAÇÃO E COMPREENSÃO DE FORMA EFICAZ DO TERRITÓRIO BRASILEIRO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93724" y="4418915"/>
            <a:ext cx="9364698" cy="1449169"/>
            <a:chOff x="0" y="0"/>
            <a:chExt cx="2466423" cy="3816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6423" cy="381674"/>
            </a:xfrm>
            <a:custGeom>
              <a:avLst/>
              <a:gdLst/>
              <a:ahLst/>
              <a:cxnLst/>
              <a:rect r="r" b="b" t="t" l="l"/>
              <a:pathLst>
                <a:path h="381674" w="2466423">
                  <a:moveTo>
                    <a:pt x="41336" y="0"/>
                  </a:moveTo>
                  <a:lnTo>
                    <a:pt x="2425087" y="0"/>
                  </a:lnTo>
                  <a:cubicBezTo>
                    <a:pt x="2447916" y="0"/>
                    <a:pt x="2466423" y="18507"/>
                    <a:pt x="2466423" y="41336"/>
                  </a:cubicBezTo>
                  <a:lnTo>
                    <a:pt x="2466423" y="340339"/>
                  </a:lnTo>
                  <a:cubicBezTo>
                    <a:pt x="2466423" y="363168"/>
                    <a:pt x="2447916" y="381674"/>
                    <a:pt x="2425087" y="381674"/>
                  </a:cubicBezTo>
                  <a:lnTo>
                    <a:pt x="41336" y="381674"/>
                  </a:lnTo>
                  <a:cubicBezTo>
                    <a:pt x="18507" y="381674"/>
                    <a:pt x="0" y="363168"/>
                    <a:pt x="0" y="340339"/>
                  </a:cubicBezTo>
                  <a:lnTo>
                    <a:pt x="0" y="41336"/>
                  </a:lnTo>
                  <a:cubicBezTo>
                    <a:pt x="0" y="18507"/>
                    <a:pt x="18507" y="0"/>
                    <a:pt x="41336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466423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AUXILIAR E INFORMAR OS IMIGRANTES EM SUA NOVA CAMINHADA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93724" y="6049060"/>
            <a:ext cx="9364698" cy="1449169"/>
            <a:chOff x="0" y="0"/>
            <a:chExt cx="2466423" cy="3816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66423" cy="381674"/>
            </a:xfrm>
            <a:custGeom>
              <a:avLst/>
              <a:gdLst/>
              <a:ahLst/>
              <a:cxnLst/>
              <a:rect r="r" b="b" t="t" l="l"/>
              <a:pathLst>
                <a:path h="381674" w="2466423">
                  <a:moveTo>
                    <a:pt x="41336" y="0"/>
                  </a:moveTo>
                  <a:lnTo>
                    <a:pt x="2425087" y="0"/>
                  </a:lnTo>
                  <a:cubicBezTo>
                    <a:pt x="2447916" y="0"/>
                    <a:pt x="2466423" y="18507"/>
                    <a:pt x="2466423" y="41336"/>
                  </a:cubicBezTo>
                  <a:lnTo>
                    <a:pt x="2466423" y="340339"/>
                  </a:lnTo>
                  <a:cubicBezTo>
                    <a:pt x="2466423" y="363168"/>
                    <a:pt x="2447916" y="381674"/>
                    <a:pt x="2425087" y="381674"/>
                  </a:cubicBezTo>
                  <a:lnTo>
                    <a:pt x="41336" y="381674"/>
                  </a:lnTo>
                  <a:cubicBezTo>
                    <a:pt x="18507" y="381674"/>
                    <a:pt x="0" y="363168"/>
                    <a:pt x="0" y="340339"/>
                  </a:cubicBezTo>
                  <a:lnTo>
                    <a:pt x="0" y="41336"/>
                  </a:lnTo>
                  <a:cubicBezTo>
                    <a:pt x="0" y="18507"/>
                    <a:pt x="18507" y="0"/>
                    <a:pt x="41336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466423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PLATAFORMA ACESSIVEL E DE FACIL ACESSO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93724" y="7679204"/>
            <a:ext cx="9364698" cy="1449169"/>
            <a:chOff x="0" y="0"/>
            <a:chExt cx="2466423" cy="3816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66423" cy="381674"/>
            </a:xfrm>
            <a:custGeom>
              <a:avLst/>
              <a:gdLst/>
              <a:ahLst/>
              <a:cxnLst/>
              <a:rect r="r" b="b" t="t" l="l"/>
              <a:pathLst>
                <a:path h="381674" w="2466423">
                  <a:moveTo>
                    <a:pt x="41336" y="0"/>
                  </a:moveTo>
                  <a:lnTo>
                    <a:pt x="2425087" y="0"/>
                  </a:lnTo>
                  <a:cubicBezTo>
                    <a:pt x="2447916" y="0"/>
                    <a:pt x="2466423" y="18507"/>
                    <a:pt x="2466423" y="41336"/>
                  </a:cubicBezTo>
                  <a:lnTo>
                    <a:pt x="2466423" y="340339"/>
                  </a:lnTo>
                  <a:cubicBezTo>
                    <a:pt x="2466423" y="363168"/>
                    <a:pt x="2447916" y="381674"/>
                    <a:pt x="2425087" y="381674"/>
                  </a:cubicBezTo>
                  <a:lnTo>
                    <a:pt x="41336" y="381674"/>
                  </a:lnTo>
                  <a:cubicBezTo>
                    <a:pt x="18507" y="381674"/>
                    <a:pt x="0" y="363168"/>
                    <a:pt x="0" y="340339"/>
                  </a:cubicBezTo>
                  <a:lnTo>
                    <a:pt x="0" y="41336"/>
                  </a:lnTo>
                  <a:cubicBezTo>
                    <a:pt x="0" y="18507"/>
                    <a:pt x="18507" y="0"/>
                    <a:pt x="41336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466423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CONSTRUIR UMA COMUNIDADE SOLIDÁRIA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1714962" y="3106311"/>
            <a:ext cx="5544338" cy="5523547"/>
          </a:xfrm>
          <a:custGeom>
            <a:avLst/>
            <a:gdLst/>
            <a:ahLst/>
            <a:cxnLst/>
            <a:rect r="r" b="b" t="t" l="l"/>
            <a:pathLst>
              <a:path h="5523547" w="5544338">
                <a:moveTo>
                  <a:pt x="0" y="0"/>
                </a:moveTo>
                <a:lnTo>
                  <a:pt x="5544338" y="0"/>
                </a:lnTo>
                <a:lnTo>
                  <a:pt x="5544338" y="5523547"/>
                </a:lnTo>
                <a:lnTo>
                  <a:pt x="0" y="5523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379614" y="1379827"/>
            <a:ext cx="352877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9"/>
              </a:lnSpc>
            </a:pPr>
            <a:r>
              <a:rPr lang="en-US" sz="5399" spc="8">
                <a:solidFill>
                  <a:srgbClr val="000000"/>
                </a:solidFill>
                <a:latin typeface="Arial Bold"/>
              </a:rPr>
              <a:t>OBJETIVO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87996" y="10003087"/>
            <a:ext cx="1938949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287996" y="10286002"/>
            <a:ext cx="18561617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-287996" y="10125641"/>
            <a:ext cx="1953703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-287996" y="10287000"/>
            <a:ext cx="18575996" cy="28005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6901928" y="1342345"/>
            <a:ext cx="4484144" cy="92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74"/>
              </a:lnSpc>
            </a:pPr>
            <a:r>
              <a:rPr lang="en-US" sz="5395" spc="8">
                <a:solidFill>
                  <a:srgbClr val="000000"/>
                </a:solidFill>
                <a:latin typeface="Arial Bold"/>
              </a:rPr>
              <a:t>Justificativa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05600"/>
            <a:ext cx="13580080" cy="221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8699" indent="-379350" lvl="1">
              <a:lnSpc>
                <a:spcPts val="4216"/>
              </a:lnSpc>
              <a:buFont typeface="Arial"/>
              <a:buChar char="•"/>
            </a:pPr>
            <a:r>
              <a:rPr lang="en-US" sz="3514" spc="5">
                <a:solidFill>
                  <a:srgbClr val="000000"/>
                </a:solidFill>
                <a:latin typeface="Arial"/>
              </a:rPr>
              <a:t>Conforme Bepay Bank os Imigrantes têm como objetivo principal, na sua grande maioria, a melhora em sua condição de vida, conseguir uma renda com oportunidades de emprego além de estudos (G1, 2024).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114675"/>
            <a:ext cx="13890688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7809" indent="-378904" lvl="1">
              <a:lnSpc>
                <a:spcPts val="4211"/>
              </a:lnSpc>
              <a:buFont typeface="Arial"/>
              <a:buChar char="•"/>
            </a:pPr>
            <a:r>
              <a:rPr lang="en-US" sz="3509" spc="5">
                <a:solidFill>
                  <a:srgbClr val="000000"/>
                </a:solidFill>
                <a:latin typeface="Arial"/>
              </a:rPr>
              <a:t>De acordo com dados divulgados pelo ministério da justiça e segurança pública a imigração ao Brasil teve um aumento de 24,4% de imigrantes registrados anualmente, tendo atualmente mais de 1,3 milhões de imigrantes que estão morando dentro do território nacional (AGÊNCIA BRASIL, 2021).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7058054" y="1534361"/>
            <a:ext cx="417189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spc="6">
                <a:solidFill>
                  <a:srgbClr val="000000"/>
                </a:solidFill>
                <a:latin typeface="Arial Bold"/>
              </a:rPr>
              <a:t>METODOLOGIA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920998"/>
            <a:ext cx="7370165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3099" spc="4">
                <a:solidFill>
                  <a:srgbClr val="000000"/>
                </a:solidFill>
                <a:latin typeface="Arial"/>
              </a:rPr>
              <a:t>A pesquisa qualitativa foi adotada para compreender os desafios e dúvidas enfrentados pelos imigrantes no território brasileiro.  Isso visa em captar suas narrativas individuais, para a compreensão de suas vivências e explorando formas de auxiliá-los, com base no estudo exploratório escolhido.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920998"/>
            <a:ext cx="8115300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3099" spc="4">
                <a:solidFill>
                  <a:srgbClr val="000000"/>
                </a:solidFill>
                <a:latin typeface="Arial"/>
              </a:rPr>
              <a:t>A coleta de dados inclui análise de pesquisas e jornais, visando identificar problemas e objetivos principais. Essas informações serão essenciais para o desenvolvimento de um aplicativo que ofereça suporte aos imigrantes em suas diversas necessidades e conflitos durante sua integração ao país.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978023"/>
            <a:ext cx="737016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spc="6">
                <a:solidFill>
                  <a:srgbClr val="000000"/>
                </a:solidFill>
                <a:latin typeface="Arial Bold"/>
              </a:rPr>
              <a:t>Estudo Qualitativo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2978023"/>
            <a:ext cx="811530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spc="6">
                <a:solidFill>
                  <a:srgbClr val="000000"/>
                </a:solidFill>
                <a:latin typeface="Arial Bold"/>
              </a:rPr>
              <a:t>Esclarecimento da Pesquisa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906208"/>
            <a:ext cx="182880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Ícone  Descrição gerada automaticamente"/>
          <p:cNvSpPr/>
          <p:nvPr/>
        </p:nvSpPr>
        <p:spPr>
          <a:xfrm flipH="false" flipV="false" rot="0">
            <a:off x="16975398" y="169101"/>
            <a:ext cx="1096264" cy="630299"/>
          </a:xfrm>
          <a:custGeom>
            <a:avLst/>
            <a:gdLst/>
            <a:ahLst/>
            <a:cxnLst/>
            <a:rect r="r" b="b" t="t" l="l"/>
            <a:pathLst>
              <a:path h="630299" w="1096264">
                <a:moveTo>
                  <a:pt x="0" y="0"/>
                </a:moveTo>
                <a:lnTo>
                  <a:pt x="1096265" y="0"/>
                </a:lnTo>
                <a:lnTo>
                  <a:pt x="1096265" y="630299"/>
                </a:lnTo>
                <a:lnTo>
                  <a:pt x="0" y="6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7" t="-53148" r="-169879" b="-6411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10008255"/>
            <a:ext cx="19103674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0" y="10287000"/>
            <a:ext cx="1828800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0" y="10129003"/>
            <a:ext cx="1924904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91072" y="3511158"/>
            <a:ext cx="7904604" cy="1449169"/>
            <a:chOff x="0" y="0"/>
            <a:chExt cx="2081871" cy="3816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81871" cy="381674"/>
            </a:xfrm>
            <a:custGeom>
              <a:avLst/>
              <a:gdLst/>
              <a:ahLst/>
              <a:cxnLst/>
              <a:rect r="r" b="b" t="t" l="l"/>
              <a:pathLst>
                <a:path h="381674" w="2081871">
                  <a:moveTo>
                    <a:pt x="48971" y="0"/>
                  </a:moveTo>
                  <a:lnTo>
                    <a:pt x="2032900" y="0"/>
                  </a:lnTo>
                  <a:cubicBezTo>
                    <a:pt x="2045888" y="0"/>
                    <a:pt x="2058344" y="5159"/>
                    <a:pt x="2067528" y="14343"/>
                  </a:cubicBezTo>
                  <a:cubicBezTo>
                    <a:pt x="2076712" y="23527"/>
                    <a:pt x="2081871" y="35983"/>
                    <a:pt x="2081871" y="48971"/>
                  </a:cubicBezTo>
                  <a:lnTo>
                    <a:pt x="2081871" y="332703"/>
                  </a:lnTo>
                  <a:cubicBezTo>
                    <a:pt x="2081871" y="359749"/>
                    <a:pt x="2059946" y="381674"/>
                    <a:pt x="2032900" y="381674"/>
                  </a:cubicBezTo>
                  <a:lnTo>
                    <a:pt x="48971" y="381674"/>
                  </a:lnTo>
                  <a:cubicBezTo>
                    <a:pt x="21925" y="381674"/>
                    <a:pt x="0" y="359749"/>
                    <a:pt x="0" y="332703"/>
                  </a:cubicBezTo>
                  <a:lnTo>
                    <a:pt x="0" y="48971"/>
                  </a:lnTo>
                  <a:cubicBezTo>
                    <a:pt x="0" y="21925"/>
                    <a:pt x="21925" y="0"/>
                    <a:pt x="48971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81871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CONHECIMENTO DO TERRITÓRIO BRASILEIRO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105746" y="1648867"/>
            <a:ext cx="807650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6">
                <a:solidFill>
                  <a:srgbClr val="000000"/>
                </a:solidFill>
                <a:latin typeface="Arial Bold"/>
              </a:rPr>
              <a:t>RESULTADOS ESPERADOS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1317" y="275973"/>
            <a:ext cx="3692820" cy="25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7">
                <a:solidFill>
                  <a:srgbClr val="000000"/>
                </a:solidFill>
                <a:latin typeface="Open Sans Bold"/>
              </a:rPr>
              <a:t>GOVERNO DO ESTADO DE SÃO PAULO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91072" y="5297623"/>
            <a:ext cx="7904604" cy="1449169"/>
            <a:chOff x="0" y="0"/>
            <a:chExt cx="2081871" cy="3816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81871" cy="381674"/>
            </a:xfrm>
            <a:custGeom>
              <a:avLst/>
              <a:gdLst/>
              <a:ahLst/>
              <a:cxnLst/>
              <a:rect r="r" b="b" t="t" l="l"/>
              <a:pathLst>
                <a:path h="381674" w="2081871">
                  <a:moveTo>
                    <a:pt x="48971" y="0"/>
                  </a:moveTo>
                  <a:lnTo>
                    <a:pt x="2032900" y="0"/>
                  </a:lnTo>
                  <a:cubicBezTo>
                    <a:pt x="2045888" y="0"/>
                    <a:pt x="2058344" y="5159"/>
                    <a:pt x="2067528" y="14343"/>
                  </a:cubicBezTo>
                  <a:cubicBezTo>
                    <a:pt x="2076712" y="23527"/>
                    <a:pt x="2081871" y="35983"/>
                    <a:pt x="2081871" y="48971"/>
                  </a:cubicBezTo>
                  <a:lnTo>
                    <a:pt x="2081871" y="332703"/>
                  </a:lnTo>
                  <a:cubicBezTo>
                    <a:pt x="2081871" y="359749"/>
                    <a:pt x="2059946" y="381674"/>
                    <a:pt x="2032900" y="381674"/>
                  </a:cubicBezTo>
                  <a:lnTo>
                    <a:pt x="48971" y="381674"/>
                  </a:lnTo>
                  <a:cubicBezTo>
                    <a:pt x="21925" y="381674"/>
                    <a:pt x="0" y="359749"/>
                    <a:pt x="0" y="332703"/>
                  </a:cubicBezTo>
                  <a:lnTo>
                    <a:pt x="0" y="48971"/>
                  </a:lnTo>
                  <a:cubicBezTo>
                    <a:pt x="0" y="21925"/>
                    <a:pt x="21925" y="0"/>
                    <a:pt x="48971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081871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ENTRADA NO MERCADO DE TRABALHO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794158" y="7040833"/>
            <a:ext cx="7904604" cy="1449169"/>
            <a:chOff x="0" y="0"/>
            <a:chExt cx="2081871" cy="3816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81871" cy="381674"/>
            </a:xfrm>
            <a:custGeom>
              <a:avLst/>
              <a:gdLst/>
              <a:ahLst/>
              <a:cxnLst/>
              <a:rect r="r" b="b" t="t" l="l"/>
              <a:pathLst>
                <a:path h="381674" w="2081871">
                  <a:moveTo>
                    <a:pt x="48971" y="0"/>
                  </a:moveTo>
                  <a:lnTo>
                    <a:pt x="2032900" y="0"/>
                  </a:lnTo>
                  <a:cubicBezTo>
                    <a:pt x="2045888" y="0"/>
                    <a:pt x="2058344" y="5159"/>
                    <a:pt x="2067528" y="14343"/>
                  </a:cubicBezTo>
                  <a:cubicBezTo>
                    <a:pt x="2076712" y="23527"/>
                    <a:pt x="2081871" y="35983"/>
                    <a:pt x="2081871" y="48971"/>
                  </a:cubicBezTo>
                  <a:lnTo>
                    <a:pt x="2081871" y="332703"/>
                  </a:lnTo>
                  <a:cubicBezTo>
                    <a:pt x="2081871" y="359749"/>
                    <a:pt x="2059946" y="381674"/>
                    <a:pt x="2032900" y="381674"/>
                  </a:cubicBezTo>
                  <a:lnTo>
                    <a:pt x="48971" y="381674"/>
                  </a:lnTo>
                  <a:cubicBezTo>
                    <a:pt x="21925" y="381674"/>
                    <a:pt x="0" y="359749"/>
                    <a:pt x="0" y="332703"/>
                  </a:cubicBezTo>
                  <a:lnTo>
                    <a:pt x="0" y="48971"/>
                  </a:lnTo>
                  <a:cubicBezTo>
                    <a:pt x="0" y="21925"/>
                    <a:pt x="21925" y="0"/>
                    <a:pt x="48971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081871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SENSAÇÃO DE PERTENCIMENTO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292324" y="5305914"/>
            <a:ext cx="7904604" cy="1449169"/>
            <a:chOff x="0" y="0"/>
            <a:chExt cx="2081871" cy="38167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81871" cy="381674"/>
            </a:xfrm>
            <a:custGeom>
              <a:avLst/>
              <a:gdLst/>
              <a:ahLst/>
              <a:cxnLst/>
              <a:rect r="r" b="b" t="t" l="l"/>
              <a:pathLst>
                <a:path h="381674" w="2081871">
                  <a:moveTo>
                    <a:pt x="48971" y="0"/>
                  </a:moveTo>
                  <a:lnTo>
                    <a:pt x="2032900" y="0"/>
                  </a:lnTo>
                  <a:cubicBezTo>
                    <a:pt x="2045888" y="0"/>
                    <a:pt x="2058344" y="5159"/>
                    <a:pt x="2067528" y="14343"/>
                  </a:cubicBezTo>
                  <a:cubicBezTo>
                    <a:pt x="2076712" y="23527"/>
                    <a:pt x="2081871" y="35983"/>
                    <a:pt x="2081871" y="48971"/>
                  </a:cubicBezTo>
                  <a:lnTo>
                    <a:pt x="2081871" y="332703"/>
                  </a:lnTo>
                  <a:cubicBezTo>
                    <a:pt x="2081871" y="359749"/>
                    <a:pt x="2059946" y="381674"/>
                    <a:pt x="2032900" y="381674"/>
                  </a:cubicBezTo>
                  <a:lnTo>
                    <a:pt x="48971" y="381674"/>
                  </a:lnTo>
                  <a:cubicBezTo>
                    <a:pt x="21925" y="381674"/>
                    <a:pt x="0" y="359749"/>
                    <a:pt x="0" y="332703"/>
                  </a:cubicBezTo>
                  <a:lnTo>
                    <a:pt x="0" y="48971"/>
                  </a:lnTo>
                  <a:cubicBezTo>
                    <a:pt x="0" y="21925"/>
                    <a:pt x="21925" y="0"/>
                    <a:pt x="48971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081871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ADAPTAÇÃO NO BRASIL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292324" y="3511158"/>
            <a:ext cx="7904604" cy="1449169"/>
            <a:chOff x="0" y="0"/>
            <a:chExt cx="2081871" cy="38167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81871" cy="381674"/>
            </a:xfrm>
            <a:custGeom>
              <a:avLst/>
              <a:gdLst/>
              <a:ahLst/>
              <a:cxnLst/>
              <a:rect r="r" b="b" t="t" l="l"/>
              <a:pathLst>
                <a:path h="381674" w="2081871">
                  <a:moveTo>
                    <a:pt x="48971" y="0"/>
                  </a:moveTo>
                  <a:lnTo>
                    <a:pt x="2032900" y="0"/>
                  </a:lnTo>
                  <a:cubicBezTo>
                    <a:pt x="2045888" y="0"/>
                    <a:pt x="2058344" y="5159"/>
                    <a:pt x="2067528" y="14343"/>
                  </a:cubicBezTo>
                  <a:cubicBezTo>
                    <a:pt x="2076712" y="23527"/>
                    <a:pt x="2081871" y="35983"/>
                    <a:pt x="2081871" y="48971"/>
                  </a:cubicBezTo>
                  <a:lnTo>
                    <a:pt x="2081871" y="332703"/>
                  </a:lnTo>
                  <a:cubicBezTo>
                    <a:pt x="2081871" y="359749"/>
                    <a:pt x="2059946" y="381674"/>
                    <a:pt x="2032900" y="381674"/>
                  </a:cubicBezTo>
                  <a:lnTo>
                    <a:pt x="48971" y="381674"/>
                  </a:lnTo>
                  <a:cubicBezTo>
                    <a:pt x="21925" y="381674"/>
                    <a:pt x="0" y="359749"/>
                    <a:pt x="0" y="332703"/>
                  </a:cubicBezTo>
                  <a:lnTo>
                    <a:pt x="0" y="48971"/>
                  </a:lnTo>
                  <a:cubicBezTo>
                    <a:pt x="0" y="21925"/>
                    <a:pt x="21925" y="0"/>
                    <a:pt x="48971" y="0"/>
                  </a:cubicBezTo>
                  <a:close/>
                </a:path>
              </a:pathLst>
            </a:custGeom>
            <a:solidFill>
              <a:srgbClr val="A61A1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2081871" cy="438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39754" indent="-269877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FFFFFF"/>
                  </a:solidFill>
                  <a:latin typeface="Open Sans Bold"/>
                </a:rPr>
                <a:t>MELHORES CONDIÇÕES DE MORADIA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DAGBlBFXbXo</dc:identifier>
  <dcterms:modified xsi:type="dcterms:W3CDTF">2011-08-01T06:04:30Z</dcterms:modified>
  <cp:revision>1</cp:revision>
  <dc:title>GOV_ID 2023_MODELO DE APRESENTACAO_BRANCO_20230316.pptx</dc:title>
</cp:coreProperties>
</file>