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notesSlides/notesSlide2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8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5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6"/>
  </p:notesMasterIdLst>
  <p:sldIdLst>
    <p:sldId id="256" r:id="rId2"/>
    <p:sldId id="352" r:id="rId3"/>
    <p:sldId id="363" r:id="rId4"/>
    <p:sldId id="364" r:id="rId5"/>
    <p:sldId id="373" r:id="rId6"/>
    <p:sldId id="365" r:id="rId7"/>
    <p:sldId id="375" r:id="rId8"/>
    <p:sldId id="366" r:id="rId9"/>
    <p:sldId id="376" r:id="rId10"/>
    <p:sldId id="369" r:id="rId11"/>
    <p:sldId id="377" r:id="rId12"/>
    <p:sldId id="370" r:id="rId13"/>
    <p:sldId id="380" r:id="rId14"/>
    <p:sldId id="378" r:id="rId15"/>
    <p:sldId id="367" r:id="rId16"/>
    <p:sldId id="379" r:id="rId17"/>
    <p:sldId id="381" r:id="rId18"/>
    <p:sldId id="382" r:id="rId19"/>
    <p:sldId id="372" r:id="rId20"/>
    <p:sldId id="383" r:id="rId21"/>
    <p:sldId id="384" r:id="rId22"/>
    <p:sldId id="283" r:id="rId23"/>
    <p:sldId id="371" r:id="rId24"/>
    <p:sldId id="271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SLEY OTTO GARCIA UTSUNOMIYA" initials="WOGU" lastIdx="1" clrIdx="0">
    <p:extLst>
      <p:ext uri="{19B8F6BF-5375-455C-9EA6-DF929625EA0E}">
        <p15:presenceInfo xmlns:p15="http://schemas.microsoft.com/office/powerpoint/2012/main" userId="WESLEY OTTO GARCIA UTSUNOMI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55C"/>
    <a:srgbClr val="941611"/>
    <a:srgbClr val="A5B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075" autoAdjust="0"/>
  </p:normalViewPr>
  <p:slideViewPr>
    <p:cSldViewPr snapToGrid="0">
      <p:cViewPr varScale="1">
        <p:scale>
          <a:sx n="69" d="100"/>
          <a:sy n="69" d="100"/>
        </p:scale>
        <p:origin x="77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960A9-0A4B-4145-821D-5D2FA3C2C8F1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5CAD7-BF72-47B9-87FE-E6C9C3D94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79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5CAD7-BF72-47B9-87FE-E6C9C3D9417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363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5CAD7-BF72-47B9-87FE-E6C9C3D9417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882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5CAD7-BF72-47B9-87FE-E6C9C3D9417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670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5CAD7-BF72-47B9-87FE-E6C9C3D9417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915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5CAD7-BF72-47B9-87FE-E6C9C3D9417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749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5CAD7-BF72-47B9-87FE-E6C9C3D9417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239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5CAD7-BF72-47B9-87FE-E6C9C3D9417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182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5CAD7-BF72-47B9-87FE-E6C9C3D9417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734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5CAD7-BF72-47B9-87FE-E6C9C3D9417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410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5CAD7-BF72-47B9-87FE-E6C9C3D9417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832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5CAD7-BF72-47B9-87FE-E6C9C3D9417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028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5CAD7-BF72-47B9-87FE-E6C9C3D9417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84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5CAD7-BF72-47B9-87FE-E6C9C3D9417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588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5CAD7-BF72-47B9-87FE-E6C9C3D9417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225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5CAD7-BF72-47B9-87FE-E6C9C3D9417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018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5CAD7-BF72-47B9-87FE-E6C9C3D9417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747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5CAD7-BF72-47B9-87FE-E6C9C3D9417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575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5CAD7-BF72-47B9-87FE-E6C9C3D9417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245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5CAD7-BF72-47B9-87FE-E6C9C3D9417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263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5CAD7-BF72-47B9-87FE-E6C9C3D9417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995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5CAD7-BF72-47B9-87FE-E6C9C3D9417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291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5CAD7-BF72-47B9-87FE-E6C9C3D9417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422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5CAD7-BF72-47B9-87FE-E6C9C3D9417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883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5CAD7-BF72-47B9-87FE-E6C9C3D9417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561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8E520-1B41-4E56-AA01-D9423CDDC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FBA93B-AA0F-468B-BE9D-A54AB1D7A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67DDE3-1DE4-426D-89C1-88B7111F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6445-838C-453C-80E0-E3FCC45F640B}" type="datetime1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58A9C9-58B6-47A8-A76E-166A7DFB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40F449-B1BA-462D-AC91-08A6E4E9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45215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A4821-2CC3-47E5-A8B7-0AB86B59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E6CED2-B66F-4741-AEE9-A473EB8DD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92A36F-A8FB-4827-9D72-E61B0F8E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6445-838C-453C-80E0-E3FCC45F640B}" type="datetime1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6156A4-96E2-40AC-B567-1693A438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D3F6B9-5360-473F-B8CD-17C05BB7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3904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FD3763-0F39-414A-9AFC-EA2C52329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D1F14E-AAEA-4C6C-A51B-5889176F7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DC18EC-A6AF-45C6-9CD7-8A3C1329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6445-838C-453C-80E0-E3FCC45F640B}" type="datetime1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A5EE1A-3E26-4D99-8D1E-BC9E1E2A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C27510-D214-4376-A340-2889C34F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2733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EE023-FBE0-4933-B19B-C0EAAF7A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BA6270-27E0-41D0-9575-A322E9883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F0BE1E-E6BC-4FB3-83DB-3DED39FF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6445-838C-453C-80E0-E3FCC45F640B}" type="datetime1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20DEEF-781F-46BA-BC60-DC01EC2C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5B4033-FA43-4B3C-A745-8A510412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59395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58A2-3FE3-4DEC-A70C-3C24D67D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4C0B5D-A1DA-472E-9FA0-7E7595B2D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7484DE-8CCE-474C-826D-8829871A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797B-51E1-4520-9BFC-A4C03A914412}" type="datetime1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16A872-1E69-402D-8FF5-25A28D2C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E8B9D0-F6A5-4BAC-A3DB-9E15D2F7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38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EEBBA-E979-4E4A-A8C8-68DE3D6D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F80088-23DA-410E-8C18-339C6148C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09E0EB-7EEF-41CB-BDF1-874DBF44D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63098E-380A-4EBA-83D0-0F280A1A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3C06-9E6A-4C86-A556-43F01E48BE55}" type="datetime1">
              <a:rPr lang="pt-BR" smtClean="0"/>
              <a:t>01/07/2022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2A5299-4C28-4810-8F4A-A214F1A3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B40405-20B6-44F3-96A2-53AC0F58C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65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D624F-0547-43CD-B9C3-181C0389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BA71B1-3A3B-4118-BD09-B040AB922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48B255-FB06-496B-B1E6-9279B765B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D2583D6-703E-424D-A0FC-A8F3F6552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293A72-65CD-45ED-BAAD-15D95366A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5767C81-B0DC-489C-B27B-4ED65D70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1C33-A978-483C-9ADD-55FA5A446D82}" type="datetime1">
              <a:rPr lang="pt-BR" smtClean="0"/>
              <a:t>01/07/2022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04895CA-9603-491D-8ADE-08F6EA51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93F2801-467F-4375-AA31-FB1CAA11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84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6FB5B-9107-4A60-897A-0B749D2F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ABFA52-85ED-4812-882A-2868487D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6445-838C-453C-80E0-E3FCC45F640B}" type="datetime1">
              <a:rPr lang="pt-BR" smtClean="0"/>
              <a:t>01/07/2022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EABE60-ADA1-4622-BBBD-AD517A40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87BFA8-FCF5-4A0C-8AD1-0E261AF3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47200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F588AE0-2CE8-4565-9A23-9EC662AC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6445-838C-453C-80E0-E3FCC45F640B}" type="datetime1">
              <a:rPr lang="pt-BR" smtClean="0"/>
              <a:t>01/07/2022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2408B8-ED86-4C0C-9C9F-6C716C0D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649628-5754-4EF1-AC86-3B9057E1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77700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BE2CF-09C1-4F1D-A33E-C016AB15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F5729F-EC8F-4CDE-AB1F-33D65A1B1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E69BE1-A1CD-4EA2-A443-5BEF7BFFF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84DBB0-2502-497D-8329-C1E74803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1D8F-D9DF-4EF9-9367-51397FE4DB90}" type="datetime1">
              <a:rPr lang="pt-BR" smtClean="0"/>
              <a:t>01/07/2022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B3DE88-EC42-4439-A0B2-933E83D0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FAB059-69D8-4911-918A-BAFE57FB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51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7042F-54E5-4391-8A6D-0DCF97EB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55194C6-AF9F-4F93-B45D-7F5EF4418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936877-DD65-4289-8E90-D3C57E18C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088C1A-9B9B-4C94-A72B-9A4CD827F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D618-A0EF-42E4-8203-3DF084C055C8}" type="datetime1">
              <a:rPr lang="pt-BR" smtClean="0"/>
              <a:t>01/07/2022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36FAB7-0BE2-4847-BB53-10D2A0B7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BE7D43-126C-4B9F-AB40-7BF779F0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33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CC5F7B-FFEE-47C1-AAEA-4899D2F5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61D1AF-200E-477F-8D84-9DD075337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5989BB-D138-46F4-A0D1-1BD686D4E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A6445-838C-453C-80E0-E3FCC45F640B}" type="datetime1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AEFC55-75D6-4EA8-9EE6-0D4BD1464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5B5913-9FBB-473F-A432-85D857019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E04E8-8008-4F83-92AB-0387B7E64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49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esleyotto.github.io/layout3ColunaDesafio/foto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134" y="1890848"/>
            <a:ext cx="9883732" cy="1099707"/>
          </a:xfrm>
        </p:spPr>
        <p:txBody>
          <a:bodyPr/>
          <a:lstStyle/>
          <a:p>
            <a:pPr algn="ctr"/>
            <a:r>
              <a:rPr lang="pt-BR" sz="6000" b="1" dirty="0">
                <a:solidFill>
                  <a:srgbClr val="4A555C"/>
                </a:solidFill>
              </a:rPr>
              <a:t>Programação Web 1</a:t>
            </a:r>
            <a:endParaRPr lang="pt-BR" sz="6400" dirty="0">
              <a:solidFill>
                <a:srgbClr val="4A555C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z="1800" smtClean="0"/>
              <a:t>1</a:t>
            </a:fld>
            <a:endParaRPr lang="pt-BR" sz="1800" dirty="0"/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4048813" y="5148775"/>
            <a:ext cx="3435397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4A555C"/>
                </a:solidFill>
              </a:rPr>
              <a:t>Americana, </a:t>
            </a:r>
            <a:r>
              <a:rPr lang="pt-BR" dirty="0" smtClean="0">
                <a:solidFill>
                  <a:srgbClr val="4A555C"/>
                </a:solidFill>
              </a:rPr>
              <a:t>01</a:t>
            </a:r>
            <a:r>
              <a:rPr lang="pt-BR" dirty="0" smtClean="0">
                <a:solidFill>
                  <a:srgbClr val="4A555C"/>
                </a:solidFill>
              </a:rPr>
              <a:t>/07/2022</a:t>
            </a:r>
            <a:endParaRPr lang="pt-BR" dirty="0">
              <a:solidFill>
                <a:srgbClr val="4A555C"/>
              </a:solidFill>
            </a:endParaRPr>
          </a:p>
        </p:txBody>
      </p:sp>
      <p:sp>
        <p:nvSpPr>
          <p:cNvPr id="14" name="Subtítulo 2"/>
          <p:cNvSpPr txBox="1">
            <a:spLocks/>
          </p:cNvSpPr>
          <p:nvPr/>
        </p:nvSpPr>
        <p:spPr>
          <a:xfrm>
            <a:off x="5766511" y="3230319"/>
            <a:ext cx="4375053" cy="83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rgbClr val="4A555C"/>
                </a:solidFill>
              </a:rPr>
              <a:t>Wesley Otto Garcia </a:t>
            </a:r>
            <a:r>
              <a:rPr lang="pt-BR" sz="1600" dirty="0" err="1">
                <a:solidFill>
                  <a:srgbClr val="4A555C"/>
                </a:solidFill>
              </a:rPr>
              <a:t>Utsunomiya</a:t>
            </a:r>
            <a:endParaRPr lang="pt-BR" sz="1600" dirty="0">
              <a:solidFill>
                <a:srgbClr val="4A555C"/>
              </a:solidFill>
            </a:endParaRPr>
          </a:p>
          <a:p>
            <a:r>
              <a:rPr lang="pt-BR" sz="1600" dirty="0">
                <a:solidFill>
                  <a:srgbClr val="4A555C"/>
                </a:solidFill>
              </a:rPr>
              <a:t>Bacharel em Ciências da Computação</a:t>
            </a:r>
          </a:p>
          <a:p>
            <a:r>
              <a:rPr lang="pt-BR" sz="1600" dirty="0">
                <a:solidFill>
                  <a:srgbClr val="4A555C"/>
                </a:solidFill>
              </a:rPr>
              <a:t>UNESP – </a:t>
            </a:r>
            <a:r>
              <a:rPr lang="pt-BR" sz="1600" dirty="0" err="1">
                <a:solidFill>
                  <a:srgbClr val="4A555C"/>
                </a:solidFill>
              </a:rPr>
              <a:t>Câmpus</a:t>
            </a:r>
            <a:r>
              <a:rPr lang="pt-BR" sz="1600" dirty="0">
                <a:solidFill>
                  <a:srgbClr val="4A555C"/>
                </a:solidFill>
              </a:rPr>
              <a:t> de Rio Claro </a:t>
            </a:r>
          </a:p>
        </p:txBody>
      </p:sp>
      <p:pic>
        <p:nvPicPr>
          <p:cNvPr id="1026" name="Picture 2" descr="Entenda como Zebrar uma tabela com CSS – State Of The Art">
            <a:extLst>
              <a:ext uri="{FF2B5EF4-FFF2-40B4-BE49-F238E27FC236}">
                <a16:creationId xmlns:a16="http://schemas.microsoft.com/office/drawing/2014/main" id="{EA559097-4DE2-4829-B506-1E7F20146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" y="3710365"/>
            <a:ext cx="22669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03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404" y="115135"/>
            <a:ext cx="9793191" cy="575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 Posicionamento fixo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z="1800" smtClean="0"/>
              <a:t>10</a:t>
            </a:fld>
            <a:endParaRPr lang="pt-BR" sz="1800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DB7BA02-9B83-4C8D-9B2C-7D42EC532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04" y="1115177"/>
            <a:ext cx="8903126" cy="1603340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400" b="0" i="0" u="none" strike="noStrike" baseline="0" dirty="0">
                <a:solidFill>
                  <a:srgbClr val="4A555C"/>
                </a:solidFill>
              </a:rPr>
              <a:t>O container  de um elemento com </a:t>
            </a:r>
            <a:r>
              <a:rPr lang="pt-BR" sz="2400" b="1" i="0" u="none" strike="noStrike" baseline="0" dirty="0">
                <a:solidFill>
                  <a:srgbClr val="4A555C"/>
                </a:solidFill>
              </a:rPr>
              <a:t>position: </a:t>
            </a:r>
            <a:r>
              <a:rPr lang="pt-BR" sz="2400" b="1" i="0" u="none" strike="noStrike" baseline="0" dirty="0" err="1">
                <a:solidFill>
                  <a:srgbClr val="4A555C"/>
                </a:solidFill>
              </a:rPr>
              <a:t>fixed</a:t>
            </a:r>
            <a:r>
              <a:rPr lang="pt-BR" sz="2400" b="1" i="0" u="none" strike="noStrike" baseline="0" dirty="0">
                <a:solidFill>
                  <a:srgbClr val="4A555C"/>
                </a:solidFill>
              </a:rPr>
              <a:t> </a:t>
            </a:r>
            <a:r>
              <a:rPr lang="pt-BR" sz="2400" b="0" i="0" u="none" strike="noStrike" baseline="0" dirty="0">
                <a:solidFill>
                  <a:srgbClr val="4A555C"/>
                </a:solidFill>
              </a:rPr>
              <a:t>é colocado em uma posição relativa à página e não acompanha a rolagem do conteúdo. As propriedades </a:t>
            </a:r>
            <a:r>
              <a:rPr lang="pt-BR" sz="2400" b="1" i="0" u="none" strike="noStrike" baseline="0" dirty="0" err="1">
                <a:solidFill>
                  <a:srgbClr val="4A555C"/>
                </a:solidFill>
              </a:rPr>
              <a:t>left</a:t>
            </a:r>
            <a:r>
              <a:rPr lang="pt-BR" sz="2400" b="0" i="0" u="none" strike="noStrike" baseline="0" dirty="0">
                <a:solidFill>
                  <a:srgbClr val="4A555C"/>
                </a:solidFill>
              </a:rPr>
              <a:t>, </a:t>
            </a:r>
            <a:r>
              <a:rPr lang="pt-BR" sz="2400" b="1" i="0" u="none" strike="noStrike" baseline="0" dirty="0">
                <a:solidFill>
                  <a:srgbClr val="4A555C"/>
                </a:solidFill>
              </a:rPr>
              <a:t>top</a:t>
            </a:r>
            <a:r>
              <a:rPr lang="pt-BR" sz="2400" b="0" i="0" u="none" strike="noStrike" baseline="0" dirty="0">
                <a:solidFill>
                  <a:srgbClr val="4A555C"/>
                </a:solidFill>
              </a:rPr>
              <a:t>, </a:t>
            </a:r>
            <a:r>
              <a:rPr lang="pt-BR" sz="2400" b="1" i="0" u="none" strike="noStrike" baseline="0" dirty="0" err="1">
                <a:solidFill>
                  <a:srgbClr val="4A555C"/>
                </a:solidFill>
              </a:rPr>
              <a:t>right</a:t>
            </a:r>
            <a:r>
              <a:rPr lang="pt-BR" sz="2400" b="1" i="0" u="none" strike="noStrike" baseline="0" dirty="0">
                <a:solidFill>
                  <a:srgbClr val="4A555C"/>
                </a:solidFill>
              </a:rPr>
              <a:t> </a:t>
            </a:r>
            <a:r>
              <a:rPr lang="pt-BR" sz="2400" b="0" i="0" u="none" strike="noStrike" baseline="0" dirty="0">
                <a:solidFill>
                  <a:srgbClr val="4A555C"/>
                </a:solidFill>
              </a:rPr>
              <a:t>e </a:t>
            </a:r>
            <a:r>
              <a:rPr lang="pt-BR" sz="2400" b="1" i="0" u="none" strike="noStrike" baseline="0" dirty="0" err="1">
                <a:solidFill>
                  <a:srgbClr val="4A555C"/>
                </a:solidFill>
              </a:rPr>
              <a:t>bottom</a:t>
            </a:r>
            <a:r>
              <a:rPr lang="pt-BR" sz="2400" b="1" i="0" u="none" strike="noStrike" baseline="0" dirty="0">
                <a:solidFill>
                  <a:srgbClr val="4A555C"/>
                </a:solidFill>
              </a:rPr>
              <a:t> </a:t>
            </a:r>
            <a:r>
              <a:rPr lang="pt-BR" sz="2400" b="0" i="0" u="none" strike="noStrike" baseline="0" dirty="0">
                <a:solidFill>
                  <a:srgbClr val="4A555C"/>
                </a:solidFill>
              </a:rPr>
              <a:t>são utilizadas para determinar o deslocamento entre a posição desejada e à pagina.</a:t>
            </a:r>
            <a:endParaRPr lang="pt-BR" sz="3600" dirty="0">
              <a:solidFill>
                <a:srgbClr val="4A555C"/>
              </a:solidFill>
              <a:sym typeface="Wingdings" panose="05000000000000000000" pitchFamily="2" charset="2"/>
            </a:endParaRPr>
          </a:p>
          <a:p>
            <a:pPr lvl="2"/>
            <a:endParaRPr lang="pt-BR" dirty="0">
              <a:solidFill>
                <a:srgbClr val="4A555C"/>
              </a:solidFill>
            </a:endParaRPr>
          </a:p>
          <a:p>
            <a:pPr lvl="2"/>
            <a:endParaRPr lang="pt-BR" dirty="0">
              <a:solidFill>
                <a:srgbClr val="4A555C"/>
              </a:solidFill>
            </a:endParaRPr>
          </a:p>
          <a:p>
            <a:pPr lvl="2"/>
            <a:endParaRPr lang="pt-BR" dirty="0">
              <a:solidFill>
                <a:srgbClr val="4A555C"/>
              </a:solidFill>
            </a:endParaRPr>
          </a:p>
          <a:p>
            <a:pPr lvl="2"/>
            <a:endParaRPr lang="pt-BR" dirty="0">
              <a:solidFill>
                <a:srgbClr val="4A555C"/>
              </a:solidFill>
            </a:endParaRPr>
          </a:p>
          <a:p>
            <a:pPr lvl="2"/>
            <a:endParaRPr lang="pt-BR" dirty="0">
              <a:solidFill>
                <a:srgbClr val="4A555C"/>
              </a:solidFill>
            </a:endParaRPr>
          </a:p>
          <a:p>
            <a:pPr lvl="2"/>
            <a:endParaRPr lang="pt-BR" dirty="0">
              <a:solidFill>
                <a:srgbClr val="4A555C"/>
              </a:solidFill>
            </a:endParaRPr>
          </a:p>
          <a:p>
            <a:endParaRPr lang="pt-BR" dirty="0">
              <a:solidFill>
                <a:srgbClr val="4A555C"/>
              </a:solidFill>
            </a:endParaRPr>
          </a:p>
          <a:p>
            <a:endParaRPr lang="pt-BR" dirty="0">
              <a:solidFill>
                <a:srgbClr val="4A555C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92E8432-A58D-47C7-A8A5-48E70CFA8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544" y="3054475"/>
            <a:ext cx="3634051" cy="2664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3E90022-813C-4B40-8241-AD819E6E1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92" y="3419986"/>
            <a:ext cx="6251710" cy="1440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CBBF1E7-200C-4A3E-8FD9-3670673F2E22}"/>
              </a:ext>
            </a:extLst>
          </p:cNvPr>
          <p:cNvSpPr txBox="1"/>
          <p:nvPr/>
        </p:nvSpPr>
        <p:spPr>
          <a:xfrm>
            <a:off x="3315738" y="2869809"/>
            <a:ext cx="78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html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FC2B9A0-4CA8-4EC9-8A95-2F63D538E96B}"/>
              </a:ext>
            </a:extLst>
          </p:cNvPr>
          <p:cNvSpPr txBox="1"/>
          <p:nvPr/>
        </p:nvSpPr>
        <p:spPr>
          <a:xfrm>
            <a:off x="8656764" y="2533851"/>
            <a:ext cx="78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92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404" y="132373"/>
            <a:ext cx="9793191" cy="575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 Posicionamento fixo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z="1800" smtClean="0"/>
              <a:t>11</a:t>
            </a:fld>
            <a:endParaRPr lang="pt-BR" sz="1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71B288C-7843-4107-B02C-47C4F356B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2" y="1448802"/>
            <a:ext cx="12192000" cy="348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75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404" y="113409"/>
            <a:ext cx="9793191" cy="575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 Posicionamento com z-index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z="1800" smtClean="0"/>
              <a:t>12</a:t>
            </a:fld>
            <a:endParaRPr lang="pt-BR" sz="1800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DB7BA02-9B83-4C8D-9B2C-7D42EC532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13" y="1237957"/>
            <a:ext cx="9601374" cy="3643533"/>
          </a:xfrm>
        </p:spPr>
        <p:txBody>
          <a:bodyPr>
            <a:normAutofit fontScale="92500" lnSpcReduction="20000"/>
          </a:bodyPr>
          <a:lstStyle/>
          <a:p>
            <a:r>
              <a:rPr lang="pt-BR" sz="2400" dirty="0">
                <a:solidFill>
                  <a:srgbClr val="4A555C"/>
                </a:solidFill>
              </a:rPr>
              <a:t>A propriedade z-index trabalha com um eixo que não é muito conhecido e tampouco usado pela maioria dos desenvolvedores, o eixo Z. O eixo Z é o eixo responsável pelo cálculo e posicionamento da profundidade de algum elemento, ou seja, é aquele que irá determinar se o elemento estará mais próximo ou mais afastado da tela.</a:t>
            </a:r>
          </a:p>
          <a:p>
            <a:r>
              <a:rPr lang="pt-BR" sz="2400" dirty="0">
                <a:solidFill>
                  <a:srgbClr val="4A555C"/>
                </a:solidFill>
              </a:rPr>
              <a:t>Basicamente, os eixos X, Y e Z funcionam da seguinte forma, imagine o cenário de um prédio:</a:t>
            </a:r>
          </a:p>
          <a:p>
            <a:endParaRPr lang="pt-BR" sz="2400" dirty="0">
              <a:solidFill>
                <a:srgbClr val="4A555C"/>
              </a:solidFill>
            </a:endParaRPr>
          </a:p>
          <a:p>
            <a:r>
              <a:rPr lang="pt-BR" sz="2400" dirty="0">
                <a:solidFill>
                  <a:srgbClr val="4A555C"/>
                </a:solidFill>
              </a:rPr>
              <a:t>X=&gt; Quantidade de metros da parte da frente do prédio;</a:t>
            </a:r>
          </a:p>
          <a:p>
            <a:r>
              <a:rPr lang="pt-BR" sz="2400" dirty="0">
                <a:solidFill>
                  <a:srgbClr val="4A555C"/>
                </a:solidFill>
              </a:rPr>
              <a:t>Z=&gt; Quantidade de metros da porta da frente ao fundo do prédio;</a:t>
            </a:r>
          </a:p>
          <a:p>
            <a:r>
              <a:rPr lang="pt-BR" sz="2400" dirty="0">
                <a:solidFill>
                  <a:srgbClr val="4A555C"/>
                </a:solidFill>
              </a:rPr>
              <a:t>Y=&gt; Altura do prédio;</a:t>
            </a:r>
          </a:p>
          <a:p>
            <a:pPr lvl="2"/>
            <a:endParaRPr lang="pt-BR" sz="2400" dirty="0">
              <a:solidFill>
                <a:srgbClr val="4A555C"/>
              </a:solidFill>
              <a:sym typeface="Wingdings" panose="05000000000000000000" pitchFamily="2" charset="2"/>
            </a:endParaRPr>
          </a:p>
          <a:p>
            <a:pPr lvl="2"/>
            <a:endParaRPr lang="pt-BR" sz="2400" dirty="0">
              <a:solidFill>
                <a:srgbClr val="4A555C"/>
              </a:solidFill>
            </a:endParaRPr>
          </a:p>
          <a:p>
            <a:pPr lvl="2"/>
            <a:endParaRPr lang="pt-BR" sz="2400" dirty="0">
              <a:solidFill>
                <a:srgbClr val="4A555C"/>
              </a:solidFill>
            </a:endParaRPr>
          </a:p>
          <a:p>
            <a:pPr lvl="2"/>
            <a:endParaRPr lang="pt-BR" sz="2400" dirty="0">
              <a:solidFill>
                <a:srgbClr val="4A555C"/>
              </a:solidFill>
            </a:endParaRPr>
          </a:p>
          <a:p>
            <a:pPr lvl="2"/>
            <a:endParaRPr lang="pt-BR" sz="2400" dirty="0">
              <a:solidFill>
                <a:srgbClr val="4A555C"/>
              </a:solidFill>
            </a:endParaRPr>
          </a:p>
          <a:p>
            <a:pPr lvl="2"/>
            <a:endParaRPr lang="pt-BR" sz="2400" dirty="0">
              <a:solidFill>
                <a:srgbClr val="4A555C"/>
              </a:solidFill>
            </a:endParaRPr>
          </a:p>
          <a:p>
            <a:pPr lvl="2"/>
            <a:endParaRPr lang="pt-BR" sz="2400" dirty="0">
              <a:solidFill>
                <a:srgbClr val="4A555C"/>
              </a:solidFill>
            </a:endParaRPr>
          </a:p>
          <a:p>
            <a:endParaRPr lang="pt-BR" sz="3200" dirty="0">
              <a:solidFill>
                <a:srgbClr val="4A555C"/>
              </a:solidFill>
            </a:endParaRPr>
          </a:p>
          <a:p>
            <a:endParaRPr lang="pt-BR" sz="3200" dirty="0">
              <a:solidFill>
                <a:srgbClr val="4A55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6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404" y="94443"/>
            <a:ext cx="9793191" cy="575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 Posicionamento com z-index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z="1800" smtClean="0"/>
              <a:t>13</a:t>
            </a:fld>
            <a:endParaRPr lang="pt-BR" sz="18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C8F0F70-4AAA-4D4D-95D9-A58512B3D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885" y="1098000"/>
            <a:ext cx="3600000" cy="57600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0E7A283-15FE-4C86-9511-0DB7DE05E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349" y="2474835"/>
            <a:ext cx="3600000" cy="2326366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A4DB6C5-725A-4B12-9214-4A67CD443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20" y="2365247"/>
            <a:ext cx="3600000" cy="366592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0025E19-EF7F-47AF-B23B-AF1AF17D3A9F}"/>
              </a:ext>
            </a:extLst>
          </p:cNvPr>
          <p:cNvSpPr txBox="1"/>
          <p:nvPr/>
        </p:nvSpPr>
        <p:spPr>
          <a:xfrm>
            <a:off x="1439994" y="192032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HTML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5B7293-2A41-4DA1-80EE-8F4F142A5708}"/>
              </a:ext>
            </a:extLst>
          </p:cNvPr>
          <p:cNvSpPr txBox="1"/>
          <p:nvPr/>
        </p:nvSpPr>
        <p:spPr>
          <a:xfrm>
            <a:off x="6439479" y="192032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249186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z="1800" smtClean="0"/>
              <a:t>14</a:t>
            </a:fld>
            <a:endParaRPr lang="pt-BR" sz="1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C3D3D1-15FB-47D2-8D68-0E59530CC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236" y="1200508"/>
            <a:ext cx="4583525" cy="464400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5981C283-8D4D-4C17-8D78-91BB1E4B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04" y="113409"/>
            <a:ext cx="9793191" cy="575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 Posicionamento com z-index</a:t>
            </a:r>
          </a:p>
        </p:txBody>
      </p:sp>
    </p:spTree>
    <p:extLst>
      <p:ext uri="{BB962C8B-B14F-4D97-AF65-F5344CB8AC3E}">
        <p14:creationId xmlns:p14="http://schemas.microsoft.com/office/powerpoint/2010/main" val="1290751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404" y="103031"/>
            <a:ext cx="9793191" cy="575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Posicionamento com </a:t>
            </a:r>
            <a:r>
              <a:rPr lang="pt-BR" b="1" dirty="0" err="1">
                <a:solidFill>
                  <a:schemeClr val="bg1"/>
                </a:solidFill>
              </a:rPr>
              <a:t>Float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z="1800" smtClean="0"/>
              <a:t>15</a:t>
            </a:fld>
            <a:endParaRPr lang="pt-BR" sz="1800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DB7BA02-9B83-4C8D-9B2C-7D42EC532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5" y="1003121"/>
            <a:ext cx="8596668" cy="2153671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rgbClr val="4A555C"/>
                </a:solidFill>
                <a:sym typeface="Wingdings" panose="05000000000000000000" pitchFamily="2" charset="2"/>
              </a:rPr>
              <a:t>A propriedade </a:t>
            </a:r>
            <a:r>
              <a:rPr lang="pt-BR" dirty="0" err="1">
                <a:solidFill>
                  <a:srgbClr val="4A555C"/>
                </a:solidFill>
                <a:sym typeface="Wingdings" panose="05000000000000000000" pitchFamily="2" charset="2"/>
              </a:rPr>
              <a:t>float</a:t>
            </a:r>
            <a:r>
              <a:rPr lang="pt-BR" dirty="0">
                <a:solidFill>
                  <a:srgbClr val="4A555C"/>
                </a:solidFill>
                <a:sym typeface="Wingdings" panose="05000000000000000000" pitchFamily="2" charset="2"/>
              </a:rPr>
              <a:t> do CSS determina que um elemento deve ser retirado do seu fluxo normal e colocado ao longo do lado direito ou esquerdo do seu </a:t>
            </a:r>
            <a:r>
              <a:rPr lang="pt-BR" dirty="0" err="1">
                <a:solidFill>
                  <a:srgbClr val="4A555C"/>
                </a:solidFill>
                <a:sym typeface="Wingdings" panose="05000000000000000000" pitchFamily="2" charset="2"/>
              </a:rPr>
              <a:t>containêr</a:t>
            </a:r>
            <a:r>
              <a:rPr lang="pt-BR" dirty="0">
                <a:solidFill>
                  <a:srgbClr val="4A555C"/>
                </a:solidFill>
                <a:sym typeface="Wingdings" panose="05000000000000000000" pitchFamily="2" charset="2"/>
              </a:rPr>
              <a:t>, onde textos  e elementos em linha irão se posicionar ao seu redor.</a:t>
            </a:r>
          </a:p>
          <a:p>
            <a:pPr lvl="2"/>
            <a:endParaRPr lang="pt-BR" dirty="0">
              <a:sym typeface="Wingdings" panose="05000000000000000000" pitchFamily="2" charset="2"/>
            </a:endParaRP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8B61E11-8883-4DE7-B7F9-0BEAADFEEA5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61486" y="3003325"/>
            <a:ext cx="8069026" cy="317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9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7240" y="94443"/>
            <a:ext cx="9793191" cy="575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Posicionamento com </a:t>
            </a:r>
            <a:r>
              <a:rPr lang="pt-BR" b="1" dirty="0" err="1">
                <a:solidFill>
                  <a:schemeClr val="bg1"/>
                </a:solidFill>
              </a:rPr>
              <a:t>Float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z="1800" smtClean="0"/>
              <a:t>16</a:t>
            </a:fld>
            <a:endParaRPr lang="pt-BR" sz="18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1EAAF64-236C-4BA1-B2B6-D530BA027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24" y="1411531"/>
            <a:ext cx="6301788" cy="1440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1F66F43-1374-44C0-A89D-C861235C5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00" y="3593362"/>
            <a:ext cx="4801836" cy="2448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1383501-529F-4243-B364-EB698A255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6943" y="2851531"/>
            <a:ext cx="4895472" cy="1620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C26DD21-3B26-4525-A4F9-78D47947C070}"/>
              </a:ext>
            </a:extLst>
          </p:cNvPr>
          <p:cNvSpPr txBox="1"/>
          <p:nvPr/>
        </p:nvSpPr>
        <p:spPr>
          <a:xfrm>
            <a:off x="2962141" y="105507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html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3EF97B-C832-42C9-BEC9-F3A0BEB2C0CC}"/>
              </a:ext>
            </a:extLst>
          </p:cNvPr>
          <p:cNvSpPr txBox="1"/>
          <p:nvPr/>
        </p:nvSpPr>
        <p:spPr>
          <a:xfrm>
            <a:off x="3137084" y="307997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5841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0261" y="123982"/>
            <a:ext cx="2851478" cy="575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err="1">
                <a:solidFill>
                  <a:schemeClr val="bg1"/>
                </a:solidFill>
              </a:rPr>
              <a:t>Clear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z="1800" smtClean="0"/>
              <a:t>17</a:t>
            </a:fld>
            <a:endParaRPr lang="pt-BR" sz="1800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DB7BA02-9B83-4C8D-9B2C-7D42EC532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926308"/>
            <a:ext cx="8596668" cy="168508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dirty="0">
                <a:solidFill>
                  <a:srgbClr val="4A555C"/>
                </a:solidFill>
                <a:sym typeface="Wingdings" panose="05000000000000000000" pitchFamily="2" charset="2"/>
              </a:rPr>
              <a:t>Os containers dos elementos HTML próximos do box de um elemento HTML  </a:t>
            </a:r>
            <a:r>
              <a:rPr lang="pt-BR" dirty="0" err="1">
                <a:solidFill>
                  <a:srgbClr val="4A555C"/>
                </a:solidFill>
                <a:sym typeface="Wingdings" panose="05000000000000000000" pitchFamily="2" charset="2"/>
              </a:rPr>
              <a:t>float</a:t>
            </a:r>
            <a:r>
              <a:rPr lang="pt-BR" dirty="0">
                <a:solidFill>
                  <a:srgbClr val="4A555C"/>
                </a:solidFill>
                <a:sym typeface="Wingdings" panose="05000000000000000000" pitchFamily="2" charset="2"/>
              </a:rPr>
              <a:t> diferente de </a:t>
            </a:r>
            <a:r>
              <a:rPr lang="pt-BR" dirty="0" err="1">
                <a:solidFill>
                  <a:srgbClr val="4A555C"/>
                </a:solidFill>
                <a:sym typeface="Wingdings" panose="05000000000000000000" pitchFamily="2" charset="2"/>
              </a:rPr>
              <a:t>none</a:t>
            </a:r>
            <a:r>
              <a:rPr lang="pt-BR" dirty="0">
                <a:solidFill>
                  <a:srgbClr val="4A555C"/>
                </a:solidFill>
                <a:sym typeface="Wingdings" panose="05000000000000000000" pitchFamily="2" charset="2"/>
              </a:rPr>
              <a:t> são “empurrados” horizontalmente à esquerda ou à direita. Podemos determinar que, ao invés de serem “empurrados” horizontalmente, eles sejam exibidos em uma nova linha através da propriedade </a:t>
            </a:r>
            <a:r>
              <a:rPr lang="pt-BR" dirty="0" err="1">
                <a:solidFill>
                  <a:srgbClr val="4A555C"/>
                </a:solidFill>
                <a:sym typeface="Wingdings" panose="05000000000000000000" pitchFamily="2" charset="2"/>
              </a:rPr>
              <a:t>clear</a:t>
            </a:r>
            <a:r>
              <a:rPr lang="pt-BR" dirty="0">
                <a:solidFill>
                  <a:srgbClr val="4A555C"/>
                </a:solidFill>
                <a:sym typeface="Wingdings" panose="05000000000000000000" pitchFamily="2" charset="2"/>
              </a:rPr>
              <a:t>.</a:t>
            </a:r>
          </a:p>
          <a:p>
            <a:pPr lvl="2"/>
            <a:endParaRPr lang="pt-BR" dirty="0">
              <a:solidFill>
                <a:srgbClr val="4A555C"/>
              </a:solidFill>
            </a:endParaRPr>
          </a:p>
          <a:p>
            <a:pPr lvl="2"/>
            <a:endParaRPr lang="pt-BR" dirty="0">
              <a:solidFill>
                <a:srgbClr val="4A555C"/>
              </a:solidFill>
            </a:endParaRPr>
          </a:p>
          <a:p>
            <a:pPr lvl="2"/>
            <a:endParaRPr lang="pt-BR" dirty="0">
              <a:solidFill>
                <a:srgbClr val="4A555C"/>
              </a:solidFill>
            </a:endParaRPr>
          </a:p>
          <a:p>
            <a:pPr lvl="2"/>
            <a:endParaRPr lang="pt-BR" dirty="0">
              <a:solidFill>
                <a:srgbClr val="4A555C"/>
              </a:solidFill>
            </a:endParaRPr>
          </a:p>
          <a:p>
            <a:pPr lvl="2"/>
            <a:endParaRPr lang="pt-BR" dirty="0">
              <a:solidFill>
                <a:srgbClr val="4A555C"/>
              </a:solidFill>
            </a:endParaRPr>
          </a:p>
          <a:p>
            <a:pPr lvl="2"/>
            <a:endParaRPr lang="pt-BR" dirty="0">
              <a:solidFill>
                <a:srgbClr val="4A555C"/>
              </a:solidFill>
            </a:endParaRPr>
          </a:p>
          <a:p>
            <a:endParaRPr lang="pt-BR" dirty="0">
              <a:solidFill>
                <a:srgbClr val="4A555C"/>
              </a:solidFill>
            </a:endParaRPr>
          </a:p>
          <a:p>
            <a:endParaRPr lang="pt-BR" dirty="0">
              <a:solidFill>
                <a:srgbClr val="4A555C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C318451-747F-46C9-A89D-7A91891FF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761" y="2789466"/>
            <a:ext cx="5618481" cy="294675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3AC5AD4-4B69-42BB-BDBC-183FA6346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88" y="3416844"/>
            <a:ext cx="5812212" cy="1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12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z="1800" smtClean="0"/>
              <a:t>18</a:t>
            </a:fld>
            <a:endParaRPr lang="pt-BR" sz="18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3AC5AD4-4B69-42BB-BDBC-183FA6346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25" y="1419232"/>
            <a:ext cx="5812212" cy="1692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747B1D1-205B-4E57-B1EB-59E72E0B5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988" y="4063924"/>
            <a:ext cx="3464699" cy="2160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771089B-91F8-4EC5-971C-D8B1F12B8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8095" y="2209696"/>
            <a:ext cx="3905250" cy="31623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4E7D73E-3F95-443D-ACB4-311D7B7EFA8E}"/>
              </a:ext>
            </a:extLst>
          </p:cNvPr>
          <p:cNvSpPr txBox="1"/>
          <p:nvPr/>
        </p:nvSpPr>
        <p:spPr>
          <a:xfrm>
            <a:off x="3454117" y="906033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html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6688AC6-C07D-4BDC-8C44-5CD6BD8B8EC0}"/>
              </a:ext>
            </a:extLst>
          </p:cNvPr>
          <p:cNvSpPr txBox="1"/>
          <p:nvPr/>
        </p:nvSpPr>
        <p:spPr>
          <a:xfrm>
            <a:off x="3454117" y="360618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css</a:t>
            </a:r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A82D1F9-CA7F-4843-862A-748FA90220D0}"/>
              </a:ext>
            </a:extLst>
          </p:cNvPr>
          <p:cNvSpPr txBox="1">
            <a:spLocks/>
          </p:cNvSpPr>
          <p:nvPr/>
        </p:nvSpPr>
        <p:spPr>
          <a:xfrm>
            <a:off x="4670261" y="123982"/>
            <a:ext cx="2851478" cy="575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>
                <a:solidFill>
                  <a:schemeClr val="bg1"/>
                </a:solidFill>
              </a:rPr>
              <a:t>Clear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890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69920" y="136525"/>
            <a:ext cx="5852160" cy="575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Desafio 2 :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z="1800" smtClean="0"/>
              <a:t>19</a:t>
            </a:fld>
            <a:endParaRPr lang="pt-BR" sz="1800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DB7BA02-9B83-4C8D-9B2C-7D42EC532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2242798"/>
            <a:ext cx="8596668" cy="124898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sz="2400" dirty="0">
                <a:solidFill>
                  <a:srgbClr val="4A555C"/>
                </a:solidFill>
              </a:rPr>
              <a:t>Utilizando os diferentes tipos de posicionamento elabore páginas web com layout de 2 e 3 colunas , conforme a página: 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4A555C"/>
                </a:solidFill>
                <a:hlinkClick r:id="rId3"/>
              </a:rPr>
              <a:t>https://wesleyotto.github.io/layout3ColunaDesafio/foto.html</a:t>
            </a:r>
            <a:endParaRPr lang="pt-BR" dirty="0">
              <a:solidFill>
                <a:srgbClr val="4A555C"/>
              </a:solidFill>
            </a:endParaRPr>
          </a:p>
          <a:p>
            <a:pPr marL="457200" lvl="1" indent="0">
              <a:buNone/>
            </a:pPr>
            <a:endParaRPr lang="pt-BR" dirty="0">
              <a:solidFill>
                <a:srgbClr val="4A555C"/>
              </a:solidFill>
            </a:endParaRPr>
          </a:p>
          <a:p>
            <a:pPr lvl="2"/>
            <a:endParaRPr lang="pt-BR" dirty="0">
              <a:solidFill>
                <a:srgbClr val="4A555C"/>
              </a:solidFill>
            </a:endParaRPr>
          </a:p>
          <a:p>
            <a:pPr lvl="2"/>
            <a:endParaRPr lang="pt-BR" dirty="0">
              <a:solidFill>
                <a:srgbClr val="4A555C"/>
              </a:solidFill>
            </a:endParaRPr>
          </a:p>
          <a:p>
            <a:pPr lvl="2"/>
            <a:endParaRPr lang="pt-BR" dirty="0">
              <a:solidFill>
                <a:srgbClr val="4A555C"/>
              </a:solidFill>
            </a:endParaRPr>
          </a:p>
          <a:p>
            <a:pPr marL="914400" lvl="2" indent="0">
              <a:buNone/>
            </a:pPr>
            <a:endParaRPr lang="pt-BR" dirty="0">
              <a:solidFill>
                <a:srgbClr val="4A555C"/>
              </a:solidFill>
            </a:endParaRPr>
          </a:p>
          <a:p>
            <a:endParaRPr lang="pt-BR" dirty="0">
              <a:solidFill>
                <a:srgbClr val="4A555C"/>
              </a:solidFill>
            </a:endParaRPr>
          </a:p>
          <a:p>
            <a:endParaRPr lang="pt-BR" dirty="0">
              <a:solidFill>
                <a:srgbClr val="4A555C"/>
              </a:solidFill>
            </a:endParaRPr>
          </a:p>
        </p:txBody>
      </p:sp>
      <p:sp>
        <p:nvSpPr>
          <p:cNvPr id="6" name="Espaço Reservado para Conteúdo 6">
            <a:extLst>
              <a:ext uri="{FF2B5EF4-FFF2-40B4-BE49-F238E27FC236}">
                <a16:creationId xmlns:a16="http://schemas.microsoft.com/office/drawing/2014/main" id="{F5402B43-A974-4DF7-9330-572A794D3FF3}"/>
              </a:ext>
            </a:extLst>
          </p:cNvPr>
          <p:cNvSpPr txBox="1">
            <a:spLocks/>
          </p:cNvSpPr>
          <p:nvPr/>
        </p:nvSpPr>
        <p:spPr>
          <a:xfrm>
            <a:off x="1656989" y="5149410"/>
            <a:ext cx="8596668" cy="632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pt-BR" sz="1400" b="1" dirty="0" err="1">
                <a:solidFill>
                  <a:srgbClr val="C00000"/>
                </a:solidFill>
              </a:rPr>
              <a:t>Obs</a:t>
            </a:r>
            <a:r>
              <a:rPr lang="pt-BR" sz="1400" b="1" dirty="0">
                <a:solidFill>
                  <a:srgbClr val="C00000"/>
                </a:solidFill>
              </a:rPr>
              <a:t>: Layout desenvolvido através do curso de Desenvolvimento Web Completo 2021 da </a:t>
            </a:r>
            <a:r>
              <a:rPr lang="pt-BR" sz="1400" b="1" dirty="0" err="1">
                <a:solidFill>
                  <a:srgbClr val="C00000"/>
                </a:solidFill>
              </a:rPr>
              <a:t>Udemy</a:t>
            </a:r>
            <a:r>
              <a:rPr lang="pt-BR" sz="1400" b="1" dirty="0">
                <a:solidFill>
                  <a:srgbClr val="C00000"/>
                </a:solidFill>
              </a:rPr>
              <a:t> pelo Instrutor : Jorge Sant Ana e adaptado para as aulas PW1</a:t>
            </a:r>
          </a:p>
          <a:p>
            <a:pPr lvl="2"/>
            <a:endParaRPr lang="pt-BR" sz="1400" b="1" dirty="0">
              <a:solidFill>
                <a:srgbClr val="C00000"/>
              </a:solidFill>
            </a:endParaRPr>
          </a:p>
          <a:p>
            <a:pPr lvl="2"/>
            <a:endParaRPr lang="pt-BR" sz="1400" b="1" dirty="0">
              <a:solidFill>
                <a:srgbClr val="C00000"/>
              </a:solidFill>
            </a:endParaRPr>
          </a:p>
          <a:p>
            <a:pPr lvl="2"/>
            <a:endParaRPr lang="pt-BR" sz="1400" b="1" dirty="0">
              <a:solidFill>
                <a:srgbClr val="C00000"/>
              </a:solidFill>
            </a:endParaRPr>
          </a:p>
          <a:p>
            <a:pPr lvl="2"/>
            <a:endParaRPr lang="pt-BR" sz="1400" b="1" dirty="0">
              <a:solidFill>
                <a:srgbClr val="C00000"/>
              </a:solidFill>
            </a:endParaRPr>
          </a:p>
          <a:p>
            <a:endParaRPr lang="pt-BR" sz="1800" b="1" dirty="0">
              <a:solidFill>
                <a:srgbClr val="C00000"/>
              </a:solidFill>
            </a:endParaRPr>
          </a:p>
          <a:p>
            <a:endParaRPr lang="pt-BR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59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691F81EB-7B5D-4CF7-B5AE-32168ED6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772" y="1913076"/>
            <a:ext cx="8596668" cy="1826581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4A555C"/>
                </a:solidFill>
              </a:rPr>
              <a:t>LAYOUT CSS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z="1800" smtClean="0"/>
              <a:t>2</a:t>
            </a:fld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050691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26080" y="136525"/>
            <a:ext cx="5852160" cy="575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Layout de 3 colunas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z="1800" smtClean="0"/>
              <a:t>20</a:t>
            </a:fld>
            <a:endParaRPr lang="pt-BR" sz="18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3FA66A7-1D0C-4180-BC12-7564B78E0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685" y="915206"/>
            <a:ext cx="76009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62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69920" y="136525"/>
            <a:ext cx="5852160" cy="575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Layout de 2 colunas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z="1800" smtClean="0"/>
              <a:t>21</a:t>
            </a:fld>
            <a:endParaRPr lang="pt-BR" sz="1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EA411D-B9BB-4F95-8686-8EEED1FD6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825500"/>
            <a:ext cx="741045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60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16322" y="102492"/>
            <a:ext cx="2359355" cy="575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Dúvidas?</a:t>
            </a:r>
          </a:p>
        </p:txBody>
      </p:sp>
      <p:pic>
        <p:nvPicPr>
          <p:cNvPr id="6146" name="Picture 2" descr="Resultado de imagem para Dúvid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99" y="1314449"/>
            <a:ext cx="297180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z="1800" smtClean="0"/>
              <a:t>22</a:t>
            </a:fld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907462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404" y="136525"/>
            <a:ext cx="9793191" cy="575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Próxima aula :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z="1800" smtClean="0"/>
              <a:t>23</a:t>
            </a:fld>
            <a:endParaRPr lang="pt-BR" sz="1800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DB7BA02-9B83-4C8D-9B2C-7D42EC532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349" y="1041008"/>
            <a:ext cx="8596668" cy="1463041"/>
          </a:xfrm>
        </p:spPr>
        <p:txBody>
          <a:bodyPr>
            <a:normAutofit/>
          </a:bodyPr>
          <a:lstStyle/>
          <a:p>
            <a:pPr lvl="1"/>
            <a:r>
              <a:rPr lang="pt-BR" sz="2400" dirty="0"/>
              <a:t>Layout com largura fixa, líquido, elástico e hibrido</a:t>
            </a:r>
          </a:p>
          <a:p>
            <a:pPr lvl="1"/>
            <a:r>
              <a:rPr lang="pt-BR" sz="2400" dirty="0">
                <a:sym typeface="Wingdings" panose="05000000000000000000" pitchFamily="2" charset="2"/>
              </a:rPr>
              <a:t>Layout utilizando Grid e Flex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7277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60483" y="136525"/>
            <a:ext cx="5854041" cy="575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Referências Bibliográficas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47133" y="954090"/>
            <a:ext cx="11680743" cy="4743326"/>
          </a:xfrm>
        </p:spPr>
        <p:txBody>
          <a:bodyPr>
            <a:normAutofit/>
          </a:bodyPr>
          <a:lstStyle/>
          <a:p>
            <a:r>
              <a:rPr lang="pt-BR" spc="-5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Boniati</a:t>
            </a:r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Bruno Batista. Fundamentos de desenvolvimento web / Bruno Batista </a:t>
            </a:r>
            <a:r>
              <a:rPr lang="pt-BR" spc="-5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Boniati</a:t>
            </a:r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Teresinha Letícia da Silva. – Frederico Westphalen : Universidade Federal de Santa Maria, Colégio Agrícola de Frederico Westphalen, 2013.</a:t>
            </a:r>
          </a:p>
          <a:p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K19 Treinamentos. Desenvolvimento Web Com HTML, CSS e </a:t>
            </a:r>
            <a:r>
              <a:rPr lang="pt-BR" spc="-5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Javascript</a:t>
            </a:r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 25 de novembro de 2013 .</a:t>
            </a:r>
          </a:p>
          <a:p>
            <a:r>
              <a:rPr lang="pt-BR" spc="-5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Caelum</a:t>
            </a:r>
            <a:r>
              <a:rPr lang="pt-BR" spc="-5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 Estruturação de Páginas Usando HTML e CSS. </a:t>
            </a:r>
          </a:p>
          <a:p>
            <a:pPr algn="l"/>
            <a:r>
              <a:rPr lang="pt-BR" b="1" i="0" dirty="0">
                <a:solidFill>
                  <a:schemeClr val="tx1"/>
                </a:solidFill>
                <a:effectLst/>
                <a:latin typeface="sf pro display"/>
              </a:rPr>
              <a:t>Damasceno, J. ; </a:t>
            </a:r>
            <a:r>
              <a:rPr lang="pt-BR" b="1" dirty="0">
                <a:solidFill>
                  <a:schemeClr val="tx1"/>
                </a:solidFill>
                <a:latin typeface="sf pro display"/>
              </a:rPr>
              <a:t>Sant’ Ana, Jorge. </a:t>
            </a:r>
            <a:r>
              <a:rPr lang="pt-BR" b="1" i="0" dirty="0">
                <a:solidFill>
                  <a:schemeClr val="tx1"/>
                </a:solidFill>
                <a:effectLst/>
                <a:latin typeface="sf pro display"/>
              </a:rPr>
              <a:t>Desenvolvimento Web Completo 2021 - 20 cursos + 20 projetos.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https://www.w3schools.com/css/css_background.asp --&gt;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z="1800" smtClean="0"/>
              <a:t>24</a:t>
            </a:fld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012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404" y="136525"/>
            <a:ext cx="9793191" cy="575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Layout CSS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z="1800" smtClean="0"/>
              <a:t>3</a:t>
            </a:fld>
            <a:endParaRPr lang="pt-BR" sz="1800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DB7BA02-9B83-4C8D-9B2C-7D42EC532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651" y="2097605"/>
            <a:ext cx="8944968" cy="195389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sz="2800" dirty="0">
                <a:solidFill>
                  <a:srgbClr val="4A555C"/>
                </a:solidFill>
              </a:rPr>
              <a:t>A linguagem CSS define quatro formas para posicionar os containers dos elementos HTML: </a:t>
            </a:r>
            <a:r>
              <a:rPr lang="pt-BR" sz="2800" b="1" dirty="0" err="1">
                <a:solidFill>
                  <a:srgbClr val="4A555C"/>
                </a:solidFill>
                <a:highlight>
                  <a:srgbClr val="FFFF00"/>
                </a:highlight>
              </a:rPr>
              <a:t>static</a:t>
            </a:r>
            <a:r>
              <a:rPr lang="pt-BR" sz="2800" b="1" dirty="0">
                <a:solidFill>
                  <a:srgbClr val="4A555C"/>
                </a:solidFill>
                <a:highlight>
                  <a:srgbClr val="FFFF00"/>
                </a:highlight>
              </a:rPr>
              <a:t>, </a:t>
            </a:r>
            <a:r>
              <a:rPr lang="pt-BR" sz="2800" b="1" dirty="0" err="1">
                <a:solidFill>
                  <a:srgbClr val="4A555C"/>
                </a:solidFill>
                <a:highlight>
                  <a:srgbClr val="FFFF00"/>
                </a:highlight>
              </a:rPr>
              <a:t>relative</a:t>
            </a:r>
            <a:r>
              <a:rPr lang="pt-BR" sz="2800" b="1" dirty="0">
                <a:solidFill>
                  <a:srgbClr val="4A555C"/>
                </a:solidFill>
                <a:highlight>
                  <a:srgbClr val="FFFF00"/>
                </a:highlight>
              </a:rPr>
              <a:t>, </a:t>
            </a:r>
            <a:r>
              <a:rPr lang="pt-BR" sz="2800" b="1" dirty="0" err="1">
                <a:solidFill>
                  <a:srgbClr val="4A555C"/>
                </a:solidFill>
                <a:highlight>
                  <a:srgbClr val="FFFF00"/>
                </a:highlight>
              </a:rPr>
              <a:t>fixed</a:t>
            </a:r>
            <a:r>
              <a:rPr lang="pt-BR" sz="2800" b="1" dirty="0">
                <a:solidFill>
                  <a:srgbClr val="4A555C"/>
                </a:solidFill>
                <a:highlight>
                  <a:srgbClr val="FFFF00"/>
                </a:highlight>
              </a:rPr>
              <a:t> e </a:t>
            </a:r>
            <a:r>
              <a:rPr lang="pt-BR" sz="2800" b="1" dirty="0" err="1">
                <a:solidFill>
                  <a:srgbClr val="4A555C"/>
                </a:solidFill>
                <a:highlight>
                  <a:srgbClr val="FFFF00"/>
                </a:highlight>
              </a:rPr>
              <a:t>absolute</a:t>
            </a:r>
            <a:r>
              <a:rPr lang="pt-BR" sz="2800" dirty="0">
                <a:solidFill>
                  <a:srgbClr val="4A555C"/>
                </a:solidFill>
              </a:rPr>
              <a:t>. Mostraremos o funcionamento de cada uma dessas formas. </a:t>
            </a:r>
          </a:p>
          <a:p>
            <a:pPr lvl="2"/>
            <a:endParaRPr lang="pt-BR" sz="2400" dirty="0"/>
          </a:p>
          <a:p>
            <a:pPr lvl="2"/>
            <a:endParaRPr lang="pt-BR" sz="2400" dirty="0"/>
          </a:p>
          <a:p>
            <a:pPr lvl="2"/>
            <a:endParaRPr lang="pt-BR" sz="2400" dirty="0"/>
          </a:p>
          <a:p>
            <a:pPr lvl="2"/>
            <a:endParaRPr lang="pt-BR" sz="2400" dirty="0"/>
          </a:p>
          <a:p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87537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404" y="136525"/>
            <a:ext cx="9793191" cy="575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Posicionamento padrão/ Estático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z="1800" smtClean="0"/>
              <a:t>4</a:t>
            </a:fld>
            <a:endParaRPr lang="pt-BR" sz="1800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DB7BA02-9B83-4C8D-9B2C-7D42EC532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634" y="1209822"/>
            <a:ext cx="9105443" cy="42363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600" dirty="0">
                <a:solidFill>
                  <a:srgbClr val="4A555C"/>
                </a:solidFill>
                <a:sym typeface="Wingdings" panose="05000000000000000000" pitchFamily="2" charset="2"/>
              </a:rPr>
              <a:t>Este é o comportamento de posicionamento padrão que os seus elementos vão aderir ao serem adicionados na página. Em termos práticos isso significa que se nenhuma regra é associada de forma explícita, este valor é assumido por definição.</a:t>
            </a:r>
          </a:p>
          <a:p>
            <a:pPr marL="0" indent="0" algn="just">
              <a:buNone/>
            </a:pPr>
            <a:endParaRPr lang="pt-BR" sz="2600" dirty="0">
              <a:solidFill>
                <a:srgbClr val="4A555C"/>
              </a:solidFill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pt-BR" sz="2600" dirty="0">
                <a:solidFill>
                  <a:srgbClr val="4A555C"/>
                </a:solidFill>
                <a:sym typeface="Wingdings" panose="05000000000000000000" pitchFamily="2" charset="2"/>
              </a:rPr>
              <a:t>O </a:t>
            </a:r>
            <a:r>
              <a:rPr lang="pt-BR" sz="2600" dirty="0" err="1">
                <a:solidFill>
                  <a:srgbClr val="4A555C"/>
                </a:solidFill>
                <a:sym typeface="Wingdings" panose="05000000000000000000" pitchFamily="2" charset="2"/>
              </a:rPr>
              <a:t>static</a:t>
            </a:r>
            <a:r>
              <a:rPr lang="pt-BR" sz="2600" dirty="0">
                <a:solidFill>
                  <a:srgbClr val="4A555C"/>
                </a:solidFill>
                <a:sym typeface="Wingdings" panose="05000000000000000000" pitchFamily="2" charset="2"/>
              </a:rPr>
              <a:t> simplesmente indica aos elementos que eles devem seguir o fluxo definido declarado no documento (HTML). Ou seja, se tivermos três </a:t>
            </a:r>
            <a:r>
              <a:rPr lang="pt-BR" sz="2600" dirty="0" err="1">
                <a:solidFill>
                  <a:srgbClr val="4A555C"/>
                </a:solidFill>
                <a:sym typeface="Wingdings" panose="05000000000000000000" pitchFamily="2" charset="2"/>
              </a:rPr>
              <a:t>divs</a:t>
            </a:r>
            <a:r>
              <a:rPr lang="pt-BR" sz="2600" dirty="0">
                <a:solidFill>
                  <a:srgbClr val="4A555C"/>
                </a:solidFill>
                <a:sym typeface="Wingdings" panose="05000000000000000000" pitchFamily="2" charset="2"/>
              </a:rPr>
              <a:t> declaradas uma após a outra e elas tiverem o </a:t>
            </a:r>
            <a:r>
              <a:rPr lang="pt-BR" sz="2600" dirty="0" err="1">
                <a:solidFill>
                  <a:srgbClr val="4A555C"/>
                </a:solidFill>
                <a:sym typeface="Wingdings" panose="05000000000000000000" pitchFamily="2" charset="2"/>
              </a:rPr>
              <a:t>static</a:t>
            </a:r>
            <a:r>
              <a:rPr lang="pt-BR" sz="2600" dirty="0">
                <a:solidFill>
                  <a:srgbClr val="4A555C"/>
                </a:solidFill>
                <a:sym typeface="Wingdings" panose="05000000000000000000" pitchFamily="2" charset="2"/>
              </a:rPr>
              <a:t> como valor para posicionamento, elas simplesmente serão colocadas uma embaixo da outra na renderização.</a:t>
            </a:r>
          </a:p>
          <a:p>
            <a:pPr lvl="2"/>
            <a:endParaRPr lang="pt-BR" dirty="0">
              <a:solidFill>
                <a:srgbClr val="4A555C"/>
              </a:solidFill>
              <a:sym typeface="Wingdings" panose="05000000000000000000" pitchFamily="2" charset="2"/>
            </a:endParaRPr>
          </a:p>
          <a:p>
            <a:pPr lvl="2"/>
            <a:endParaRPr lang="pt-BR" dirty="0">
              <a:solidFill>
                <a:srgbClr val="4A555C"/>
              </a:solidFill>
            </a:endParaRPr>
          </a:p>
          <a:p>
            <a:pPr lvl="2"/>
            <a:endParaRPr lang="pt-BR" dirty="0">
              <a:solidFill>
                <a:srgbClr val="4A555C"/>
              </a:solidFill>
            </a:endParaRPr>
          </a:p>
          <a:p>
            <a:pPr lvl="2"/>
            <a:endParaRPr lang="pt-BR" dirty="0">
              <a:solidFill>
                <a:srgbClr val="4A555C"/>
              </a:solidFill>
            </a:endParaRPr>
          </a:p>
          <a:p>
            <a:pPr lvl="2"/>
            <a:endParaRPr lang="pt-BR" dirty="0">
              <a:solidFill>
                <a:srgbClr val="4A555C"/>
              </a:solidFill>
            </a:endParaRPr>
          </a:p>
          <a:p>
            <a:pPr lvl="2"/>
            <a:endParaRPr lang="pt-BR" dirty="0">
              <a:solidFill>
                <a:srgbClr val="4A555C"/>
              </a:solidFill>
            </a:endParaRPr>
          </a:p>
          <a:p>
            <a:pPr lvl="2"/>
            <a:endParaRPr lang="pt-BR" dirty="0">
              <a:solidFill>
                <a:srgbClr val="4A555C"/>
              </a:solidFill>
            </a:endParaRPr>
          </a:p>
          <a:p>
            <a:endParaRPr lang="pt-BR" dirty="0">
              <a:solidFill>
                <a:srgbClr val="4A555C"/>
              </a:solidFill>
            </a:endParaRPr>
          </a:p>
          <a:p>
            <a:endParaRPr lang="pt-BR" dirty="0">
              <a:solidFill>
                <a:srgbClr val="4A55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0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0988" y="115686"/>
            <a:ext cx="9793191" cy="575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Posicionamento padrão/ Estático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z="1800" smtClean="0"/>
              <a:t>5</a:t>
            </a:fld>
            <a:endParaRPr lang="pt-BR" sz="1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6308CE7-99B1-4C3B-956C-6C7F6984D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30" y="1045916"/>
            <a:ext cx="1885950" cy="54197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036537-D7B6-4267-8B9E-196452BD3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28" y="1344234"/>
            <a:ext cx="5494162" cy="17280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7DF672B-077E-40CF-A6C2-6CE686F5A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402" y="3710057"/>
            <a:ext cx="3908202" cy="25560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1EB008D-8E37-438E-904F-E46622678604}"/>
              </a:ext>
            </a:extLst>
          </p:cNvPr>
          <p:cNvSpPr txBox="1"/>
          <p:nvPr/>
        </p:nvSpPr>
        <p:spPr>
          <a:xfrm>
            <a:off x="3011846" y="81147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HTML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721A2F4-25AC-4210-A4D6-9710A0981422}"/>
              </a:ext>
            </a:extLst>
          </p:cNvPr>
          <p:cNvSpPr txBox="1"/>
          <p:nvPr/>
        </p:nvSpPr>
        <p:spPr>
          <a:xfrm>
            <a:off x="3115240" y="315048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08786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404" y="94444"/>
            <a:ext cx="9793191" cy="575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Posicionamento relativo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z="1800" smtClean="0"/>
              <a:t>6</a:t>
            </a:fld>
            <a:endParaRPr lang="pt-BR" sz="1800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DB7BA02-9B83-4C8D-9B2C-7D42EC532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333" y="1012874"/>
            <a:ext cx="10032144" cy="4839286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2276475" algn="l"/>
              </a:tabLst>
            </a:pPr>
            <a:r>
              <a:rPr lang="pt-BR" sz="2400" dirty="0">
                <a:solidFill>
                  <a:srgbClr val="4A555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Este tipo de posicionamento funciona de forma muito semelhante ao </a:t>
            </a:r>
            <a:r>
              <a:rPr lang="pt-BR" sz="2400" dirty="0" err="1">
                <a:solidFill>
                  <a:srgbClr val="4A555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pt-BR" sz="2400" dirty="0">
                <a:solidFill>
                  <a:srgbClr val="4A555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 única real diferença é que é possível configurar  quatro propriedades do elemento ao qual o posicionamento está vinculado: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2276475" algn="l"/>
              </a:tabLst>
            </a:pPr>
            <a:r>
              <a:rPr lang="pt-BR" sz="2400" dirty="0">
                <a:solidFill>
                  <a:srgbClr val="4A555C"/>
                </a:solidFill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top (cima)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2276475" algn="l"/>
              </a:tabLst>
            </a:pPr>
            <a:r>
              <a:rPr lang="pt-BR" sz="2400" dirty="0" err="1">
                <a:solidFill>
                  <a:srgbClr val="4A555C"/>
                </a:solidFill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bottom</a:t>
            </a:r>
            <a:r>
              <a:rPr lang="pt-BR" sz="2400" dirty="0">
                <a:solidFill>
                  <a:srgbClr val="4A555C"/>
                </a:solidFill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(baixo)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2276475" algn="l"/>
              </a:tabLst>
            </a:pPr>
            <a:r>
              <a:rPr lang="pt-BR" sz="2400" dirty="0" err="1">
                <a:solidFill>
                  <a:srgbClr val="4A555C"/>
                </a:solidFill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solidFill>
                  <a:srgbClr val="4A555C"/>
                </a:solidFill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(direita)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2276475" algn="l"/>
              </a:tabLst>
            </a:pPr>
            <a:r>
              <a:rPr lang="pt-BR" sz="2400" dirty="0" err="1">
                <a:solidFill>
                  <a:srgbClr val="4A555C"/>
                </a:solidFill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solidFill>
                  <a:srgbClr val="4A555C"/>
                </a:solidFill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(esquerda)</a:t>
            </a:r>
          </a:p>
          <a:p>
            <a:endParaRPr lang="pt-BR" sz="2400" dirty="0">
              <a:solidFill>
                <a:srgbClr val="4A555C"/>
              </a:solidFill>
            </a:endParaRPr>
          </a:p>
          <a:p>
            <a:pPr algn="just"/>
            <a:r>
              <a:rPr lang="pt-BR" sz="2400" dirty="0">
                <a:solidFill>
                  <a:srgbClr val="4A555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Este tipo de posicionamento foi batizado como relativo pois os valores inseridos em qualquer uma destas quatro propriedades fará com que o elemento se desloque em relação a qual seria o seu posicionamento no documento com a propriedade </a:t>
            </a:r>
            <a:r>
              <a:rPr lang="pt-BR" sz="2400" dirty="0" err="1">
                <a:solidFill>
                  <a:srgbClr val="4A555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pt-BR" sz="2400" dirty="0">
                <a:solidFill>
                  <a:srgbClr val="4A555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. O elemento é retirado do fluxo do documento enquanto os outros elementos se comportam como se ele ainda estivesse lá.</a:t>
            </a:r>
          </a:p>
          <a:p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807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z="1800" smtClean="0"/>
              <a:t>7</a:t>
            </a:fld>
            <a:endParaRPr lang="pt-BR" sz="1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E696EFB-3EE4-4470-8F56-661DC6AE8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67" y="117203"/>
            <a:ext cx="5596140" cy="1764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3A63DCB-CA36-4C76-AA51-016DE446F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337" y="2103324"/>
            <a:ext cx="3420000" cy="433754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FA487ED-7FF6-48AF-A8C9-87B9DC820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7461" y="1238250"/>
            <a:ext cx="4762500" cy="43815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1C5F9A35-0939-495F-A694-C997C83E5ABF}"/>
              </a:ext>
            </a:extLst>
          </p:cNvPr>
          <p:cNvSpPr txBox="1"/>
          <p:nvPr/>
        </p:nvSpPr>
        <p:spPr>
          <a:xfrm>
            <a:off x="194368" y="97844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HTML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FA76EAB-CCAC-45AA-B073-46C1CC7B9243}"/>
              </a:ext>
            </a:extLst>
          </p:cNvPr>
          <p:cNvSpPr txBox="1"/>
          <p:nvPr/>
        </p:nvSpPr>
        <p:spPr>
          <a:xfrm>
            <a:off x="1307572" y="3429000"/>
            <a:ext cx="7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8542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404" y="94444"/>
            <a:ext cx="9793191" cy="57525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Posicionamento Absoluto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z="1800" smtClean="0"/>
              <a:t>8</a:t>
            </a:fld>
            <a:endParaRPr lang="pt-BR" sz="1800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DB7BA02-9B83-4C8D-9B2C-7D42EC532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821" y="2044372"/>
            <a:ext cx="9374355" cy="1994574"/>
          </a:xfrm>
        </p:spPr>
        <p:txBody>
          <a:bodyPr>
            <a:normAutofit/>
          </a:bodyPr>
          <a:lstStyle/>
          <a:p>
            <a:pPr lvl="1"/>
            <a:r>
              <a:rPr lang="pt-BR" sz="2400" dirty="0">
                <a:solidFill>
                  <a:srgbClr val="4A555C"/>
                </a:solidFill>
              </a:rPr>
              <a:t>Este tipo faz que o elemento designado seja totalmente retirado do fluxo do documento, ou seja, os elementos ao redor reagem como se este elemento realmente não existisse.</a:t>
            </a:r>
            <a:endParaRPr lang="pt-BR" dirty="0">
              <a:solidFill>
                <a:srgbClr val="4A555C"/>
              </a:solidFill>
              <a:sym typeface="Wingdings" panose="05000000000000000000" pitchFamily="2" charset="2"/>
            </a:endParaRPr>
          </a:p>
          <a:p>
            <a:pPr lvl="2"/>
            <a:endParaRPr lang="pt-BR" dirty="0">
              <a:solidFill>
                <a:srgbClr val="4A555C"/>
              </a:solidFill>
            </a:endParaRPr>
          </a:p>
          <a:p>
            <a:pPr lvl="2"/>
            <a:endParaRPr lang="pt-BR" dirty="0">
              <a:solidFill>
                <a:srgbClr val="4A555C"/>
              </a:solidFill>
            </a:endParaRPr>
          </a:p>
          <a:p>
            <a:pPr lvl="2"/>
            <a:endParaRPr lang="pt-BR" dirty="0">
              <a:solidFill>
                <a:srgbClr val="4A555C"/>
              </a:solidFill>
            </a:endParaRPr>
          </a:p>
          <a:p>
            <a:pPr lvl="2"/>
            <a:endParaRPr lang="pt-BR" dirty="0">
              <a:solidFill>
                <a:srgbClr val="4A555C"/>
              </a:solidFill>
            </a:endParaRPr>
          </a:p>
          <a:p>
            <a:pPr lvl="2"/>
            <a:endParaRPr lang="pt-BR" dirty="0">
              <a:solidFill>
                <a:srgbClr val="4A555C"/>
              </a:solidFill>
            </a:endParaRPr>
          </a:p>
          <a:p>
            <a:pPr lvl="2"/>
            <a:endParaRPr lang="pt-BR" dirty="0">
              <a:solidFill>
                <a:srgbClr val="4A555C"/>
              </a:solidFill>
            </a:endParaRPr>
          </a:p>
          <a:p>
            <a:endParaRPr lang="pt-BR" dirty="0">
              <a:solidFill>
                <a:srgbClr val="4A555C"/>
              </a:solidFill>
            </a:endParaRPr>
          </a:p>
          <a:p>
            <a:endParaRPr lang="pt-BR" dirty="0">
              <a:solidFill>
                <a:srgbClr val="4A55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461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04E8-8008-4F83-92AB-0387B7E64B2C}" type="slidenum">
              <a:rPr lang="pt-BR" sz="1800" smtClean="0"/>
              <a:t>9</a:t>
            </a:fld>
            <a:endParaRPr lang="pt-BR" sz="1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81631AD-61EE-4E4D-986F-F09036A64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80" y="490549"/>
            <a:ext cx="5077093" cy="1404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CCDB000-9377-4E5A-8D28-37C5EE52C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315" y="2286000"/>
            <a:ext cx="3613366" cy="4572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FF020E6-6B86-4A46-AC18-D1E44BFA9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2297" y="765000"/>
            <a:ext cx="2963409" cy="5328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A91F0A20-694F-4BDC-BD39-48323C27EC9A}"/>
              </a:ext>
            </a:extLst>
          </p:cNvPr>
          <p:cNvSpPr txBox="1"/>
          <p:nvPr/>
        </p:nvSpPr>
        <p:spPr>
          <a:xfrm>
            <a:off x="5871957" y="112039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html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3CB728F-3093-42D2-93B1-8A7CAFF8D699}"/>
              </a:ext>
            </a:extLst>
          </p:cNvPr>
          <p:cNvSpPr txBox="1"/>
          <p:nvPr/>
        </p:nvSpPr>
        <p:spPr>
          <a:xfrm>
            <a:off x="4940435" y="342900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032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45EF85F13C6FB46B0E90F4D39EF461E" ma:contentTypeVersion="8" ma:contentTypeDescription="Crie um novo documento." ma:contentTypeScope="" ma:versionID="3a88d813ada5645f1f3fd3d1913d9841">
  <xsd:schema xmlns:xsd="http://www.w3.org/2001/XMLSchema" xmlns:xs="http://www.w3.org/2001/XMLSchema" xmlns:p="http://schemas.microsoft.com/office/2006/metadata/properties" xmlns:ns2="cdc581dd-e0f0-4a02-9863-27081237196b" xmlns:ns3="ec9326a9-796b-4177-81ae-8ce46d6874ce" targetNamespace="http://schemas.microsoft.com/office/2006/metadata/properties" ma:root="true" ma:fieldsID="2a5efcf889a42c097c1e9497dd29b29d" ns2:_="" ns3:_="">
    <xsd:import namespace="cdc581dd-e0f0-4a02-9863-27081237196b"/>
    <xsd:import namespace="ec9326a9-796b-4177-81ae-8ce46d6874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c581dd-e0f0-4a02-9863-2708123719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326a9-796b-4177-81ae-8ce46d6874c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b0f010b-2410-4af6-a0d9-13f1ffadfef6}" ma:internalName="TaxCatchAll" ma:showField="CatchAllData" ma:web="ec9326a9-796b-4177-81ae-8ce46d6874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c581dd-e0f0-4a02-9863-27081237196b">
      <Terms xmlns="http://schemas.microsoft.com/office/infopath/2007/PartnerControls"/>
    </lcf76f155ced4ddcb4097134ff3c332f>
    <TaxCatchAll xmlns="ec9326a9-796b-4177-81ae-8ce46d6874ce" xsi:nil="true"/>
  </documentManagement>
</p:properties>
</file>

<file path=customXml/itemProps1.xml><?xml version="1.0" encoding="utf-8"?>
<ds:datastoreItem xmlns:ds="http://schemas.openxmlformats.org/officeDocument/2006/customXml" ds:itemID="{3F78F157-BF11-435A-A28C-102F3EEC72B7}"/>
</file>

<file path=customXml/itemProps2.xml><?xml version="1.0" encoding="utf-8"?>
<ds:datastoreItem xmlns:ds="http://schemas.openxmlformats.org/officeDocument/2006/customXml" ds:itemID="{F4867E2A-C261-4744-8E80-FE107B9EB5B3}"/>
</file>

<file path=customXml/itemProps3.xml><?xml version="1.0" encoding="utf-8"?>
<ds:datastoreItem xmlns:ds="http://schemas.openxmlformats.org/officeDocument/2006/customXml" ds:itemID="{B27AB375-9215-4DF1-B77A-87CC746E9C5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1598</TotalTime>
  <Words>779</Words>
  <Application>Microsoft Office PowerPoint</Application>
  <PresentationFormat>Widescreen</PresentationFormat>
  <Paragraphs>200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sf pro display</vt:lpstr>
      <vt:lpstr>Times New Roman</vt:lpstr>
      <vt:lpstr>Wingdings</vt:lpstr>
      <vt:lpstr>Wingdings 3</vt:lpstr>
      <vt:lpstr>Tema do Office</vt:lpstr>
      <vt:lpstr>Programação Web 1</vt:lpstr>
      <vt:lpstr>LAYOUT CSS</vt:lpstr>
      <vt:lpstr>Layout CSS</vt:lpstr>
      <vt:lpstr>Posicionamento padrão/ Estático</vt:lpstr>
      <vt:lpstr>Posicionamento padrão/ Estático</vt:lpstr>
      <vt:lpstr>Posicionamento relativo</vt:lpstr>
      <vt:lpstr>Apresentação do PowerPoint</vt:lpstr>
      <vt:lpstr>Posicionamento Absoluto</vt:lpstr>
      <vt:lpstr>Apresentação do PowerPoint</vt:lpstr>
      <vt:lpstr> Posicionamento fixo</vt:lpstr>
      <vt:lpstr> Posicionamento fixo</vt:lpstr>
      <vt:lpstr> Posicionamento com z-index</vt:lpstr>
      <vt:lpstr> Posicionamento com z-index</vt:lpstr>
      <vt:lpstr> Posicionamento com z-index</vt:lpstr>
      <vt:lpstr>Posicionamento com Float</vt:lpstr>
      <vt:lpstr>Posicionamento com Float</vt:lpstr>
      <vt:lpstr>Clear</vt:lpstr>
      <vt:lpstr>Apresentação do PowerPoint</vt:lpstr>
      <vt:lpstr>Desafio 2 : </vt:lpstr>
      <vt:lpstr>Layout de 3 colunas</vt:lpstr>
      <vt:lpstr>Layout de 2 colunas</vt:lpstr>
      <vt:lpstr>Dúvidas?</vt:lpstr>
      <vt:lpstr>Próxima aula :</vt:lpstr>
      <vt:lpstr>Referências Bibliográficas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de Caso de uso</dc:title>
  <dc:creator>WESLEY OTTO GARCIA UTSUNOMIYA</dc:creator>
  <cp:lastModifiedBy>Administrador</cp:lastModifiedBy>
  <cp:revision>223</cp:revision>
  <dcterms:created xsi:type="dcterms:W3CDTF">2020-02-26T23:13:09Z</dcterms:created>
  <dcterms:modified xsi:type="dcterms:W3CDTF">2022-07-01T15:02:24Z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0x010100C45EF85F13C6FB46B0E90F4D39EF461E</vt:lpwstr>
  </property>
</Properties>
</file>