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54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400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46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638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256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52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625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971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483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98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605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11/22/2023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4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09CB703-C563-4F1F-BF28-83C06E978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83F2FB-BE28-74C5-1436-41403359A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7000" y="583345"/>
            <a:ext cx="5833787" cy="2274155"/>
          </a:xfrm>
        </p:spPr>
        <p:txBody>
          <a:bodyPr anchor="b">
            <a:normAutofit/>
          </a:bodyPr>
          <a:lstStyle/>
          <a:p>
            <a:pPr algn="r"/>
            <a:r>
              <a:rPr lang="fr-FR" sz="4200">
                <a:solidFill>
                  <a:schemeClr val="bg1"/>
                </a:solidFill>
              </a:rPr>
              <a:t>Analyse de Données Spotify avec Streamlit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4D0B3-B31F-8646-E3C9-CD13F1C5B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6993" y="3123651"/>
            <a:ext cx="5833787" cy="504825"/>
          </a:xfrm>
        </p:spPr>
        <p:txBody>
          <a:bodyPr>
            <a:normAutofit/>
          </a:bodyPr>
          <a:lstStyle/>
          <a:p>
            <a:pPr algn="r"/>
            <a:r>
              <a:rPr lang="fr-FR" sz="1500">
                <a:solidFill>
                  <a:schemeClr val="bg1"/>
                </a:solidFill>
              </a:rPr>
              <a:t>Un aperçu de l'application Streamlit pour l'analyse des tendances musicales sur Spotify.</a:t>
            </a:r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041" y="259737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green circle with a white logo&#10;&#10;Description automatically generated">
            <a:extLst>
              <a:ext uri="{FF2B5EF4-FFF2-40B4-BE49-F238E27FC236}">
                <a16:creationId xmlns:a16="http://schemas.microsoft.com/office/drawing/2014/main" id="{101161D9-42AD-7ADA-FF35-9C1D04AEA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583" y="3260306"/>
            <a:ext cx="3438949" cy="2325198"/>
          </a:xfrm>
          <a:prstGeom prst="rect">
            <a:avLst/>
          </a:prstGeom>
        </p:spPr>
      </p:pic>
      <p:sp>
        <p:nvSpPr>
          <p:cNvPr id="25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821" y="282667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9869" y="610939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1E2B42-BC4C-8EE7-6364-91B558771F9B}"/>
              </a:ext>
            </a:extLst>
          </p:cNvPr>
          <p:cNvSpPr txBox="1"/>
          <p:nvPr/>
        </p:nvSpPr>
        <p:spPr>
          <a:xfrm>
            <a:off x="9832259" y="5507192"/>
            <a:ext cx="1927122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Projet réalisé par : </a:t>
            </a:r>
            <a:endParaRPr lang="fr-FR"/>
          </a:p>
          <a:p>
            <a:pPr>
              <a:spcAft>
                <a:spcPts val="600"/>
              </a:spcAft>
            </a:pPr>
            <a:r>
              <a:rPr lang="fr-FR" dirty="0"/>
              <a:t>Henri Serano</a:t>
            </a:r>
            <a:endParaRPr lang="fr-FR"/>
          </a:p>
          <a:p>
            <a:pPr>
              <a:spcAft>
                <a:spcPts val="600"/>
              </a:spcAft>
            </a:pPr>
            <a:r>
              <a:rPr lang="fr-FR" dirty="0"/>
              <a:t>Sara </a:t>
            </a:r>
            <a:r>
              <a:rPr lang="fr-FR" dirty="0" err="1"/>
              <a:t>Thibierge</a:t>
            </a:r>
            <a:endParaRPr lang="fr-FR"/>
          </a:p>
          <a:p>
            <a:pPr>
              <a:spcAft>
                <a:spcPts val="600"/>
              </a:spcAft>
            </a:pPr>
            <a:r>
              <a:rPr lang="fr-FR" dirty="0"/>
              <a:t>Eloi </a:t>
            </a:r>
            <a:r>
              <a:rPr lang="fr-FR" dirty="0" err="1"/>
              <a:t>Seidlitz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8422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B83B2-4499-73D4-2035-4A7537BF0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Bibliothèques et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C55DE-8E93-AFC4-6003-74580C3F0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Pandas &amp; </a:t>
            </a:r>
            <a:r>
              <a:rPr lang="fr-FR" dirty="0" err="1"/>
              <a:t>NumPy</a:t>
            </a:r>
            <a:r>
              <a:rPr lang="fr-FR" dirty="0"/>
              <a:t>: Utilisés pour le traitement de données.</a:t>
            </a:r>
          </a:p>
          <a:p>
            <a:r>
              <a:rPr lang="fr-FR" dirty="0" err="1"/>
              <a:t>SciPy</a:t>
            </a:r>
            <a:r>
              <a:rPr lang="fr-FR" dirty="0"/>
              <a:t>: Utilisé pour des calculs statistiques.</a:t>
            </a:r>
          </a:p>
          <a:p>
            <a:r>
              <a:rPr lang="fr-FR" dirty="0" err="1"/>
              <a:t>Streamlit</a:t>
            </a:r>
            <a:r>
              <a:rPr lang="fr-FR" dirty="0"/>
              <a:t>: Cadre d'application web pour la visualisation interactive des données.</a:t>
            </a:r>
          </a:p>
          <a:p>
            <a:r>
              <a:rPr lang="fr-FR" dirty="0" err="1"/>
              <a:t>scikit-learn</a:t>
            </a:r>
            <a:r>
              <a:rPr lang="fr-FR" dirty="0"/>
              <a:t>: Pour le prétraitement des données et l'apprentissage automatique.</a:t>
            </a:r>
          </a:p>
          <a:p>
            <a:r>
              <a:rPr lang="fr-FR" dirty="0" err="1"/>
              <a:t>Folium</a:t>
            </a:r>
            <a:r>
              <a:rPr lang="fr-FR" dirty="0"/>
              <a:t> &amp; </a:t>
            </a:r>
            <a:r>
              <a:rPr lang="fr-FR" dirty="0" err="1"/>
              <a:t>streamlit_folium</a:t>
            </a:r>
            <a:r>
              <a:rPr lang="fr-FR" dirty="0"/>
              <a:t>: Pour la cartographie.</a:t>
            </a:r>
          </a:p>
          <a:p>
            <a:r>
              <a:rPr lang="fr-FR" dirty="0" err="1"/>
              <a:t>Plotly</a:t>
            </a:r>
            <a:r>
              <a:rPr lang="fr-FR" dirty="0"/>
              <a:t> &amp; Bokeh: Pour les visualisations interactives.</a:t>
            </a:r>
          </a:p>
          <a:p>
            <a:r>
              <a:rPr lang="fr-FR" dirty="0"/>
              <a:t>JSON &amp; OS: Pour la gestion de fichiers et la configuration environnementale.</a:t>
            </a:r>
          </a:p>
          <a:p>
            <a:r>
              <a:rPr lang="fr-FR" dirty="0" err="1"/>
              <a:t>set_page_config</a:t>
            </a:r>
            <a:r>
              <a:rPr lang="fr-FR" dirty="0"/>
              <a:t>: Configuration de la mise en page pour une disposition large, adaptée à des visualisations étendues.</a:t>
            </a:r>
          </a:p>
        </p:txBody>
      </p:sp>
    </p:spTree>
    <p:extLst>
      <p:ext uri="{BB962C8B-B14F-4D97-AF65-F5344CB8AC3E}">
        <p14:creationId xmlns:p14="http://schemas.microsoft.com/office/powerpoint/2010/main" val="2261909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87B54-866E-23E9-DB99-848FE8820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Chargement et Entraînement du Modèle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84E4A-B96F-4B0D-EB64-E98D9E4F8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Expliquer comment les données sont chargées et le modèle est entraîné.</a:t>
            </a:r>
          </a:p>
          <a:p>
            <a:r>
              <a:rPr lang="fr-FR" dirty="0"/>
              <a:t>Prétraitement des données: Convertir les formats, traiter les dates et standardiser les caractéristiques.</a:t>
            </a:r>
          </a:p>
          <a:p>
            <a:r>
              <a:rPr lang="fr-FR" dirty="0"/>
              <a:t>Entraînement du modèle: Utilisation d'un </a:t>
            </a:r>
            <a:r>
              <a:rPr lang="fr-FR" dirty="0" err="1"/>
              <a:t>RandomForestClassifier</a:t>
            </a:r>
            <a:r>
              <a:rPr lang="fr-FR" dirty="0"/>
              <a:t> pour prédire les genres musicaux.</a:t>
            </a:r>
          </a:p>
        </p:txBody>
      </p:sp>
    </p:spTree>
    <p:extLst>
      <p:ext uri="{BB962C8B-B14F-4D97-AF65-F5344CB8AC3E}">
        <p14:creationId xmlns:p14="http://schemas.microsoft.com/office/powerpoint/2010/main" val="3901355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77DC5-C9E1-6879-D1FD-CE588A19B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Statistiques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AFDFF-93D4-40DE-76B3-81A3EE273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/>
              <a:t>Aperçu: Introduction à l'importance des statistiques dans l'analyse des données musicales pour révéler des tendances et des modèles cachés.</a:t>
            </a:r>
          </a:p>
          <a:p>
            <a:r>
              <a:rPr lang="fr-FR" dirty="0"/>
              <a:t>Mesures de Tendance Centrale et de Dispersion: Expliquer la sélection de la moyenne de popularité, la médiane de la durée des morceaux, et l'écart-type du tempo pour comprendre la distribution générale des données.</a:t>
            </a:r>
          </a:p>
          <a:p>
            <a:r>
              <a:rPr lang="fr-FR" dirty="0"/>
              <a:t>Corrélation et Régression: Mentionner l'utilisation de la corrélation pour évaluer la relation entre la </a:t>
            </a:r>
            <a:r>
              <a:rPr lang="fr-FR" dirty="0" err="1"/>
              <a:t>danseabilité</a:t>
            </a:r>
            <a:r>
              <a:rPr lang="fr-FR" dirty="0"/>
              <a:t> et l'énergie des morceaux, et l'utilisation de l'analyse de régression pour prédire la popularité à partir de la valence.</a:t>
            </a:r>
          </a:p>
          <a:p>
            <a:r>
              <a:rPr lang="fr-FR" dirty="0"/>
              <a:t>Analyse Comparative: Discussion sur la différence de </a:t>
            </a:r>
            <a:r>
              <a:rPr lang="fr-FR" dirty="0" err="1"/>
              <a:t>loudness</a:t>
            </a:r>
            <a:r>
              <a:rPr lang="fr-FR" dirty="0"/>
              <a:t> entre morceaux explicites et non-explicites et ce que cela peut suggérer sur la nature du contenu musical.</a:t>
            </a:r>
          </a:p>
          <a:p>
            <a:r>
              <a:rPr lang="fr-FR" dirty="0"/>
              <a:t>Proportions et Fréquences: Utilisation de proportions (comme la proportion de morceaux en mode majeur) et de fréquences (comme la clé la plus commune) pour décrire les caractéristiques catégorielles des données.</a:t>
            </a:r>
          </a:p>
          <a:p>
            <a:r>
              <a:rPr lang="fr-FR" dirty="0"/>
              <a:t>Interprétation: Comment ces statistiques peuvent-elles informer les artistes, les producteurs, et les plateformes de streaming sur les préférences des auditeurs et les tendances actuelles.</a:t>
            </a:r>
          </a:p>
        </p:txBody>
      </p:sp>
    </p:spTree>
    <p:extLst>
      <p:ext uri="{BB962C8B-B14F-4D97-AF65-F5344CB8AC3E}">
        <p14:creationId xmlns:p14="http://schemas.microsoft.com/office/powerpoint/2010/main" val="1818396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15041-C31D-8409-67A5-66BA716D9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Visualisations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3B7A4-82EB-3CC3-28B9-19F1EF719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dirty="0"/>
              <a:t>Objectif des Visualisations: Expliquer comment les visualisations transforment des données complexes en graphiques compréhensibles pour révéler des insights cachés.</a:t>
            </a:r>
          </a:p>
          <a:p>
            <a:r>
              <a:rPr lang="fr-FR" dirty="0"/>
              <a:t>Diversité des Graphiques: Détail sur la variété des graphiques utilisés, comme les nuages de points pour les relations, les histogrammes pour les distributions, et les cartes choroplèthes pour les données géographiques.</a:t>
            </a:r>
          </a:p>
          <a:p>
            <a:r>
              <a:rPr lang="fr-FR" dirty="0"/>
              <a:t>Graphiques Interactifs: Mentionner l'importance de l'interactivité dans </a:t>
            </a:r>
            <a:r>
              <a:rPr lang="fr-FR" dirty="0" err="1"/>
              <a:t>Streamlit</a:t>
            </a:r>
            <a:r>
              <a:rPr lang="fr-FR" dirty="0"/>
              <a:t> avec </a:t>
            </a:r>
            <a:r>
              <a:rPr lang="fr-FR" dirty="0" err="1"/>
              <a:t>Plotly</a:t>
            </a:r>
            <a:r>
              <a:rPr lang="fr-FR" dirty="0"/>
              <a:t> et Bokeh, permettant aux utilisateurs de personnaliser les vues et d'explorer les données en profondeur.</a:t>
            </a:r>
          </a:p>
          <a:p>
            <a:r>
              <a:rPr lang="fr-FR" dirty="0"/>
              <a:t>Insights Spécifiques:</a:t>
            </a:r>
          </a:p>
          <a:p>
            <a:r>
              <a:rPr lang="fr-FR" dirty="0"/>
              <a:t>Valence et Popularité: Montrer la relation entre l'émotion transmise par une chanson (valence) et sa popularité.</a:t>
            </a:r>
          </a:p>
          <a:p>
            <a:r>
              <a:rPr lang="fr-FR" dirty="0"/>
              <a:t>Répartition des Signatures Temporelles: Révéler les tendances rythmiques dominantes dans la musique populaire.</a:t>
            </a:r>
          </a:p>
          <a:p>
            <a:r>
              <a:rPr lang="fr-FR" dirty="0"/>
              <a:t>Analyse Géographique: Comment les préférences musicales varient-elles à travers le monde?</a:t>
            </a:r>
          </a:p>
          <a:p>
            <a:r>
              <a:rPr lang="fr-FR" dirty="0"/>
              <a:t>Découvertes et Actions: Expliquer comment les décideurs dans l'industrie de la musique peuvent utiliser ces visualisations pour orienter leurs décisions, comme le choix des chansons à promouvoir.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26691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530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Nova</vt:lpstr>
      <vt:lpstr>GradientVTI</vt:lpstr>
      <vt:lpstr>Analyse de Données Spotify avec Streamlit</vt:lpstr>
      <vt:lpstr>Bibliothèques et Configuration</vt:lpstr>
      <vt:lpstr>Chargement et Entraînement du Modèle</vt:lpstr>
      <vt:lpstr>Statistiques</vt:lpstr>
      <vt:lpstr>Visualisations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de Données Spotify avec Streamlit</dc:title>
  <dc:creator>SERANO Henri</dc:creator>
  <cp:lastModifiedBy>SERANO Henri</cp:lastModifiedBy>
  <cp:revision>1</cp:revision>
  <dcterms:created xsi:type="dcterms:W3CDTF">2023-11-22T18:10:35Z</dcterms:created>
  <dcterms:modified xsi:type="dcterms:W3CDTF">2023-11-22T18:39:56Z</dcterms:modified>
</cp:coreProperties>
</file>