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7" r:id="rId4"/>
    <p:sldId id="278" r:id="rId5"/>
    <p:sldId id="281" r:id="rId6"/>
    <p:sldId id="282" r:id="rId7"/>
    <p:sldId id="287" r:id="rId8"/>
    <p:sldId id="285" r:id="rId9"/>
    <p:sldId id="286" r:id="rId10"/>
    <p:sldId id="283" r:id="rId11"/>
    <p:sldId id="295" r:id="rId12"/>
    <p:sldId id="284" r:id="rId13"/>
    <p:sldId id="294" r:id="rId14"/>
    <p:sldId id="297" r:id="rId15"/>
    <p:sldId id="298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2E057-CBAD-49B6-BD18-9D4E1B999CD4}" v="3427" dt="2021-10-20T16:13:5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8448CFBF-EB9D-4ECE-9819-23EFB2A3C22D}"/>
    <pc:docChg chg="delSld">
      <pc:chgData name="Ammar Haddad" userId="93eb3f186d2f468f" providerId="LiveId" clId="{8448CFBF-EB9D-4ECE-9819-23EFB2A3C22D}" dt="2021-10-20T16:25:12.968" v="6" actId="47"/>
      <pc:docMkLst>
        <pc:docMk/>
      </pc:docMkLst>
      <pc:sldChg chg="del">
        <pc:chgData name="Ammar Haddad" userId="93eb3f186d2f468f" providerId="LiveId" clId="{8448CFBF-EB9D-4ECE-9819-23EFB2A3C22D}" dt="2021-10-20T16:25:12.968" v="6" actId="47"/>
        <pc:sldMkLst>
          <pc:docMk/>
          <pc:sldMk cId="2477085854" sldId="288"/>
        </pc:sldMkLst>
      </pc:sldChg>
      <pc:sldChg chg="del">
        <pc:chgData name="Ammar Haddad" userId="93eb3f186d2f468f" providerId="LiveId" clId="{8448CFBF-EB9D-4ECE-9819-23EFB2A3C22D}" dt="2021-10-20T16:25:09.540" v="2" actId="47"/>
        <pc:sldMkLst>
          <pc:docMk/>
          <pc:sldMk cId="2398260918" sldId="289"/>
        </pc:sldMkLst>
      </pc:sldChg>
      <pc:sldChg chg="del">
        <pc:chgData name="Ammar Haddad" userId="93eb3f186d2f468f" providerId="LiveId" clId="{8448CFBF-EB9D-4ECE-9819-23EFB2A3C22D}" dt="2021-10-20T16:25:09.142" v="1" actId="47"/>
        <pc:sldMkLst>
          <pc:docMk/>
          <pc:sldMk cId="1245950690" sldId="290"/>
        </pc:sldMkLst>
      </pc:sldChg>
      <pc:sldChg chg="del">
        <pc:chgData name="Ammar Haddad" userId="93eb3f186d2f468f" providerId="LiveId" clId="{8448CFBF-EB9D-4ECE-9819-23EFB2A3C22D}" dt="2021-10-20T16:25:08.734" v="0" actId="47"/>
        <pc:sldMkLst>
          <pc:docMk/>
          <pc:sldMk cId="4217400048" sldId="291"/>
        </pc:sldMkLst>
      </pc:sldChg>
      <pc:sldChg chg="del">
        <pc:chgData name="Ammar Haddad" userId="93eb3f186d2f468f" providerId="LiveId" clId="{8448CFBF-EB9D-4ECE-9819-23EFB2A3C22D}" dt="2021-10-20T16:25:11.591" v="4" actId="47"/>
        <pc:sldMkLst>
          <pc:docMk/>
          <pc:sldMk cId="3603937294" sldId="292"/>
        </pc:sldMkLst>
      </pc:sldChg>
      <pc:sldChg chg="del">
        <pc:chgData name="Ammar Haddad" userId="93eb3f186d2f468f" providerId="LiveId" clId="{8448CFBF-EB9D-4ECE-9819-23EFB2A3C22D}" dt="2021-10-20T16:25:11.203" v="3" actId="47"/>
        <pc:sldMkLst>
          <pc:docMk/>
          <pc:sldMk cId="191056867" sldId="293"/>
        </pc:sldMkLst>
      </pc:sldChg>
      <pc:sldChg chg="del">
        <pc:chgData name="Ammar Haddad" userId="93eb3f186d2f468f" providerId="LiveId" clId="{8448CFBF-EB9D-4ECE-9819-23EFB2A3C22D}" dt="2021-10-20T16:25:12.437" v="5" actId="47"/>
        <pc:sldMkLst>
          <pc:docMk/>
          <pc:sldMk cId="379249882" sldId="299"/>
        </pc:sldMkLst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0T16:24:29.909" v="9645" actId="4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mod">
        <pc:chgData name="Ammar Haddad" userId="93eb3f186d2f468f" providerId="LiveId" clId="{6FA2E057-CBAD-49B6-BD18-9D4E1B999CD4}" dt="2021-10-17T16:20:17.336" v="770" actId="2057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modSp add mod ord modAnim modNotesTx">
        <pc:chgData name="Ammar Haddad" userId="93eb3f186d2f468f" providerId="LiveId" clId="{6FA2E057-CBAD-49B6-BD18-9D4E1B999CD4}" dt="2021-10-18T22:28:39.829" v="5758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17T15:19:20.733" v="500" actId="20577"/>
          <ac:spMkLst>
            <pc:docMk/>
            <pc:sldMk cId="504382182" sldId="27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3:20:22.857" v="2367" actId="20577"/>
          <ac:spMkLst>
            <pc:docMk/>
            <pc:sldMk cId="504382182" sldId="278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mod ord modAnim modNotesTx">
        <pc:chgData name="Ammar Haddad" userId="93eb3f186d2f468f" providerId="LiveId" clId="{6FA2E057-CBAD-49B6-BD18-9D4E1B999CD4}" dt="2021-10-18T22:33:12.420" v="5786" actId="2057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33:12.420" v="5786" actId="20577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mod modAnim modNotesTx">
        <pc:chgData name="Ammar Haddad" userId="93eb3f186d2f468f" providerId="LiveId" clId="{6FA2E057-CBAD-49B6-BD18-9D4E1B999CD4}" dt="2021-10-19T23:49:22.387" v="6721" actId="2057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mod modAnim modNotesTx">
        <pc:chgData name="Ammar Haddad" userId="93eb3f186d2f468f" providerId="LiveId" clId="{6FA2E057-CBAD-49B6-BD18-9D4E1B999CD4}" dt="2021-10-20T16:20:10.098" v="9391" actId="2057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mod modAnim modNotesTx">
        <pc:chgData name="Ammar Haddad" userId="93eb3f186d2f468f" providerId="LiveId" clId="{6FA2E057-CBAD-49B6-BD18-9D4E1B999CD4}" dt="2021-10-20T16:24:07.075" v="9644" actId="2057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mod modAnim modNotesTx">
        <pc:chgData name="Ammar Haddad" userId="93eb3f186d2f468f" providerId="LiveId" clId="{6FA2E057-CBAD-49B6-BD18-9D4E1B999CD4}" dt="2021-10-19T23:49:05.954" v="671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mod ord modClrScheme modAnim chgLayout modNotesTx">
        <pc:chgData name="Ammar Haddad" userId="93eb3f186d2f468f" providerId="LiveId" clId="{6FA2E057-CBAD-49B6-BD18-9D4E1B999CD4}" dt="2021-10-20T16:19:04.358" v="9274" actId="2057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mod modAnim modNotesTx">
        <pc:chgData name="Ammar Haddad" userId="93eb3f186d2f468f" providerId="LiveId" clId="{6FA2E057-CBAD-49B6-BD18-9D4E1B999CD4}" dt="2021-10-20T16:13:52.083" v="8656" actId="2057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18T22:56:54.729" v="6190" actId="2057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modSp add mod modAnim">
        <pc:chgData name="Ammar Haddad" userId="93eb3f186d2f468f" providerId="LiveId" clId="{6FA2E057-CBAD-49B6-BD18-9D4E1B999CD4}" dt="2021-10-18T23:01:55.177" v="6310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9:27.419" v="6248" actId="207"/>
          <ac:spMkLst>
            <pc:docMk/>
            <pc:sldMk cId="2398260918" sldId="289"/>
            <ac:spMk id="3" creationId="{A662D049-34B3-430B-BF9D-516F3F7735BA}"/>
          </ac:spMkLst>
        </pc:spChg>
      </pc:sldChg>
      <pc:sldChg chg="modSp add mod modAnim">
        <pc:chgData name="Ammar Haddad" userId="93eb3f186d2f468f" providerId="LiveId" clId="{6FA2E057-CBAD-49B6-BD18-9D4E1B999CD4}" dt="2021-10-18T23:02:11.215" v="6315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00.805" v="6302" actId="20577"/>
          <ac:spMkLst>
            <pc:docMk/>
            <pc:sldMk cId="1245950690" sldId="290"/>
            <ac:spMk id="3" creationId="{A662D049-34B3-430B-BF9D-516F3F7735BA}"/>
          </ac:spMkLst>
        </pc:spChg>
      </pc:sldChg>
      <pc:sldChg chg="modSp add mod modAnim">
        <pc:chgData name="Ammar Haddad" userId="93eb3f186d2f468f" providerId="LiveId" clId="{6FA2E057-CBAD-49B6-BD18-9D4E1B999CD4}" dt="2021-10-18T23:02:16.092" v="6316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18T23:01:34.972" v="6304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18T23:01:39.166" v="6305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mod ord modAnim modNotesTx">
        <pc:chgData name="Ammar Haddad" userId="93eb3f186d2f468f" providerId="LiveId" clId="{6FA2E057-CBAD-49B6-BD18-9D4E1B999CD4}" dt="2021-10-20T00:13:31.222" v="7852" actId="2057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mod ord modAnim modNotesTx">
        <pc:chgData name="Ammar Haddad" userId="93eb3f186d2f468f" providerId="LiveId" clId="{6FA2E057-CBAD-49B6-BD18-9D4E1B999CD4}" dt="2021-10-20T16:23:45.314" v="9623" actId="2057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mod">
        <pc:chgData name="Ammar Haddad" userId="93eb3f186d2f468f" providerId="LiveId" clId="{6FA2E057-CBAD-49B6-BD18-9D4E1B999CD4}" dt="2021-10-20T00:18:20.975" v="8144" actId="404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6FA2E057-CBAD-49B6-BD18-9D4E1B999CD4}" dt="2021-10-20T00:19:00.444" v="8161" actId="2057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mod">
        <pc:chgData name="Ammar Haddad" userId="93eb3f186d2f468f" providerId="LiveId" clId="{6FA2E057-CBAD-49B6-BD18-9D4E1B999CD4}" dt="2021-10-20T00:25:26.047" v="8649" actId="27636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0T00:25:26.047" v="8649" actId="27636"/>
          <ac:spMkLst>
            <pc:docMk/>
            <pc:sldMk cId="379249882" sldId="299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20.10.2021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20.10.2021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er Java? klassebasert, objektorientert programmeringsspråk.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Hvorfor lære Java? Veldig populært programmeringsspråk (web, desktop, mobile applikasjoner osv..)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200" dirty="0" err="1"/>
              <a:t>Må</a:t>
            </a:r>
            <a:r>
              <a:rPr lang="en-GB" sz="1200" dirty="0"/>
              <a:t> </a:t>
            </a:r>
            <a:r>
              <a:rPr lang="en-GB" sz="1200" dirty="0" err="1"/>
              <a:t>jeg</a:t>
            </a:r>
            <a:r>
              <a:rPr lang="en-GB" sz="1200" dirty="0"/>
              <a:t> </a:t>
            </a:r>
            <a:r>
              <a:rPr lang="en-GB" sz="1200" dirty="0" err="1"/>
              <a:t>lære</a:t>
            </a:r>
            <a:r>
              <a:rPr lang="en-GB" sz="1200" dirty="0"/>
              <a:t> </a:t>
            </a:r>
            <a:r>
              <a:rPr lang="en-GB" sz="1200" dirty="0" err="1"/>
              <a:t>andre</a:t>
            </a:r>
            <a:r>
              <a:rPr lang="en-GB" sz="1200" dirty="0"/>
              <a:t> </a:t>
            </a:r>
            <a:r>
              <a:rPr lang="nb-N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programmeringsspråk? Ikke nødvendig men dersom JA så det skal ikke være vanskelig  å venne seg til en annen syntaks og struktur.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nb-NO" sz="12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1200" dirty="0">
                <a:latin typeface="Calibri" panose="020F0502020204030204" pitchFamily="34" charset="0"/>
                <a:cs typeface="Arial" panose="020B0604020202020204" pitchFamily="34" charset="0"/>
              </a:rPr>
              <a:t>Hvordan bli flink i koding? Øving</a:t>
            </a:r>
            <a:endParaRPr lang="nb-NO" sz="1200" dirty="0"/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nb-NO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50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93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248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15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246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Class er som fabrikk, felt er som råmateriale, </a:t>
            </a:r>
            <a:r>
              <a:rPr lang="nb-NO" dirty="0" err="1"/>
              <a:t>constructor</a:t>
            </a:r>
            <a:r>
              <a:rPr lang="nb-NO" dirty="0"/>
              <a:t> er maskinen som utgjør noe av råmateriale. Tenk på </a:t>
            </a:r>
            <a:r>
              <a:rPr lang="nb-NO" dirty="0" err="1"/>
              <a:t>PizzaFabrikk</a:t>
            </a:r>
            <a:r>
              <a:rPr lang="nb-NO" dirty="0"/>
              <a:t> f.eks.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008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fikk du i karakter i </a:t>
            </a:r>
            <a:r>
              <a:rPr lang="nb-NO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GB" sz="1800" dirty="0">
                <a:solidFill>
                  <a:srgbClr val="FF0000"/>
                </a:solidFill>
              </a:rPr>
              <a:t>char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 du vært gift? </a:t>
            </a:r>
            <a:r>
              <a:rPr lang="en-GB" sz="1800" dirty="0" err="1">
                <a:solidFill>
                  <a:srgbClr val="FF0000"/>
                </a:solidFill>
              </a:rPr>
              <a:t>boolean</a:t>
            </a:r>
            <a:endParaRPr lang="nb-NO" sz="1800" dirty="0"/>
          </a:p>
          <a:p>
            <a:pPr algn="l">
              <a:lnSpc>
                <a:spcPct val="150000"/>
              </a:lnSpc>
            </a:pPr>
            <a:r>
              <a:rPr lang="nb-NO" sz="1800" dirty="0"/>
              <a:t>Hvor mange barn har du? </a:t>
            </a:r>
            <a:r>
              <a:rPr lang="en-GB" sz="1800" dirty="0">
                <a:solidFill>
                  <a:srgbClr val="FF0000"/>
                </a:solidFill>
              </a:rPr>
              <a:t>int</a:t>
            </a:r>
          </a:p>
          <a:p>
            <a:pPr algn="l">
              <a:lnSpc>
                <a:spcPct val="150000"/>
              </a:lnSpc>
            </a:pPr>
            <a:r>
              <a:rPr lang="nb-NO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 mye veier du? </a:t>
            </a:r>
            <a:r>
              <a:rPr lang="en-GB" sz="1800" dirty="0">
                <a:solidFill>
                  <a:srgbClr val="FF0000"/>
                </a:solidFill>
              </a:rPr>
              <a:t>double</a:t>
            </a:r>
          </a:p>
          <a:p>
            <a:pPr algn="l">
              <a:lnSpc>
                <a:spcPct val="150000"/>
              </a:lnSpc>
            </a:pPr>
            <a:r>
              <a:rPr lang="nb-NO" sz="1800" dirty="0"/>
              <a:t>Hva er din e-post? </a:t>
            </a:r>
            <a:r>
              <a:rPr lang="nb-NO" sz="1800" dirty="0" err="1"/>
              <a:t>String</a:t>
            </a:r>
            <a:endParaRPr lang="nb-NO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546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felt </a:t>
            </a:r>
            <a:r>
              <a:rPr lang="en-GB" dirty="0" err="1"/>
              <a:t>til</a:t>
            </a:r>
            <a:r>
              <a:rPr lang="en-GB" dirty="0"/>
              <a:t>? </a:t>
            </a:r>
            <a:r>
              <a:rPr lang="nb-NO" dirty="0"/>
              <a:t>Felt er det som klassen skal bestå av!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aksessere</a:t>
            </a:r>
            <a:r>
              <a:rPr lang="en-GB" dirty="0"/>
              <a:t> felt? </a:t>
            </a:r>
            <a:r>
              <a:rPr lang="nb-NO" dirty="0"/>
              <a:t>Gjennom Getters og Setters.</a:t>
            </a:r>
          </a:p>
          <a:p>
            <a:endParaRPr lang="nb-NO" dirty="0"/>
          </a:p>
          <a:p>
            <a:r>
              <a:rPr lang="nb-NO" dirty="0"/>
              <a:t>Class Person {</a:t>
            </a:r>
          </a:p>
          <a:p>
            <a:endParaRPr lang="nb-NO" dirty="0"/>
          </a:p>
          <a:p>
            <a:r>
              <a:rPr lang="nb-NO" dirty="0" err="1"/>
              <a:t>int</a:t>
            </a:r>
            <a:r>
              <a:rPr lang="nb-NO" dirty="0"/>
              <a:t> alder;</a:t>
            </a:r>
          </a:p>
          <a:p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;</a:t>
            </a:r>
          </a:p>
          <a:p>
            <a:endParaRPr lang="nb-NO" dirty="0"/>
          </a:p>
          <a:p>
            <a:r>
              <a:rPr lang="nb-NO" dirty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17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Lage objekt (</a:t>
            </a:r>
            <a:r>
              <a:rPr lang="nb-NO" dirty="0" err="1"/>
              <a:t>instanse</a:t>
            </a:r>
            <a:r>
              <a:rPr lang="nb-NO" dirty="0"/>
              <a:t>) fra klassen Enten velge noen verdier til objektet på forhånd, eller gjør det frivillig valg som parametere. I det eksemplet som vi ser på bilde der oppe: vi har 2 ulike </a:t>
            </a:r>
            <a:r>
              <a:rPr lang="nb-NO" dirty="0" err="1"/>
              <a:t>constructors</a:t>
            </a:r>
            <a:br>
              <a:rPr lang="nb-NO" dirty="0"/>
            </a:br>
            <a:r>
              <a:rPr lang="nb-NO" dirty="0"/>
              <a:t>1. Person (</a:t>
            </a:r>
            <a:r>
              <a:rPr lang="nb-NO" dirty="0" err="1"/>
              <a:t>int</a:t>
            </a:r>
            <a:r>
              <a:rPr lang="nb-NO" dirty="0"/>
              <a:t> </a:t>
            </a:r>
            <a:r>
              <a:rPr lang="nb-NO" dirty="0" err="1"/>
              <a:t>nyAlder</a:t>
            </a:r>
            <a:r>
              <a:rPr lang="nb-NO" dirty="0"/>
              <a:t>,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dirty="0" err="1"/>
              <a:t>nyName</a:t>
            </a:r>
            <a:r>
              <a:rPr lang="nb-NO" dirty="0"/>
              <a:t>)          </a:t>
            </a:r>
            <a:r>
              <a:rPr lang="nb-NO" dirty="0">
                <a:sym typeface="Wingdings" panose="05000000000000000000" pitchFamily="2" charset="2"/>
              </a:rPr>
              <a:t> denne her er mer fleksibel, vi kan velge selv alder, og </a:t>
            </a:r>
            <a:r>
              <a:rPr lang="nb-NO" dirty="0" err="1">
                <a:sym typeface="Wingdings" panose="05000000000000000000" pitchFamily="2" charset="2"/>
              </a:rPr>
              <a:t>name</a:t>
            </a:r>
            <a:r>
              <a:rPr lang="nb-NO" dirty="0">
                <a:sym typeface="Wingdings" panose="05000000000000000000" pitchFamily="2" charset="2"/>
              </a:rPr>
              <a:t> når vi skal lage objekt</a:t>
            </a:r>
          </a:p>
          <a:p>
            <a:br>
              <a:rPr lang="nb-NO" dirty="0">
                <a:sym typeface="Wingdings" panose="05000000000000000000" pitchFamily="2" charset="2"/>
              </a:rPr>
            </a:br>
            <a:r>
              <a:rPr lang="nb-NO" dirty="0">
                <a:sym typeface="Wingdings" panose="05000000000000000000" pitchFamily="2" charset="2"/>
              </a:rPr>
              <a:t>2. Person () 		 denne her har faste verdier på forhånd, </a:t>
            </a:r>
            <a:r>
              <a:rPr lang="nb-NO" dirty="0" err="1">
                <a:sym typeface="Wingdings" panose="05000000000000000000" pitchFamily="2" charset="2"/>
              </a:rPr>
              <a:t>dvs</a:t>
            </a:r>
            <a:r>
              <a:rPr lang="nb-NO" dirty="0">
                <a:sym typeface="Wingdings" panose="05000000000000000000" pitchFamily="2" charset="2"/>
              </a:rPr>
              <a:t> hvis jeg bruker den så vil alle objekter har alder 25 og </a:t>
            </a:r>
            <a:r>
              <a:rPr lang="nb-NO" dirty="0" err="1">
                <a:sym typeface="Wingdings" panose="05000000000000000000" pitchFamily="2" charset="2"/>
              </a:rPr>
              <a:t>name</a:t>
            </a:r>
            <a:r>
              <a:rPr lang="nb-NO" dirty="0">
                <a:sym typeface="Wingdings" panose="05000000000000000000" pitchFamily="2" charset="2"/>
              </a:rPr>
              <a:t> Ammar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828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Syntax</a:t>
            </a:r>
            <a:r>
              <a:rPr lang="en-GB" dirty="0"/>
              <a:t>: </a:t>
            </a:r>
            <a:r>
              <a:rPr lang="en-GB" dirty="0" err="1"/>
              <a:t>ClassName</a:t>
            </a:r>
            <a:r>
              <a:rPr lang="en-GB" dirty="0"/>
              <a:t> </a:t>
            </a:r>
            <a:r>
              <a:rPr lang="en-GB" dirty="0" err="1"/>
              <a:t>objectName</a:t>
            </a:r>
            <a:r>
              <a:rPr lang="en-GB" dirty="0"/>
              <a:t> = new Constructor();</a:t>
            </a:r>
          </a:p>
          <a:p>
            <a:endParaRPr lang="en-GB" dirty="0"/>
          </a:p>
          <a:p>
            <a:r>
              <a:rPr lang="en-GB" dirty="0" err="1"/>
              <a:t>objectName</a:t>
            </a:r>
            <a:r>
              <a:rPr lang="en-GB" dirty="0"/>
              <a:t>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 </a:t>
            </a: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 </a:t>
            </a:r>
            <a:r>
              <a:rPr lang="en-GB" dirty="0" err="1"/>
              <a:t>vil</a:t>
            </a:r>
            <a:r>
              <a:rPr lang="en-GB" dirty="0"/>
              <a:t> kale den, her </a:t>
            </a:r>
            <a:r>
              <a:rPr lang="en-GB" dirty="0" err="1"/>
              <a:t>valgte</a:t>
            </a:r>
            <a:r>
              <a:rPr lang="en-GB" dirty="0"/>
              <a:t> </a:t>
            </a:r>
            <a:r>
              <a:rPr lang="en-GB" dirty="0" err="1"/>
              <a:t>jeg</a:t>
            </a:r>
            <a:r>
              <a:rPr lang="en-GB" dirty="0"/>
              <a:t> bare person1, person2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33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2 typer metoder:</a:t>
            </a:r>
          </a:p>
          <a:p>
            <a:r>
              <a:rPr lang="nb-NO" dirty="0"/>
              <a:t>1. </a:t>
            </a:r>
            <a:r>
              <a:rPr lang="nb-NO" dirty="0" err="1"/>
              <a:t>Void</a:t>
            </a:r>
            <a:r>
              <a:rPr lang="nb-NO" dirty="0"/>
              <a:t>: Gjør en effekt!</a:t>
            </a:r>
          </a:p>
          <a:p>
            <a:r>
              <a:rPr lang="nb-NO" dirty="0"/>
              <a:t>2. Non-</a:t>
            </a:r>
            <a:r>
              <a:rPr lang="nb-NO" dirty="0" err="1"/>
              <a:t>void</a:t>
            </a:r>
            <a:r>
              <a:rPr lang="nb-NO" dirty="0"/>
              <a:t>: </a:t>
            </a:r>
            <a:r>
              <a:rPr lang="nb-NO" dirty="0" err="1"/>
              <a:t>return</a:t>
            </a:r>
            <a:r>
              <a:rPr lang="nb-NO" dirty="0"/>
              <a:t> en verdi!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529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samme klasse (internt), vi skriver kun navnet på metoden </a:t>
            </a:r>
            <a:r>
              <a:rPr lang="nb-NO" dirty="0" err="1"/>
              <a:t>evt</a:t>
            </a:r>
            <a:r>
              <a:rPr lang="nb-NO" dirty="0"/>
              <a:t> med parametere hvis metoden tar imot parametere.</a:t>
            </a:r>
          </a:p>
          <a:p>
            <a:r>
              <a:rPr lang="nb-NO" dirty="0"/>
              <a:t>Fra en annen klasse (eksternt), må først lage objekt fra den ene klassen også kan jeg få objektet til å kalle på den metoden gjennom . Notasjon.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44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Metoder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</a:t>
            </a:r>
            <a:r>
              <a:rPr lang="en-GB" dirty="0"/>
              <a:t> mange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vi?</a:t>
            </a:r>
          </a:p>
          <a:p>
            <a:pPr algn="l">
              <a:lnSpc>
                <a:spcPct val="150000"/>
              </a:lnSpc>
            </a:pPr>
            <a:r>
              <a:rPr lang="en-GB" sz="3000" dirty="0" err="1"/>
              <a:t>Hvor</a:t>
            </a:r>
            <a:r>
              <a:rPr lang="en-GB" sz="3000" dirty="0"/>
              <a:t> mange barn </a:t>
            </a:r>
            <a:r>
              <a:rPr lang="en-GB" sz="3000" dirty="0" err="1"/>
              <a:t>har</a:t>
            </a:r>
            <a:r>
              <a:rPr lang="en-GB" sz="3000" dirty="0"/>
              <a:t> du?</a:t>
            </a:r>
            <a:br>
              <a:rPr lang="nb-NO" sz="3000" dirty="0"/>
            </a:br>
            <a:r>
              <a:rPr lang="nb-NO" sz="1800" dirty="0"/>
              <a:t>Her forventer jeg info så det er </a:t>
            </a:r>
            <a:r>
              <a:rPr lang="nb-NO" sz="1800" dirty="0" err="1"/>
              <a:t>return</a:t>
            </a:r>
            <a:r>
              <a:rPr lang="nb-NO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nb-NO" dirty="0"/>
              <a:t>Kan du ta vekk ananas fra min pizza?</a:t>
            </a:r>
            <a:endParaRPr lang="nb-NO" sz="2000" dirty="0"/>
          </a:p>
          <a:p>
            <a:pPr algn="l">
              <a:lnSpc>
                <a:spcPct val="150000"/>
              </a:lnSpc>
            </a:pPr>
            <a:r>
              <a:rPr lang="nb-NO" sz="1800" dirty="0"/>
              <a:t>En action skal skje her, </a:t>
            </a:r>
            <a:r>
              <a:rPr lang="nb-NO" sz="1800" dirty="0" err="1"/>
              <a:t>dvs</a:t>
            </a:r>
            <a:r>
              <a:rPr lang="nb-NO" sz="1800" dirty="0"/>
              <a:t> VOID og ikke </a:t>
            </a:r>
            <a:r>
              <a:rPr lang="nb-NO" sz="1800" dirty="0" err="1"/>
              <a:t>return</a:t>
            </a:r>
            <a:r>
              <a:rPr lang="nb-NO" sz="1800" dirty="0"/>
              <a:t>.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719A-49A7-4453-9235-2C792E32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09" y="1909878"/>
            <a:ext cx="473458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Metoder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kaller</a:t>
            </a:r>
            <a:r>
              <a:rPr lang="en-GB" dirty="0"/>
              <a:t> man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?</a:t>
            </a:r>
          </a:p>
          <a:p>
            <a:pPr algn="l">
              <a:lnSpc>
                <a:spcPct val="150000"/>
              </a:lnSpc>
            </a:pPr>
            <a:r>
              <a:rPr lang="en-GB" dirty="0" err="1"/>
              <a:t>Internt</a:t>
            </a:r>
            <a:r>
              <a:rPr lang="en-GB" dirty="0"/>
              <a:t>							</a:t>
            </a:r>
            <a:r>
              <a:rPr lang="en-GB" dirty="0" err="1"/>
              <a:t>Eksternt</a:t>
            </a:r>
            <a:endParaRPr lang="en-GB" dirty="0"/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09BB6-C7CB-480A-90F5-4A5E45C4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5" y="3219123"/>
            <a:ext cx="4963218" cy="234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0A662-A97B-4137-8405-6E66844E7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41" y="3219123"/>
            <a:ext cx="643255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 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nb-NO" sz="2800" b="1" dirty="0"/>
              <a:t>Lag en </a:t>
            </a:r>
            <a:r>
              <a:rPr lang="nb-NO" sz="2800" b="1" dirty="0" err="1"/>
              <a:t>java</a:t>
            </a:r>
            <a:r>
              <a:rPr lang="nb-NO" sz="2800" b="1" dirty="0"/>
              <a:t> klasse for kaker, ønskede felt er «størrelse, type, pris, glutenfri eller ikke».</a:t>
            </a:r>
          </a:p>
          <a:p>
            <a:pPr algn="l">
              <a:lnSpc>
                <a:spcPct val="150000"/>
              </a:lnSpc>
            </a:pPr>
            <a:r>
              <a:rPr lang="nb-NO" sz="2800" b="1" dirty="0"/>
              <a:t>Lag en </a:t>
            </a:r>
            <a:r>
              <a:rPr lang="nb-NO" sz="2800" b="1" dirty="0" err="1"/>
              <a:t>constructor</a:t>
            </a:r>
            <a:r>
              <a:rPr lang="nb-NO" sz="2800" b="1" dirty="0"/>
              <a:t> men ta hensyn til at akkurat nå alle kaker vi selger er glutenfrie! Ellers så vi har mange ulike typer og størrelser og dermed priser.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Lag en metode som returnere hvilken type kaken har?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Lag en metode som printer ut detaljene til kaken?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Lag en metode som regner ut prisen på antall kaker kunden kjøper (Hint: pris * antall)?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Lag en metode som gir 50% rabatt på den ene kaken fordi den skal gå ut på dato snart (Hint: pris / 2) 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Lag en metode som sjekker om typen er </a:t>
            </a:r>
            <a:r>
              <a:rPr lang="nb-NO" sz="2800" dirty="0" err="1"/>
              <a:t>gullrotkake</a:t>
            </a:r>
            <a:r>
              <a:rPr lang="nb-NO" sz="2800" dirty="0"/>
              <a:t>, hvis ja </a:t>
            </a:r>
            <a:r>
              <a:rPr lang="nb-NO" sz="2800" dirty="0" err="1"/>
              <a:t>print</a:t>
            </a:r>
            <a:r>
              <a:rPr lang="nb-NO" sz="2800" dirty="0"/>
              <a:t> «Jeg vil kjøpe», hvis ikke «vil ikke, takk!»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 </a:t>
            </a:r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5982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Access </a:t>
            </a:r>
            <a:r>
              <a:rPr lang="nb-NO" sz="3600" spc="-3" dirty="0" err="1"/>
              <a:t>modifiers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nb-NO" sz="3000" dirty="0"/>
              <a:t>private			</a:t>
            </a:r>
            <a:r>
              <a:rPr lang="nb-NO" sz="3000" dirty="0" err="1"/>
              <a:t>public</a:t>
            </a:r>
            <a:r>
              <a:rPr lang="nb-NO" sz="3000" dirty="0"/>
              <a:t>		</a:t>
            </a:r>
            <a:r>
              <a:rPr lang="nb-NO" sz="3000" dirty="0" err="1"/>
              <a:t>protected</a:t>
            </a:r>
            <a:endParaRPr lang="nb-NO" sz="3000" dirty="0"/>
          </a:p>
          <a:p>
            <a:pPr algn="l"/>
            <a:endParaRPr lang="nb-NO" sz="3000" dirty="0"/>
          </a:p>
          <a:p>
            <a:pPr algn="l"/>
            <a:r>
              <a:rPr lang="nb-NO" sz="1800" dirty="0"/>
              <a:t>Felt er alltid private.</a:t>
            </a:r>
          </a:p>
          <a:p>
            <a:pPr algn="l"/>
            <a:r>
              <a:rPr lang="en-GB" sz="1800" dirty="0"/>
              <a:t>public </a:t>
            </a:r>
            <a:r>
              <a:rPr lang="en-GB" sz="1800" dirty="0" err="1"/>
              <a:t>brukes</a:t>
            </a:r>
            <a:r>
              <a:rPr lang="en-GB" sz="1800" dirty="0"/>
              <a:t> </a:t>
            </a:r>
            <a:r>
              <a:rPr lang="en-GB" sz="1800" dirty="0" err="1"/>
              <a:t>vanligvis</a:t>
            </a:r>
            <a:r>
              <a:rPr lang="en-GB" sz="1800" dirty="0"/>
              <a:t> </a:t>
            </a:r>
            <a:r>
              <a:rPr lang="en-GB" sz="1800" dirty="0" err="1"/>
              <a:t>til</a:t>
            </a:r>
            <a:r>
              <a:rPr lang="en-GB" sz="1800" dirty="0"/>
              <a:t> </a:t>
            </a:r>
            <a:r>
              <a:rPr lang="en-GB" sz="1800" dirty="0" err="1"/>
              <a:t>klassene</a:t>
            </a:r>
            <a:r>
              <a:rPr lang="en-GB" sz="1800" dirty="0"/>
              <a:t>, </a:t>
            </a:r>
            <a:r>
              <a:rPr lang="en-GB" sz="1800" dirty="0" err="1"/>
              <a:t>og</a:t>
            </a:r>
            <a:r>
              <a:rPr lang="en-GB" sz="1800" dirty="0"/>
              <a:t> constructors.</a:t>
            </a:r>
          </a:p>
          <a:p>
            <a:pPr algn="l"/>
            <a:r>
              <a:rPr lang="en-GB" sz="1800" dirty="0" err="1"/>
              <a:t>Metodene</a:t>
            </a:r>
            <a:r>
              <a:rPr lang="en-GB" sz="1800" dirty="0"/>
              <a:t> </a:t>
            </a:r>
            <a:r>
              <a:rPr lang="en-GB" sz="1800" dirty="0" err="1"/>
              <a:t>kan</a:t>
            </a:r>
            <a:r>
              <a:rPr lang="en-GB" sz="1800" dirty="0"/>
              <a:t> </a:t>
            </a:r>
            <a:r>
              <a:rPr lang="en-GB" sz="1800" dirty="0" err="1"/>
              <a:t>være</a:t>
            </a:r>
            <a:r>
              <a:rPr lang="en-GB" sz="1800" dirty="0"/>
              <a:t>:</a:t>
            </a:r>
          </a:p>
          <a:p>
            <a:pPr algn="l"/>
            <a:r>
              <a:rPr lang="en-GB" sz="1800" dirty="0"/>
              <a:t>private (</a:t>
            </a:r>
            <a:r>
              <a:rPr lang="en-GB" sz="1800" dirty="0" err="1"/>
              <a:t>dersom</a:t>
            </a:r>
            <a:r>
              <a:rPr lang="en-GB" sz="1800" dirty="0"/>
              <a:t> den </a:t>
            </a:r>
            <a:r>
              <a:rPr lang="en-GB" sz="1800" dirty="0" err="1"/>
              <a:t>skal</a:t>
            </a:r>
            <a:r>
              <a:rPr lang="en-GB" sz="1800" dirty="0"/>
              <a:t> </a:t>
            </a:r>
            <a:r>
              <a:rPr lang="en-GB" sz="1800" dirty="0" err="1"/>
              <a:t>ikke</a:t>
            </a:r>
            <a:r>
              <a:rPr lang="en-GB" sz="1800" dirty="0"/>
              <a:t> </a:t>
            </a:r>
            <a:r>
              <a:rPr lang="en-GB" sz="1800" dirty="0" err="1"/>
              <a:t>brukes</a:t>
            </a:r>
            <a:r>
              <a:rPr lang="en-GB" sz="1800" dirty="0"/>
              <a:t> </a:t>
            </a:r>
            <a:r>
              <a:rPr lang="en-GB" sz="1800" dirty="0" err="1"/>
              <a:t>direkte</a:t>
            </a:r>
            <a:r>
              <a:rPr lang="en-GB" sz="1800" dirty="0"/>
              <a:t>, men </a:t>
            </a:r>
            <a:r>
              <a:rPr lang="en-GB" sz="1800" dirty="0" err="1"/>
              <a:t>skal</a:t>
            </a:r>
            <a:r>
              <a:rPr lang="en-GB" sz="1800" dirty="0"/>
              <a:t> </a:t>
            </a:r>
            <a:r>
              <a:rPr lang="en-GB" sz="1800" dirty="0" err="1"/>
              <a:t>kalles</a:t>
            </a:r>
            <a:r>
              <a:rPr lang="en-GB" sz="1800" dirty="0"/>
              <a:t> I et </a:t>
            </a:r>
            <a:r>
              <a:rPr lang="en-GB" sz="1800" dirty="0" err="1"/>
              <a:t>annet</a:t>
            </a:r>
            <a:r>
              <a:rPr lang="en-GB" sz="1800" dirty="0"/>
              <a:t> </a:t>
            </a:r>
            <a:r>
              <a:rPr lang="en-GB" sz="1800" dirty="0" err="1"/>
              <a:t>sted</a:t>
            </a:r>
            <a:r>
              <a:rPr lang="en-GB" sz="1800" dirty="0"/>
              <a:t>).</a:t>
            </a:r>
          </a:p>
          <a:p>
            <a:pPr algn="l"/>
            <a:r>
              <a:rPr lang="en-GB" sz="1800" dirty="0"/>
              <a:t>public (</a:t>
            </a:r>
            <a:r>
              <a:rPr lang="en-GB" sz="1800" dirty="0" err="1"/>
              <a:t>dersom</a:t>
            </a:r>
            <a:r>
              <a:rPr lang="en-GB" sz="1800" dirty="0"/>
              <a:t> vi </a:t>
            </a:r>
            <a:r>
              <a:rPr lang="en-GB" sz="1800" dirty="0" err="1"/>
              <a:t>ønsker</a:t>
            </a:r>
            <a:r>
              <a:rPr lang="en-GB" sz="1800" dirty="0"/>
              <a:t> å </a:t>
            </a:r>
            <a:r>
              <a:rPr lang="en-GB" sz="1800" dirty="0" err="1"/>
              <a:t>bruke</a:t>
            </a:r>
            <a:r>
              <a:rPr lang="en-GB" sz="1800" dirty="0"/>
              <a:t> den </a:t>
            </a:r>
            <a:r>
              <a:rPr lang="en-GB" sz="1800" dirty="0" err="1"/>
              <a:t>direkte</a:t>
            </a:r>
            <a:r>
              <a:rPr lang="en-GB" sz="1800" dirty="0"/>
              <a:t>).</a:t>
            </a:r>
          </a:p>
          <a:p>
            <a:pPr algn="l"/>
            <a:r>
              <a:rPr lang="en-GB" sz="1800" dirty="0"/>
              <a:t>protected (</a:t>
            </a:r>
            <a:r>
              <a:rPr lang="en-GB" sz="1800" dirty="0" err="1"/>
              <a:t>mest</a:t>
            </a:r>
            <a:r>
              <a:rPr lang="en-GB" sz="1800" dirty="0"/>
              <a:t> I ARV).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464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 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62" y="1803400"/>
            <a:ext cx="9059537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nb-NO" sz="2800" dirty="0"/>
              <a:t>Lag en metode som viser detaljer på hvordan å lage pizza fra bunnen?</a:t>
            </a:r>
          </a:p>
          <a:p>
            <a:pPr algn="l">
              <a:lnSpc>
                <a:spcPct val="150000"/>
              </a:lnSpc>
            </a:pPr>
            <a:r>
              <a:rPr lang="nb-NO" sz="2800" dirty="0"/>
              <a:t>Denne metoden kan være </a:t>
            </a:r>
            <a:r>
              <a:rPr lang="nb-NO" sz="2800" dirty="0" err="1"/>
              <a:t>public</a:t>
            </a:r>
            <a:r>
              <a:rPr lang="nb-NO" sz="2800" dirty="0"/>
              <a:t> fordi vi ønsker å få tak i den direkte. Mens den kan ha inni seg 2 private metoder som f.eks. (</a:t>
            </a:r>
            <a:r>
              <a:rPr lang="nb-NO" sz="2800" dirty="0" err="1"/>
              <a:t>lagDeig</a:t>
            </a:r>
            <a:r>
              <a:rPr lang="nb-NO" sz="2800" dirty="0"/>
              <a:t>, </a:t>
            </a:r>
            <a:r>
              <a:rPr lang="nb-NO" sz="2800" dirty="0" err="1"/>
              <a:t>lagSaus</a:t>
            </a:r>
            <a:r>
              <a:rPr lang="nb-NO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0009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336"/>
            <a:ext cx="12192000" cy="1140619"/>
          </a:xfrm>
        </p:spPr>
        <p:txBody>
          <a:bodyPr>
            <a:normAutofit/>
          </a:bodyPr>
          <a:lstStyle/>
          <a:p>
            <a:r>
              <a:rPr lang="nb-NO" sz="4800" dirty="0"/>
              <a:t>Litt om meg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Ammar Khaled Haddad (25).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Læringsassistent / IT og informasjonssystemer.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Går i tredje året.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Hadde ingen tidligere erfaringer innen IT fra før.</a:t>
            </a:r>
          </a:p>
          <a:p>
            <a:pPr algn="l">
              <a:lnSpc>
                <a:spcPct val="150000"/>
              </a:lnSpc>
            </a:pPr>
            <a:endParaRPr lang="en-GB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202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en-GB" sz="3600" spc="-3" dirty="0" err="1">
                <a:solidFill>
                  <a:srgbClr val="D2002B"/>
                </a:solidFill>
              </a:rPr>
              <a:t>Forelesning</a:t>
            </a:r>
            <a:r>
              <a:rPr lang="en-GB" sz="3600" spc="177" dirty="0">
                <a:solidFill>
                  <a:srgbClr val="D2002B"/>
                </a:solidFill>
              </a:rPr>
              <a:t> </a:t>
            </a:r>
            <a:r>
              <a:rPr lang="en-GB" sz="3600" spc="-3" dirty="0"/>
              <a:t>1</a:t>
            </a:r>
            <a:r>
              <a:rPr lang="en-GB" sz="3600" spc="-3" dirty="0">
                <a:solidFill>
                  <a:srgbClr val="D2002B"/>
                </a:solidFill>
              </a:rPr>
              <a:t>: </a:t>
            </a:r>
            <a:r>
              <a:rPr lang="nb-NO" sz="3600" dirty="0"/>
              <a:t>Java programmering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Hva er Java?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Hvorfor lære Java?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Kjenne til Java biblioteket?</a:t>
            </a:r>
            <a:endParaRPr lang="en-GB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err="1"/>
              <a:t>Må</a:t>
            </a:r>
            <a:r>
              <a:rPr lang="en-GB" sz="3000" dirty="0"/>
              <a:t> </a:t>
            </a:r>
            <a:r>
              <a:rPr lang="en-GB" sz="3000" dirty="0" err="1"/>
              <a:t>jeg</a:t>
            </a:r>
            <a:r>
              <a:rPr lang="en-GB" sz="3000" dirty="0"/>
              <a:t> </a:t>
            </a:r>
            <a:r>
              <a:rPr lang="en-GB" sz="3000" dirty="0" err="1"/>
              <a:t>lære</a:t>
            </a:r>
            <a:r>
              <a:rPr lang="en-GB" sz="3000" dirty="0"/>
              <a:t> </a:t>
            </a:r>
            <a:r>
              <a:rPr lang="en-GB" sz="3000" dirty="0" err="1"/>
              <a:t>andre</a:t>
            </a:r>
            <a:r>
              <a:rPr lang="en-GB" sz="3000" dirty="0"/>
              <a:t> </a:t>
            </a:r>
            <a:r>
              <a:rPr lang="nb-N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programmeringsspråk?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200" dirty="0">
                <a:latin typeface="Calibri" panose="020F0502020204030204" pitchFamily="34" charset="0"/>
                <a:cs typeface="Arial" panose="020B0604020202020204" pitchFamily="34" charset="0"/>
              </a:rPr>
              <a:t>Hvordan bli flink i koding?</a:t>
            </a: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043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Plan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Struktur (Class – Felt – </a:t>
            </a:r>
            <a:r>
              <a:rPr lang="nb-NO" sz="3000" dirty="0" err="1"/>
              <a:t>Constructor</a:t>
            </a:r>
            <a:r>
              <a:rPr lang="nb-NO" sz="3000" dirty="0"/>
              <a:t> - Metoder).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Data typer (Primitive mot Reference).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Operators (=, ==, ++, --, &amp;&amp;, </a:t>
            </a:r>
            <a:r>
              <a:rPr lang="en-GB" sz="3000" dirty="0"/>
              <a:t>||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Debugging (Utskrift, bruke Debugger).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Testing (Enhetstesting, J-unit)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Kolleksjoner (</a:t>
            </a:r>
            <a:r>
              <a:rPr lang="nb-NO" sz="3000" dirty="0" err="1"/>
              <a:t>Array</a:t>
            </a:r>
            <a:r>
              <a:rPr lang="nb-NO" sz="3000" dirty="0"/>
              <a:t>, </a:t>
            </a:r>
            <a:r>
              <a:rPr lang="nb-NO" sz="3000" dirty="0" err="1"/>
              <a:t>ArrayList</a:t>
            </a:r>
            <a:r>
              <a:rPr lang="nb-NO" sz="3000" dirty="0"/>
              <a:t>, </a:t>
            </a:r>
            <a:r>
              <a:rPr lang="nb-NO" sz="3000" dirty="0" err="1"/>
              <a:t>HashMap</a:t>
            </a:r>
            <a:r>
              <a:rPr lang="nb-NO" sz="3000" dirty="0"/>
              <a:t>, </a:t>
            </a:r>
            <a:r>
              <a:rPr lang="nb-NO" sz="3000" dirty="0" err="1"/>
              <a:t>HashSet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Loops (For-</a:t>
            </a:r>
            <a:r>
              <a:rPr lang="nb-NO" sz="3000" dirty="0" err="1"/>
              <a:t>Each</a:t>
            </a:r>
            <a:r>
              <a:rPr lang="nb-NO" sz="3000" dirty="0"/>
              <a:t>, For-Loop, </a:t>
            </a:r>
            <a:r>
              <a:rPr lang="nb-NO" sz="3000" dirty="0" err="1"/>
              <a:t>While</a:t>
            </a:r>
            <a:r>
              <a:rPr lang="nb-NO" sz="3000" dirty="0"/>
              <a:t>-loop, </a:t>
            </a:r>
            <a:r>
              <a:rPr lang="nb-NO" sz="3000" dirty="0" err="1"/>
              <a:t>Iterator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applikasjon (</a:t>
            </a:r>
            <a:r>
              <a:rPr lang="nb-NO" sz="3000" dirty="0" err="1"/>
              <a:t>Servlet</a:t>
            </a:r>
            <a:r>
              <a:rPr lang="nb-NO" sz="3000" dirty="0"/>
              <a:t> </a:t>
            </a:r>
            <a:r>
              <a:rPr lang="nb-NO" sz="3000" dirty="0">
                <a:sym typeface="Wingdings" panose="05000000000000000000" pitchFamily="2" charset="2"/>
              </a:rPr>
              <a:t></a:t>
            </a:r>
            <a:r>
              <a:rPr lang="nb-NO" sz="3000" dirty="0"/>
              <a:t> </a:t>
            </a:r>
            <a:r>
              <a:rPr lang="nb-NO" sz="3000" dirty="0" err="1"/>
              <a:t>doGet</a:t>
            </a:r>
            <a:r>
              <a:rPr lang="nb-NO" sz="3000" dirty="0"/>
              <a:t>, </a:t>
            </a:r>
            <a:r>
              <a:rPr lang="nb-NO" sz="3000" dirty="0" err="1"/>
              <a:t>doPost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815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Class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nb-NO" sz="3000" dirty="0"/>
              <a:t>Hvordan definere en JAVA klasse?</a:t>
            </a:r>
          </a:p>
          <a:p>
            <a:pPr algn="l">
              <a:lnSpc>
                <a:spcPct val="150000"/>
              </a:lnSpc>
            </a:pPr>
            <a:endParaRPr lang="nb-NO" sz="2600" dirty="0"/>
          </a:p>
          <a:p>
            <a:pPr algn="l">
              <a:lnSpc>
                <a:spcPct val="150000"/>
              </a:lnSpc>
            </a:pPr>
            <a:r>
              <a:rPr lang="nb-NO" sz="2600" dirty="0"/>
              <a:t>- Class og </a:t>
            </a:r>
            <a:r>
              <a:rPr lang="nb-NO" sz="2600" dirty="0" err="1"/>
              <a:t>Constructor</a:t>
            </a:r>
            <a:r>
              <a:rPr lang="nb-NO" sz="2600" dirty="0"/>
              <a:t> med STOR forbokstav.</a:t>
            </a:r>
          </a:p>
          <a:p>
            <a:pPr algn="l">
              <a:lnSpc>
                <a:spcPct val="150000"/>
              </a:lnSpc>
            </a:pPr>
            <a:r>
              <a:rPr lang="nb-NO" sz="2000" dirty="0">
                <a:solidFill>
                  <a:srgbClr val="FF0000"/>
                </a:solidFill>
              </a:rPr>
              <a:t>Eks</a:t>
            </a:r>
            <a:r>
              <a:rPr lang="nb-NO" sz="2000" dirty="0"/>
              <a:t> </a:t>
            </a:r>
            <a:r>
              <a:rPr lang="nb-NO" sz="2000" dirty="0">
                <a:sym typeface="Wingdings" panose="05000000000000000000" pitchFamily="2" charset="2"/>
              </a:rPr>
              <a:t> </a:t>
            </a:r>
            <a:r>
              <a:rPr lang="nb-NO" sz="2000" dirty="0" err="1"/>
              <a:t>class</a:t>
            </a:r>
            <a:r>
              <a:rPr lang="nb-NO" sz="2000" dirty="0"/>
              <a:t> Pizza { }</a:t>
            </a:r>
          </a:p>
          <a:p>
            <a:pPr algn="l">
              <a:lnSpc>
                <a:spcPct val="150000"/>
              </a:lnSpc>
            </a:pPr>
            <a:r>
              <a:rPr lang="nb-NO" sz="2000" dirty="0"/>
              <a:t>Hvis det er 2 ord eller flere så skrives det i </a:t>
            </a:r>
            <a:r>
              <a:rPr lang="nb-NO" sz="2000" dirty="0" err="1"/>
              <a:t>CamelCase</a:t>
            </a:r>
            <a:r>
              <a:rPr lang="nb-NO" sz="2000" dirty="0"/>
              <a:t>:</a:t>
            </a:r>
          </a:p>
          <a:p>
            <a:pPr algn="l">
              <a:lnSpc>
                <a:spcPct val="150000"/>
              </a:lnSpc>
            </a:pPr>
            <a:r>
              <a:rPr lang="nb-NO" sz="2000" dirty="0">
                <a:solidFill>
                  <a:srgbClr val="FF0000"/>
                </a:solidFill>
              </a:rPr>
              <a:t>Eks</a:t>
            </a:r>
            <a:r>
              <a:rPr lang="nb-NO" sz="2000" dirty="0"/>
              <a:t> </a:t>
            </a:r>
            <a:r>
              <a:rPr lang="nb-NO" sz="2000" dirty="0">
                <a:sym typeface="Wingdings" panose="05000000000000000000" pitchFamily="2" charset="2"/>
              </a:rPr>
              <a:t> </a:t>
            </a:r>
            <a:r>
              <a:rPr lang="nb-NO" sz="2000" dirty="0" err="1"/>
              <a:t>class</a:t>
            </a:r>
            <a:r>
              <a:rPr lang="nb-NO" sz="2000" dirty="0"/>
              <a:t> </a:t>
            </a:r>
            <a:r>
              <a:rPr lang="nb-NO" sz="2000" dirty="0" err="1"/>
              <a:t>HjelpeLærer</a:t>
            </a:r>
            <a:r>
              <a:rPr lang="nb-NO" sz="2000" dirty="0"/>
              <a:t> { }</a:t>
            </a:r>
          </a:p>
          <a:p>
            <a:pPr algn="l">
              <a:lnSpc>
                <a:spcPct val="150000"/>
              </a:lnSpc>
            </a:pPr>
            <a:r>
              <a:rPr lang="nb-NO" dirty="0"/>
              <a:t>- Felt og Metoder med LITEN forbokstav.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28796-1777-4521-B6DF-E4DE1F3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50" y="1098320"/>
            <a:ext cx="276263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Data typer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Primitive</a:t>
            </a:r>
            <a:r>
              <a:rPr lang="nb-NO" sz="3000" dirty="0">
                <a:sym typeface="Wingdings" panose="05000000000000000000" pitchFamily="2" charset="2"/>
              </a:rPr>
              <a:t> (</a:t>
            </a:r>
            <a:r>
              <a:rPr lang="en-GB" sz="3000" dirty="0">
                <a:solidFill>
                  <a:srgbClr val="FF0000"/>
                </a:solidFill>
              </a:rPr>
              <a:t>int</a:t>
            </a:r>
            <a:r>
              <a:rPr lang="en-GB" sz="3000" dirty="0"/>
              <a:t>, </a:t>
            </a:r>
            <a:r>
              <a:rPr lang="en-GB" sz="3000" dirty="0">
                <a:solidFill>
                  <a:srgbClr val="FF0000"/>
                </a:solidFill>
              </a:rPr>
              <a:t>double</a:t>
            </a:r>
            <a:r>
              <a:rPr lang="en-GB" sz="3000" dirty="0"/>
              <a:t>, </a:t>
            </a:r>
            <a:r>
              <a:rPr lang="en-GB" sz="3000" dirty="0" err="1">
                <a:solidFill>
                  <a:srgbClr val="FF0000"/>
                </a:solidFill>
              </a:rPr>
              <a:t>boolean</a:t>
            </a:r>
            <a:r>
              <a:rPr lang="en-GB" sz="3000" dirty="0"/>
              <a:t>, </a:t>
            </a:r>
            <a:r>
              <a:rPr lang="en-GB" sz="3000" dirty="0">
                <a:solidFill>
                  <a:srgbClr val="FF0000"/>
                </a:solidFill>
              </a:rPr>
              <a:t>char</a:t>
            </a:r>
            <a:r>
              <a:rPr lang="en-GB" sz="3000" dirty="0">
                <a:solidFill>
                  <a:schemeClr val="tx1"/>
                </a:solidFill>
              </a:rPr>
              <a:t>):</a:t>
            </a: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 fikk du i karakter i </a:t>
            </a:r>
            <a:r>
              <a:rPr lang="nb-NO" sz="3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 du vært gift?</a:t>
            </a:r>
            <a:endParaRPr lang="nb-NO" sz="3000" dirty="0"/>
          </a:p>
          <a:p>
            <a:pPr algn="l">
              <a:lnSpc>
                <a:spcPct val="150000"/>
              </a:lnSpc>
            </a:pPr>
            <a:r>
              <a:rPr lang="nb-NO" sz="3000" dirty="0"/>
              <a:t>Hvor mange barn har du?</a:t>
            </a:r>
            <a:endParaRPr lang="en-GB" sz="30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Hvor mye veier du?</a:t>
            </a:r>
            <a:endParaRPr lang="en-GB" sz="3000" dirty="0">
              <a:solidFill>
                <a:srgbClr val="FF0000"/>
              </a:solidFill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Reference (objekt data type): Alle klasser i Java</a:t>
            </a:r>
            <a:endParaRPr lang="nb-NO" sz="3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nb-NO" sz="3000" dirty="0"/>
              <a:t>Hva er din e-post?</a:t>
            </a:r>
          </a:p>
          <a:p>
            <a:pPr algn="l">
              <a:lnSpc>
                <a:spcPct val="150000"/>
              </a:lnSpc>
            </a:pPr>
            <a:r>
              <a:rPr lang="nb-NO" sz="3600" b="1" dirty="0">
                <a:solidFill>
                  <a:srgbClr val="FF0000"/>
                </a:solidFill>
              </a:rPr>
              <a:t>NB:</a:t>
            </a:r>
            <a:r>
              <a:rPr lang="nb-NO" sz="3600" dirty="0"/>
              <a:t> Hver felt og metode må ha data type (primitive eller </a:t>
            </a:r>
            <a:r>
              <a:rPr lang="nb-NO" sz="3600" dirty="0" err="1"/>
              <a:t>reference</a:t>
            </a:r>
            <a:r>
              <a:rPr lang="nb-NO" sz="36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16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Felt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felt </a:t>
            </a:r>
            <a:r>
              <a:rPr lang="en-GB" dirty="0" err="1"/>
              <a:t>til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aksessere</a:t>
            </a:r>
            <a:r>
              <a:rPr lang="en-GB" dirty="0"/>
              <a:t> felt?</a:t>
            </a:r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058F-64AA-4D66-97EB-DC21404A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638" y="1295401"/>
            <a:ext cx="2857899" cy="43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Constructor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Hva</a:t>
            </a:r>
            <a:r>
              <a:rPr lang="en-GB" dirty="0"/>
              <a:t> </a:t>
            </a:r>
            <a:r>
              <a:rPr lang="en-GB" dirty="0" err="1"/>
              <a:t>brukes</a:t>
            </a:r>
            <a:r>
              <a:rPr lang="en-GB" dirty="0"/>
              <a:t> Constructor </a:t>
            </a:r>
            <a:r>
              <a:rPr lang="en-GB" dirty="0" err="1"/>
              <a:t>til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Eks</a:t>
            </a:r>
            <a:r>
              <a:rPr lang="en-GB" b="1" dirty="0">
                <a:solidFill>
                  <a:srgbClr val="FF0000"/>
                </a:solidFill>
              </a:rPr>
              <a:t> 1:</a:t>
            </a:r>
          </a:p>
          <a:p>
            <a:pPr algn="l">
              <a:lnSpc>
                <a:spcPct val="150000"/>
              </a:lnSpc>
            </a:pPr>
            <a:r>
              <a:rPr lang="en-GB" sz="2000" dirty="0" err="1"/>
              <a:t>Vil</a:t>
            </a:r>
            <a:r>
              <a:rPr lang="en-GB" sz="2000" dirty="0"/>
              <a:t> du ha </a:t>
            </a:r>
            <a:r>
              <a:rPr lang="en-GB" sz="2000" dirty="0" err="1"/>
              <a:t>kake</a:t>
            </a:r>
            <a:r>
              <a:rPr lang="en-GB" sz="2000" dirty="0"/>
              <a:t>? </a:t>
            </a:r>
            <a:r>
              <a:rPr lang="en-GB" sz="2000" dirty="0" err="1"/>
              <a:t>Hva</a:t>
            </a:r>
            <a:r>
              <a:rPr lang="en-GB" sz="2000" dirty="0"/>
              <a:t> slags </a:t>
            </a:r>
            <a:r>
              <a:rPr lang="en-GB" sz="2000" dirty="0" err="1"/>
              <a:t>kake</a:t>
            </a:r>
            <a:r>
              <a:rPr lang="en-GB" sz="2000" dirty="0"/>
              <a:t> du </a:t>
            </a:r>
            <a:r>
              <a:rPr lang="en-GB" sz="2000" dirty="0" err="1"/>
              <a:t>vil</a:t>
            </a:r>
            <a:r>
              <a:rPr lang="en-GB" sz="2000" dirty="0"/>
              <a:t> ha?</a:t>
            </a:r>
          </a:p>
          <a:p>
            <a:pPr algn="l">
              <a:lnSpc>
                <a:spcPct val="150000"/>
              </a:lnSpc>
            </a:pPr>
            <a:r>
              <a:rPr lang="en-GB" sz="2000" dirty="0"/>
              <a:t>Her </a:t>
            </a:r>
            <a:r>
              <a:rPr lang="en-GB" sz="2000" dirty="0" err="1"/>
              <a:t>forventer</a:t>
            </a:r>
            <a:r>
              <a:rPr lang="en-GB" sz="2000" dirty="0"/>
              <a:t> </a:t>
            </a:r>
            <a:r>
              <a:rPr lang="en-GB" sz="2000" dirty="0" err="1"/>
              <a:t>jeg</a:t>
            </a:r>
            <a:r>
              <a:rPr lang="en-GB" sz="2000" dirty="0"/>
              <a:t> inputs </a:t>
            </a:r>
            <a:r>
              <a:rPr lang="en-GB" sz="2000" dirty="0" err="1"/>
              <a:t>dvs</a:t>
            </a:r>
            <a:r>
              <a:rPr lang="en-GB" sz="2000" dirty="0"/>
              <a:t>. </a:t>
            </a:r>
            <a:r>
              <a:rPr lang="en-GB" sz="2000" dirty="0" err="1"/>
              <a:t>parametere</a:t>
            </a:r>
            <a:r>
              <a:rPr lang="en-GB" sz="2000" dirty="0"/>
              <a:t> </a:t>
            </a:r>
            <a:r>
              <a:rPr lang="en-GB" sz="2000" dirty="0" err="1"/>
              <a:t>fordi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dirty="0" err="1"/>
              <a:t>kunden</a:t>
            </a:r>
            <a:r>
              <a:rPr lang="en-GB" sz="2000" dirty="0"/>
              <a:t> </a:t>
            </a:r>
            <a:r>
              <a:rPr lang="en-GB" sz="2000" dirty="0" err="1"/>
              <a:t>skal</a:t>
            </a:r>
            <a:r>
              <a:rPr lang="en-GB" sz="2000" dirty="0"/>
              <a:t> </a:t>
            </a:r>
            <a:r>
              <a:rPr lang="en-GB" sz="2000" dirty="0" err="1"/>
              <a:t>selv</a:t>
            </a:r>
            <a:r>
              <a:rPr lang="en-GB" sz="2000" dirty="0"/>
              <a:t> </a:t>
            </a:r>
            <a:r>
              <a:rPr lang="en-GB" sz="2000" dirty="0" err="1"/>
              <a:t>velge</a:t>
            </a:r>
            <a:r>
              <a:rPr lang="en-GB" sz="2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Eks</a:t>
            </a:r>
            <a:r>
              <a:rPr lang="en-GB" b="1" dirty="0">
                <a:solidFill>
                  <a:srgbClr val="FF0000"/>
                </a:solidFill>
              </a:rPr>
              <a:t> 2:</a:t>
            </a:r>
            <a:endParaRPr lang="en-GB" dirty="0"/>
          </a:p>
          <a:p>
            <a:pPr algn="l">
              <a:lnSpc>
                <a:spcPct val="150000"/>
              </a:lnSpc>
            </a:pPr>
            <a:r>
              <a:rPr lang="en-GB" sz="2000" dirty="0"/>
              <a:t>Vi </a:t>
            </a:r>
            <a:r>
              <a:rPr lang="en-GB" sz="2000" dirty="0" err="1"/>
              <a:t>har</a:t>
            </a:r>
            <a:r>
              <a:rPr lang="en-GB" sz="2000" dirty="0"/>
              <a:t> </a:t>
            </a:r>
            <a:r>
              <a:rPr lang="en-GB" sz="2000" dirty="0" err="1"/>
              <a:t>kun</a:t>
            </a:r>
            <a:r>
              <a:rPr lang="en-GB" sz="2000" dirty="0"/>
              <a:t> store </a:t>
            </a:r>
            <a:r>
              <a:rPr lang="en-GB" sz="2000" dirty="0" err="1"/>
              <a:t>sjokoladekaker</a:t>
            </a:r>
            <a:r>
              <a:rPr lang="en-GB" sz="2000" dirty="0"/>
              <a:t>. </a:t>
            </a:r>
            <a:r>
              <a:rPr lang="en-GB" sz="2000" dirty="0" err="1"/>
              <a:t>Vil</a:t>
            </a:r>
            <a:r>
              <a:rPr lang="en-GB" sz="2000" dirty="0"/>
              <a:t> du ha?</a:t>
            </a:r>
          </a:p>
          <a:p>
            <a:pPr algn="l">
              <a:lnSpc>
                <a:spcPct val="150000"/>
              </a:lnSpc>
            </a:pPr>
            <a:r>
              <a:rPr lang="en-GB" sz="2000" dirty="0"/>
              <a:t>Her </a:t>
            </a:r>
            <a:r>
              <a:rPr lang="en-GB" sz="2000" dirty="0" err="1"/>
              <a:t>forventer</a:t>
            </a:r>
            <a:r>
              <a:rPr lang="en-GB" sz="2000" dirty="0"/>
              <a:t> </a:t>
            </a:r>
            <a:r>
              <a:rPr lang="en-GB" sz="2000" dirty="0" err="1"/>
              <a:t>jeg</a:t>
            </a:r>
            <a:r>
              <a:rPr lang="en-GB" sz="2000" dirty="0"/>
              <a:t> IKKE inputs, alt er </a:t>
            </a:r>
            <a:r>
              <a:rPr lang="en-GB" sz="2000" dirty="0" err="1"/>
              <a:t>predefinert</a:t>
            </a:r>
            <a:r>
              <a:rPr lang="en-GB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October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20</a:t>
            </a:r>
            <a:r>
              <a:rPr lang="en-GB" sz="1800" spc="-4" baseline="25462">
                <a:latin typeface="Calibri"/>
                <a:cs typeface="Calibri"/>
              </a:rPr>
              <a:t>th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38C2-8BDD-4729-8438-2982D5F6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58" y="1504135"/>
            <a:ext cx="4542427" cy="42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Objekter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lage</a:t>
            </a:r>
            <a:r>
              <a:rPr lang="en-GB" dirty="0"/>
              <a:t> object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October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20</a:t>
            </a:r>
            <a:r>
              <a:rPr lang="en-GB" sz="1800" spc="-4" baseline="25462" dirty="0">
                <a:latin typeface="Calibri"/>
                <a:cs typeface="Calibri"/>
              </a:rPr>
              <a:t>th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24BB5-EDE0-4EB0-AE7E-E7E8E663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41" y="2612326"/>
            <a:ext cx="6506483" cy="14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1347</TotalTime>
  <Words>1118</Words>
  <Application>Microsoft Office PowerPoint</Application>
  <PresentationFormat>Widescreen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Litt om meg</vt:lpstr>
      <vt:lpstr>Forelesning 1: Java programmering</vt:lpstr>
      <vt:lpstr>Plan</vt:lpstr>
      <vt:lpstr>Class</vt:lpstr>
      <vt:lpstr>Data typer</vt:lpstr>
      <vt:lpstr>Felt</vt:lpstr>
      <vt:lpstr>Constructor</vt:lpstr>
      <vt:lpstr>Objekter</vt:lpstr>
      <vt:lpstr>Metoder</vt:lpstr>
      <vt:lpstr>Metoder</vt:lpstr>
      <vt:lpstr>Live-kode sammen</vt:lpstr>
      <vt:lpstr>Access modifiers</vt:lpstr>
      <vt:lpstr>Live-kode sammen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2021-10-20T16:25:15Z</dcterms:modified>
</cp:coreProperties>
</file>