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7103100" cy="102336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ih4sTUGs7SCPIxZ1vw2C4NLtzo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290" cy="51349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3812" y="0"/>
            <a:ext cx="3078290" cy="513492"/>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20804"/>
            <a:ext cx="3078290" cy="513491"/>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3812" y="9720804"/>
            <a:ext cx="3078290" cy="51349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8" name="Google Shape;88;p1: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87" name="Google Shape;187;p10: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1: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97" name="Google Shape;197;p11: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14" name="Google Shape;214;p12: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c95d852229_3_0:notes"/>
          <p:cNvSpPr txBox="1"/>
          <p:nvPr>
            <p:ph idx="1" type="body"/>
          </p:nvPr>
        </p:nvSpPr>
        <p:spPr>
          <a:xfrm>
            <a:off x="710375" y="4925254"/>
            <a:ext cx="5682900" cy="4029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24" name="Google Shape;224;gc95d852229_3_0:notes"/>
          <p:cNvSpPr/>
          <p:nvPr>
            <p:ph idx="2" type="sldImg"/>
          </p:nvPr>
        </p:nvSpPr>
        <p:spPr>
          <a:xfrm>
            <a:off x="481584" y="1279287"/>
            <a:ext cx="6140700" cy="3454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3: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38" name="Google Shape;238;p13: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47" name="Google Shape;247;p14: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5: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58" name="Google Shape;258;p15: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6: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6: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7: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7: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8: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78" name="Google Shape;278;p18: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7" name="Google Shape;97;p2: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9: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90" name="Google Shape;290;p19: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0: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99" name="Google Shape;299;p20: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1: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500"/>
              <a:t>s: </a:t>
            </a:r>
            <a:r>
              <a:rPr lang="en-US" sz="1500">
                <a:latin typeface="Times New Roman"/>
                <a:ea typeface="Times New Roman"/>
                <a:cs typeface="Times New Roman"/>
                <a:sym typeface="Times New Roman"/>
              </a:rPr>
              <a:t>Giá trị s của cửa số s x s để tính giá trị trung bình của cửa sổ s x s tập trung vào mỗi pixel.</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en-US" sz="1500">
                <a:latin typeface="Times New Roman"/>
                <a:ea typeface="Times New Roman"/>
                <a:cs typeface="Times New Roman"/>
                <a:sym typeface="Times New Roman"/>
              </a:rPr>
              <a:t>t: </a:t>
            </a:r>
            <a:r>
              <a:rPr lang="en-US" sz="1400">
                <a:latin typeface="Times New Roman"/>
                <a:ea typeface="Times New Roman"/>
                <a:cs typeface="Times New Roman"/>
                <a:sym typeface="Times New Roman"/>
              </a:rPr>
              <a:t>tỉ lệ phần trăm so với giá trị trung bình của cửa số s x s cho mỗi pixel.</a:t>
            </a:r>
            <a:endParaRPr sz="1500">
              <a:latin typeface="Times New Roman"/>
              <a:ea typeface="Times New Roman"/>
              <a:cs typeface="Times New Roman"/>
              <a:sym typeface="Times New Roman"/>
            </a:endParaRPr>
          </a:p>
        </p:txBody>
      </p:sp>
      <p:sp>
        <p:nvSpPr>
          <p:cNvPr id="308" name="Google Shape;308;p21: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2:notes"/>
          <p:cNvSpPr txBox="1"/>
          <p:nvPr>
            <p:ph idx="1" type="body"/>
          </p:nvPr>
        </p:nvSpPr>
        <p:spPr>
          <a:xfrm>
            <a:off x="710375" y="4925254"/>
            <a:ext cx="5682900" cy="4029900"/>
          </a:xfrm>
          <a:prstGeom prst="rect">
            <a:avLst/>
          </a:prstGeom>
          <a:noFill/>
          <a:ln>
            <a:noFill/>
          </a:ln>
        </p:spPr>
        <p:txBody>
          <a:bodyPr anchorCtr="0" anchor="t" bIns="45700" lIns="91425" spcFirstLastPara="1" rIns="91425" wrap="square" tIns="45700">
            <a:noAutofit/>
          </a:bodyPr>
          <a:lstStyle/>
          <a:p>
            <a:pPr indent="-304800" lvl="0" marL="457200" rtl="0" algn="l">
              <a:lnSpc>
                <a:spcPct val="100000"/>
              </a:lnSpc>
              <a:spcBef>
                <a:spcPts val="0"/>
              </a:spcBef>
              <a:spcAft>
                <a:spcPts val="0"/>
              </a:spcAft>
              <a:buClr>
                <a:schemeClr val="dk1"/>
              </a:buClr>
              <a:buSzPts val="1200"/>
              <a:buFont typeface="Calibri"/>
              <a:buChar char="-"/>
            </a:pPr>
            <a:r>
              <a:rPr lang="en-US"/>
              <a:t>Otsu</a:t>
            </a:r>
            <a:r>
              <a:rPr lang="en-US"/>
              <a:t> elapsed time: 0.05s</a:t>
            </a:r>
            <a:endParaRPr/>
          </a:p>
          <a:p>
            <a:pPr indent="-304800" lvl="0" marL="457200" rtl="0" algn="l">
              <a:lnSpc>
                <a:spcPct val="100000"/>
              </a:lnSpc>
              <a:spcBef>
                <a:spcPts val="0"/>
              </a:spcBef>
              <a:spcAft>
                <a:spcPts val="0"/>
              </a:spcAft>
              <a:buClr>
                <a:schemeClr val="dk1"/>
              </a:buClr>
              <a:buSzPts val="1200"/>
              <a:buFont typeface="Calibri"/>
              <a:buChar char="-"/>
            </a:pPr>
            <a:r>
              <a:rPr lang="en-US"/>
              <a:t>Adaptive mean elapsed time: 0.07s</a:t>
            </a:r>
            <a:endParaRPr/>
          </a:p>
          <a:p>
            <a:pPr indent="-304800" lvl="0" marL="457200" rtl="0" algn="l">
              <a:lnSpc>
                <a:spcPct val="100000"/>
              </a:lnSpc>
              <a:spcBef>
                <a:spcPts val="0"/>
              </a:spcBef>
              <a:spcAft>
                <a:spcPts val="0"/>
              </a:spcAft>
              <a:buClr>
                <a:schemeClr val="dk1"/>
              </a:buClr>
              <a:buSzPts val="1200"/>
              <a:buFont typeface="Calibri"/>
              <a:buChar char="-"/>
            </a:pPr>
            <a:r>
              <a:rPr lang="en-US"/>
              <a:t>Integral elapsed time: 0.06s</a:t>
            </a:r>
            <a:endParaRPr/>
          </a:p>
          <a:p>
            <a:pPr indent="-304800" lvl="0" marL="457200" rtl="0" algn="l">
              <a:lnSpc>
                <a:spcPct val="100000"/>
              </a:lnSpc>
              <a:spcBef>
                <a:spcPts val="0"/>
              </a:spcBef>
              <a:spcAft>
                <a:spcPts val="0"/>
              </a:spcAft>
              <a:buClr>
                <a:schemeClr val="dk1"/>
              </a:buClr>
              <a:buSzPts val="1200"/>
              <a:buFont typeface="Calibri"/>
              <a:buChar char="-"/>
            </a:pPr>
            <a:r>
              <a:rPr lang="en-US"/>
              <a:t>Với ảnh phân bố độ sáng đều, Chúng ta thấy thuật toán Otsu và thuật toán  Adaptive đều cho kết quả khá là tốt.</a:t>
            </a:r>
            <a:endParaRPr/>
          </a:p>
          <a:p>
            <a:pPr indent="-317500" lvl="0" marL="457200" rtl="0" algn="l">
              <a:lnSpc>
                <a:spcPct val="100000"/>
              </a:lnSpc>
              <a:spcBef>
                <a:spcPts val="0"/>
              </a:spcBef>
              <a:spcAft>
                <a:spcPts val="0"/>
              </a:spcAft>
              <a:buSzPts val="1400"/>
              <a:buChar char="-"/>
            </a:pPr>
            <a:r>
              <a:rPr lang="en-US"/>
              <a:t>Thời gian xử lý của Otsu nhanh hơn so với các thuật toán khác.</a:t>
            </a:r>
            <a:endParaRPr/>
          </a:p>
        </p:txBody>
      </p:sp>
      <p:sp>
        <p:nvSpPr>
          <p:cNvPr id="322" name="Google Shape;322;p22:notes"/>
          <p:cNvSpPr/>
          <p:nvPr>
            <p:ph idx="2" type="sldImg"/>
          </p:nvPr>
        </p:nvSpPr>
        <p:spPr>
          <a:xfrm>
            <a:off x="481584" y="1279287"/>
            <a:ext cx="6140700" cy="3454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3:notes"/>
          <p:cNvSpPr txBox="1"/>
          <p:nvPr>
            <p:ph idx="1" type="body"/>
          </p:nvPr>
        </p:nvSpPr>
        <p:spPr>
          <a:xfrm>
            <a:off x="710375" y="4925254"/>
            <a:ext cx="5682900" cy="4029900"/>
          </a:xfrm>
          <a:prstGeom prst="rect">
            <a:avLst/>
          </a:prstGeom>
          <a:noFill/>
          <a:ln>
            <a:noFill/>
          </a:ln>
        </p:spPr>
        <p:txBody>
          <a:bodyPr anchorCtr="0" anchor="t" bIns="45700" lIns="91425" spcFirstLastPara="1" rIns="91425" wrap="square" tIns="45700">
            <a:noAutofit/>
          </a:bodyPr>
          <a:lstStyle/>
          <a:p>
            <a:pPr indent="-304800" lvl="0" marL="457200" rtl="0" algn="l">
              <a:spcBef>
                <a:spcPts val="0"/>
              </a:spcBef>
              <a:spcAft>
                <a:spcPts val="0"/>
              </a:spcAft>
              <a:buClr>
                <a:schemeClr val="dk1"/>
              </a:buClr>
              <a:buSzPts val="1200"/>
              <a:buFont typeface="Calibri"/>
              <a:buChar char="-"/>
            </a:pPr>
            <a:r>
              <a:rPr lang="en-US"/>
              <a:t>Otsu elapsed time: 0.06s</a:t>
            </a:r>
            <a:endParaRPr/>
          </a:p>
          <a:p>
            <a:pPr indent="-304800" lvl="0" marL="457200" rtl="0" algn="l">
              <a:spcBef>
                <a:spcPts val="0"/>
              </a:spcBef>
              <a:spcAft>
                <a:spcPts val="0"/>
              </a:spcAft>
              <a:buClr>
                <a:schemeClr val="dk1"/>
              </a:buClr>
              <a:buSzPts val="1200"/>
              <a:buFont typeface="Calibri"/>
              <a:buChar char="-"/>
            </a:pPr>
            <a:r>
              <a:rPr lang="en-US"/>
              <a:t>Adaptive mean elapsed time: 0.12s</a:t>
            </a:r>
            <a:endParaRPr/>
          </a:p>
          <a:p>
            <a:pPr indent="-304800" lvl="0" marL="457200" rtl="0" algn="l">
              <a:spcBef>
                <a:spcPts val="0"/>
              </a:spcBef>
              <a:spcAft>
                <a:spcPts val="0"/>
              </a:spcAft>
              <a:buClr>
                <a:schemeClr val="dk1"/>
              </a:buClr>
              <a:buSzPts val="1200"/>
              <a:buFont typeface="Calibri"/>
              <a:buChar char="-"/>
            </a:pPr>
            <a:r>
              <a:rPr lang="en-US"/>
              <a:t>Integral elapsed time: 0.09s</a:t>
            </a:r>
            <a:endParaRPr/>
          </a:p>
          <a:p>
            <a:pPr indent="-317500" lvl="0" marL="457200" rtl="0" algn="l">
              <a:spcBef>
                <a:spcPts val="0"/>
              </a:spcBef>
              <a:spcAft>
                <a:spcPts val="0"/>
              </a:spcAft>
              <a:buSzPts val="1400"/>
              <a:buChar char="-"/>
            </a:pPr>
            <a:r>
              <a:rPr lang="en-US"/>
              <a:t>Với ảnh có độ sáng không đều ta thấy: Thuật toán Otsu và Simple cho kết quả khá là tệ, 2 thuật toán Adaptive thì kết quả tốt </a:t>
            </a:r>
            <a:endParaRPr/>
          </a:p>
          <a:p>
            <a:pPr indent="-317500" lvl="0" marL="457200" rtl="0" algn="l">
              <a:spcBef>
                <a:spcPts val="0"/>
              </a:spcBef>
              <a:spcAft>
                <a:spcPts val="0"/>
              </a:spcAft>
              <a:buSzPts val="1400"/>
              <a:buChar char="-"/>
            </a:pPr>
            <a:r>
              <a:rPr lang="en-US"/>
              <a:t>Thời gian xử lý của ngưỡng thích ứng sử dụng ảnh tích phân nhanh hơn so với ngưỡng thích ứng trung bình</a:t>
            </a:r>
            <a:endParaRPr/>
          </a:p>
        </p:txBody>
      </p:sp>
      <p:sp>
        <p:nvSpPr>
          <p:cNvPr id="329" name="Google Shape;329;p23:notes"/>
          <p:cNvSpPr/>
          <p:nvPr>
            <p:ph idx="2" type="sldImg"/>
          </p:nvPr>
        </p:nvSpPr>
        <p:spPr>
          <a:xfrm>
            <a:off x="481584" y="1279287"/>
            <a:ext cx="6140700" cy="3454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4: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36" name="Google Shape;336;p24: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14" name="Google Shape;114;p3: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27" name="Google Shape;127;p4: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40" name="Google Shape;140;p5: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52" name="Google Shape;152;p6: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61" name="Google Shape;161;p7: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710375" y="4925254"/>
            <a:ext cx="5682900" cy="4029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69" name="Google Shape;169;p8:notes"/>
          <p:cNvSpPr/>
          <p:nvPr>
            <p:ph idx="2" type="sldImg"/>
          </p:nvPr>
        </p:nvSpPr>
        <p:spPr>
          <a:xfrm>
            <a:off x="481584" y="1279287"/>
            <a:ext cx="6140700" cy="3454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8" name="Google Shape;178;p9: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6" name="Shape 16"/>
        <p:cNvGrpSpPr/>
        <p:nvPr/>
      </p:nvGrpSpPr>
      <p:grpSpPr>
        <a:xfrm>
          <a:off x="0" y="0"/>
          <a:ext cx="0" cy="0"/>
          <a:chOff x="0" y="0"/>
          <a:chExt cx="0" cy="0"/>
        </a:xfrm>
      </p:grpSpPr>
      <p:pic>
        <p:nvPicPr>
          <p:cNvPr id="17" name="Google Shape;17;p2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8" name="Google Shape;18;p26"/>
          <p:cNvSpPr txBox="1"/>
          <p:nvPr>
            <p:ph type="ctrTitle"/>
          </p:nvPr>
        </p:nvSpPr>
        <p:spPr>
          <a:xfrm>
            <a:off x="2063751" y="1701800"/>
            <a:ext cx="9211733" cy="108267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6"/>
          <p:cNvSpPr txBox="1"/>
          <p:nvPr>
            <p:ph idx="1" type="subTitle"/>
          </p:nvPr>
        </p:nvSpPr>
        <p:spPr>
          <a:xfrm>
            <a:off x="2063751" y="2927350"/>
            <a:ext cx="9218083" cy="1752600"/>
          </a:xfrm>
          <a:prstGeom prst="rect">
            <a:avLst/>
          </a:prstGeom>
          <a:noFill/>
          <a:ln>
            <a:noFill/>
          </a:ln>
        </p:spPr>
        <p:txBody>
          <a:bodyPr anchorCtr="0" anchor="t" bIns="45700" lIns="91425" spcFirstLastPara="1" rIns="91425" wrap="square" tIns="45700">
            <a:noAutofit/>
          </a:bodyPr>
          <a:lstStyle>
            <a:lvl1pPr lvl="0" algn="r">
              <a:lnSpc>
                <a:spcPct val="100000"/>
              </a:lnSpc>
              <a:spcBef>
                <a:spcPts val="640"/>
              </a:spcBef>
              <a:spcAft>
                <a:spcPts val="0"/>
              </a:spcAft>
              <a:buClr>
                <a:schemeClr val="dk1"/>
              </a:buClr>
              <a:buSzPts val="3200"/>
              <a:buFont typeface="Arial"/>
              <a:buNone/>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0" name="Google Shape;20;p2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35"/>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5"/>
          <p:cNvSpPr txBox="1"/>
          <p:nvPr>
            <p:ph idx="1" type="body"/>
          </p:nvPr>
        </p:nvSpPr>
        <p:spPr>
          <a:xfrm rot="5400000">
            <a:off x="3619500" y="-1835150"/>
            <a:ext cx="4953000" cy="10972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36"/>
          <p:cNvSpPr txBox="1"/>
          <p:nvPr>
            <p:ph type="title"/>
          </p:nvPr>
        </p:nvSpPr>
        <p:spPr>
          <a:xfrm rot="5400000">
            <a:off x="7242175" y="1787525"/>
            <a:ext cx="5937250" cy="2743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6"/>
          <p:cNvSpPr txBox="1"/>
          <p:nvPr>
            <p:ph idx="1" type="body"/>
          </p:nvPr>
        </p:nvSpPr>
        <p:spPr>
          <a:xfrm rot="5400000">
            <a:off x="1654175" y="-854075"/>
            <a:ext cx="5937250" cy="80264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3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27"/>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7"/>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27"/>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28"/>
          <p:cNvSpPr txBox="1"/>
          <p:nvPr>
            <p:ph type="title"/>
          </p:nvPr>
        </p:nvSpPr>
        <p:spPr>
          <a:xfrm>
            <a:off x="831851" y="1709738"/>
            <a:ext cx="10515600" cy="285273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8"/>
          <p:cNvSpPr txBox="1"/>
          <p:nvPr>
            <p:ph idx="1" type="body"/>
          </p:nvPr>
        </p:nvSpPr>
        <p:spPr>
          <a:xfrm>
            <a:off x="831851"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sz="2400"/>
            </a:lvl1pPr>
            <a:lvl2pPr indent="-228600" lvl="1" marL="914400" algn="l">
              <a:lnSpc>
                <a:spcPct val="100000"/>
              </a:lnSpc>
              <a:spcBef>
                <a:spcPts val="400"/>
              </a:spcBef>
              <a:spcAft>
                <a:spcPts val="0"/>
              </a:spcAft>
              <a:buClr>
                <a:schemeClr val="dk1"/>
              </a:buClr>
              <a:buSzPts val="2000"/>
              <a:buFont typeface="Arial"/>
              <a:buNone/>
              <a:defRPr sz="2000"/>
            </a:lvl2pPr>
            <a:lvl3pPr indent="-228600" lvl="2" marL="1371600" algn="l">
              <a:lnSpc>
                <a:spcPct val="100000"/>
              </a:lnSpc>
              <a:spcBef>
                <a:spcPts val="360"/>
              </a:spcBef>
              <a:spcAft>
                <a:spcPts val="0"/>
              </a:spcAft>
              <a:buClr>
                <a:schemeClr val="dk1"/>
              </a:buClr>
              <a:buSzPts val="1800"/>
              <a:buFont typeface="Arial"/>
              <a:buNone/>
              <a:defRPr sz="1800"/>
            </a:lvl3pPr>
            <a:lvl4pPr indent="-228600" lvl="3" marL="1828800" algn="l">
              <a:lnSpc>
                <a:spcPct val="100000"/>
              </a:lnSpc>
              <a:spcBef>
                <a:spcPts val="320"/>
              </a:spcBef>
              <a:spcAft>
                <a:spcPts val="0"/>
              </a:spcAft>
              <a:buClr>
                <a:schemeClr val="dk1"/>
              </a:buClr>
              <a:buSzPts val="1600"/>
              <a:buFont typeface="Arial"/>
              <a:buNone/>
              <a:defRPr sz="1600"/>
            </a:lvl4pPr>
            <a:lvl5pPr indent="-228600" lvl="4" marL="2286000" algn="l">
              <a:lnSpc>
                <a:spcPct val="100000"/>
              </a:lnSpc>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32" name="Google Shape;32;p28"/>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8"/>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29"/>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9"/>
          <p:cNvSpPr txBox="1"/>
          <p:nvPr>
            <p:ph idx="1" type="body"/>
          </p:nvPr>
        </p:nvSpPr>
        <p:spPr>
          <a:xfrm>
            <a:off x="609600" y="1174750"/>
            <a:ext cx="5384800" cy="4953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9"/>
          <p:cNvSpPr txBox="1"/>
          <p:nvPr>
            <p:ph idx="2" type="body"/>
          </p:nvPr>
        </p:nvSpPr>
        <p:spPr>
          <a:xfrm>
            <a:off x="6197600" y="1174750"/>
            <a:ext cx="5384800" cy="4953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9"/>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9"/>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30"/>
          <p:cNvSpPr txBox="1"/>
          <p:nvPr>
            <p:ph type="title"/>
          </p:nvPr>
        </p:nvSpPr>
        <p:spPr>
          <a:xfrm>
            <a:off x="840317"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0"/>
          <p:cNvSpPr txBox="1"/>
          <p:nvPr>
            <p:ph idx="1" type="body"/>
          </p:nvPr>
        </p:nvSpPr>
        <p:spPr>
          <a:xfrm>
            <a:off x="840317" y="1681163"/>
            <a:ext cx="5158316"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0"/>
          <p:cNvSpPr txBox="1"/>
          <p:nvPr>
            <p:ph idx="2" type="body"/>
          </p:nvPr>
        </p:nvSpPr>
        <p:spPr>
          <a:xfrm>
            <a:off x="840317" y="2505075"/>
            <a:ext cx="5158316" cy="36845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0"/>
          <p:cNvSpPr txBox="1"/>
          <p:nvPr>
            <p:ph idx="3" type="body"/>
          </p:nvPr>
        </p:nvSpPr>
        <p:spPr>
          <a:xfrm>
            <a:off x="6172200" y="1681163"/>
            <a:ext cx="5183717"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30"/>
          <p:cNvSpPr txBox="1"/>
          <p:nvPr>
            <p:ph idx="4" type="body"/>
          </p:nvPr>
        </p:nvSpPr>
        <p:spPr>
          <a:xfrm>
            <a:off x="6172200" y="2505075"/>
            <a:ext cx="5183717" cy="36845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0"/>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0"/>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31"/>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3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33"/>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3"/>
          <p:cNvSpPr txBox="1"/>
          <p:nvPr>
            <p:ph idx="1" type="body"/>
          </p:nvPr>
        </p:nvSpPr>
        <p:spPr>
          <a:xfrm>
            <a:off x="5183717"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Font typeface="Arial"/>
              <a:buChar char="•"/>
              <a:defRPr sz="3200"/>
            </a:lvl1pPr>
            <a:lvl2pPr indent="-406400" lvl="1" marL="914400" algn="l">
              <a:lnSpc>
                <a:spcPct val="100000"/>
              </a:lnSpc>
              <a:spcBef>
                <a:spcPts val="560"/>
              </a:spcBef>
              <a:spcAft>
                <a:spcPts val="0"/>
              </a:spcAft>
              <a:buClr>
                <a:schemeClr val="dk1"/>
              </a:buClr>
              <a:buSzPts val="2800"/>
              <a:buFont typeface="Arial"/>
              <a:buChar char="–"/>
              <a:defRPr sz="2800"/>
            </a:lvl2pPr>
            <a:lvl3pPr indent="-381000" lvl="2" marL="1371600" algn="l">
              <a:lnSpc>
                <a:spcPct val="100000"/>
              </a:lnSpc>
              <a:spcBef>
                <a:spcPts val="480"/>
              </a:spcBef>
              <a:spcAft>
                <a:spcPts val="0"/>
              </a:spcAft>
              <a:buClr>
                <a:schemeClr val="dk1"/>
              </a:buClr>
              <a:buSzPts val="2400"/>
              <a:buFont typeface="Arial"/>
              <a:buChar char="•"/>
              <a:defRPr sz="2400"/>
            </a:lvl3pPr>
            <a:lvl4pPr indent="-355600" lvl="3" marL="1828800" algn="l">
              <a:lnSpc>
                <a:spcPct val="100000"/>
              </a:lnSpc>
              <a:spcBef>
                <a:spcPts val="400"/>
              </a:spcBef>
              <a:spcAft>
                <a:spcPts val="0"/>
              </a:spcAft>
              <a:buClr>
                <a:schemeClr val="dk1"/>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33"/>
          <p:cNvSpPr txBox="1"/>
          <p:nvPr>
            <p:ph idx="2"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Clr>
                <a:schemeClr val="dk1"/>
              </a:buClr>
              <a:buSzPts val="1600"/>
              <a:buFont typeface="Arial"/>
              <a:buNone/>
              <a:defRPr sz="1600"/>
            </a:lvl1pPr>
            <a:lvl2pPr indent="-228600" lvl="1" marL="914400" algn="l">
              <a:lnSpc>
                <a:spcPct val="100000"/>
              </a:lnSpc>
              <a:spcBef>
                <a:spcPts val="280"/>
              </a:spcBef>
              <a:spcAft>
                <a:spcPts val="0"/>
              </a:spcAft>
              <a:buClr>
                <a:schemeClr val="dk1"/>
              </a:buClr>
              <a:buSzPts val="1400"/>
              <a:buFont typeface="Arial"/>
              <a:buNone/>
              <a:defRPr sz="1400"/>
            </a:lvl2pPr>
            <a:lvl3pPr indent="-228600" lvl="2" marL="1371600" algn="l">
              <a:lnSpc>
                <a:spcPct val="100000"/>
              </a:lnSpc>
              <a:spcBef>
                <a:spcPts val="240"/>
              </a:spcBef>
              <a:spcAft>
                <a:spcPts val="0"/>
              </a:spcAft>
              <a:buClr>
                <a:schemeClr val="dk1"/>
              </a:buClr>
              <a:buSzPts val="1200"/>
              <a:buFont typeface="Arial"/>
              <a:buNone/>
              <a:defRPr sz="1200"/>
            </a:lvl3pPr>
            <a:lvl4pPr indent="-228600" lvl="3" marL="1828800" algn="l">
              <a:lnSpc>
                <a:spcPct val="100000"/>
              </a:lnSpc>
              <a:spcBef>
                <a:spcPts val="200"/>
              </a:spcBef>
              <a:spcAft>
                <a:spcPts val="0"/>
              </a:spcAft>
              <a:buClr>
                <a:schemeClr val="dk1"/>
              </a:buClr>
              <a:buSzPts val="1000"/>
              <a:buFont typeface="Arial"/>
              <a:buNone/>
              <a:defRPr sz="1000"/>
            </a:lvl4pPr>
            <a:lvl5pPr indent="-228600" lvl="4" marL="2286000" algn="l">
              <a:lnSpc>
                <a:spcPct val="100000"/>
              </a:lnSpc>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33"/>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34"/>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4"/>
          <p:cNvSpPr/>
          <p:nvPr>
            <p:ph idx="2" type="pic"/>
          </p:nvPr>
        </p:nvSpPr>
        <p:spPr>
          <a:xfrm>
            <a:off x="5183717"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0" name="Google Shape;70;p34"/>
          <p:cNvSpPr txBox="1"/>
          <p:nvPr>
            <p:ph idx="1"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Clr>
                <a:schemeClr val="dk1"/>
              </a:buClr>
              <a:buSzPts val="1600"/>
              <a:buFont typeface="Arial"/>
              <a:buNone/>
              <a:defRPr sz="1600"/>
            </a:lvl1pPr>
            <a:lvl2pPr indent="-228600" lvl="1" marL="914400" algn="l">
              <a:lnSpc>
                <a:spcPct val="100000"/>
              </a:lnSpc>
              <a:spcBef>
                <a:spcPts val="280"/>
              </a:spcBef>
              <a:spcAft>
                <a:spcPts val="0"/>
              </a:spcAft>
              <a:buClr>
                <a:schemeClr val="dk1"/>
              </a:buClr>
              <a:buSzPts val="1400"/>
              <a:buFont typeface="Arial"/>
              <a:buNone/>
              <a:defRPr sz="1400"/>
            </a:lvl2pPr>
            <a:lvl3pPr indent="-228600" lvl="2" marL="1371600" algn="l">
              <a:lnSpc>
                <a:spcPct val="100000"/>
              </a:lnSpc>
              <a:spcBef>
                <a:spcPts val="240"/>
              </a:spcBef>
              <a:spcAft>
                <a:spcPts val="0"/>
              </a:spcAft>
              <a:buClr>
                <a:schemeClr val="dk1"/>
              </a:buClr>
              <a:buSzPts val="1200"/>
              <a:buFont typeface="Arial"/>
              <a:buNone/>
              <a:defRPr sz="1200"/>
            </a:lvl3pPr>
            <a:lvl4pPr indent="-228600" lvl="3" marL="1828800" algn="l">
              <a:lnSpc>
                <a:spcPct val="100000"/>
              </a:lnSpc>
              <a:spcBef>
                <a:spcPts val="200"/>
              </a:spcBef>
              <a:spcAft>
                <a:spcPts val="0"/>
              </a:spcAft>
              <a:buClr>
                <a:schemeClr val="dk1"/>
              </a:buClr>
              <a:buSzPts val="1000"/>
              <a:buFont typeface="Arial"/>
              <a:buNone/>
              <a:defRPr sz="1000"/>
            </a:lvl4pPr>
            <a:lvl5pPr indent="-228600" lvl="4" marL="2286000" algn="l">
              <a:lnSpc>
                <a:spcPct val="100000"/>
              </a:lnSpc>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34"/>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25"/>
          <p:cNvPicPr preferRelativeResize="0"/>
          <p:nvPr/>
        </p:nvPicPr>
        <p:blipFill rotWithShape="1">
          <a:blip r:embed="rId1">
            <a:alphaModFix/>
          </a:blip>
          <a:srcRect b="0" l="0" r="0" t="0"/>
          <a:stretch/>
        </p:blipFill>
        <p:spPr>
          <a:xfrm>
            <a:off x="-8467" y="0"/>
            <a:ext cx="12200467" cy="6858000"/>
          </a:xfrm>
          <a:prstGeom prst="rect">
            <a:avLst/>
          </a:prstGeom>
          <a:noFill/>
          <a:ln>
            <a:noFill/>
          </a:ln>
        </p:spPr>
      </p:pic>
      <p:sp>
        <p:nvSpPr>
          <p:cNvPr id="11" name="Google Shape;11;p25"/>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9pPr>
          </a:lstStyle>
          <a:p/>
        </p:txBody>
      </p:sp>
      <p:sp>
        <p:nvSpPr>
          <p:cNvPr id="12" name="Google Shape;12;p25"/>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 name="Google Shape;13;p2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2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 name="Google Shape;15;p2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24.png"/><Relationship Id="rId5"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5.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22.png"/><Relationship Id="rId5" Type="http://schemas.openxmlformats.org/officeDocument/2006/relationships/image" Target="../media/image31.png"/><Relationship Id="rId6"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homepages.inf.ed.ac.uk/rbf/HIPR2/adpthrsh.htm?fbclid=IwAR0MtUVqAipK5NLeIG-tNglrmvLaJNyUW4pBJh3DZVY1aoWqOS0Bsqf_JBY" TargetMode="External"/><Relationship Id="rId4" Type="http://schemas.openxmlformats.org/officeDocument/2006/relationships/hyperlink" Target="https://homepages.inf.ed.ac.uk/rbf/HIPR2/adpthrsh.htm?fbclid=IwAR0MtUVqAipK5NLeIG-tNglrmvLaJNyUW4pBJh3DZVY1aoWqOS0Bsqf_JBY" TargetMode="External"/><Relationship Id="rId5" Type="http://schemas.openxmlformats.org/officeDocument/2006/relationships/hyperlink" Target="https://homepages.inf.ed.ac.uk/rbf/HIPR2/adpthrsh.htm?fbclid=IwAR0MtUVqAipK5NLeIG-tNglrmvLaJNyUW4pBJh3DZVY1aoWqOS0Bsqf_JB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sci-hub.tw/10.1109/tsmc.1979.4310076" TargetMode="Externa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1"/>
          <p:cNvSpPr txBox="1"/>
          <p:nvPr/>
        </p:nvSpPr>
        <p:spPr>
          <a:xfrm>
            <a:off x="1842645" y="599435"/>
            <a:ext cx="85059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FF0000"/>
                </a:solidFill>
                <a:latin typeface="Arial"/>
                <a:ea typeface="Arial"/>
                <a:cs typeface="Arial"/>
                <a:sym typeface="Arial"/>
              </a:rPr>
              <a:t>Image Thresholding Algorithms</a:t>
            </a:r>
            <a:endParaRPr b="1" i="0" sz="4000" u="none" cap="none" strike="noStrike">
              <a:solidFill>
                <a:srgbClr val="FF0000"/>
              </a:solidFill>
              <a:latin typeface="Arial"/>
              <a:ea typeface="Arial"/>
              <a:cs typeface="Arial"/>
              <a:sym typeface="Arial"/>
            </a:endParaRPr>
          </a:p>
        </p:txBody>
      </p:sp>
      <p:sp>
        <p:nvSpPr>
          <p:cNvPr id="91" name="Google Shape;91;p1"/>
          <p:cNvSpPr txBox="1"/>
          <p:nvPr/>
        </p:nvSpPr>
        <p:spPr>
          <a:xfrm>
            <a:off x="2826875" y="1830070"/>
            <a:ext cx="63636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Arial"/>
                <a:ea typeface="Arial"/>
                <a:cs typeface="Arial"/>
                <a:sym typeface="Arial"/>
              </a:rPr>
              <a:t>(Thuật toán phân ngưỡng hình ảnh)</a:t>
            </a:r>
            <a:endParaRPr b="0" i="1" sz="2800" u="none" cap="none" strike="noStrike">
              <a:solidFill>
                <a:schemeClr val="dk1"/>
              </a:solidFill>
              <a:latin typeface="Arial"/>
              <a:ea typeface="Arial"/>
              <a:cs typeface="Arial"/>
              <a:sym typeface="Arial"/>
            </a:endParaRPr>
          </a:p>
        </p:txBody>
      </p:sp>
      <p:sp>
        <p:nvSpPr>
          <p:cNvPr id="92" name="Google Shape;92;p1"/>
          <p:cNvSpPr txBox="1"/>
          <p:nvPr/>
        </p:nvSpPr>
        <p:spPr>
          <a:xfrm>
            <a:off x="8836660" y="4413885"/>
            <a:ext cx="3282300" cy="20010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600"/>
              <a:buFont typeface="Arial"/>
              <a:buNone/>
            </a:pPr>
            <a:r>
              <a:rPr b="1" i="0" lang="en-US" sz="1600" u="none" cap="none" strike="noStrike">
                <a:solidFill>
                  <a:srgbClr val="0070C0"/>
                </a:solidFill>
                <a:latin typeface="Arial"/>
                <a:ea typeface="Arial"/>
                <a:cs typeface="Arial"/>
                <a:sym typeface="Arial"/>
              </a:rPr>
              <a:t>Thành viên nhóm:</a:t>
            </a:r>
            <a:endParaRPr b="1" i="0" sz="1800" u="none" cap="none" strike="noStrike">
              <a:solidFill>
                <a:srgbClr val="0070C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70C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70C0"/>
                </a:solidFill>
                <a:latin typeface="Arial"/>
                <a:ea typeface="Arial"/>
                <a:cs typeface="Arial"/>
                <a:sym typeface="Arial"/>
              </a:rPr>
              <a:t>                   Trần Hồng Quân             </a:t>
            </a:r>
            <a:endParaRPr b="0" i="0" sz="1800" u="none" cap="none" strike="noStrike">
              <a:solidFill>
                <a:srgbClr val="0070C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70C0"/>
                </a:solidFill>
                <a:latin typeface="Arial"/>
                <a:ea typeface="Arial"/>
                <a:cs typeface="Arial"/>
                <a:sym typeface="Arial"/>
              </a:rPr>
              <a:t>Trần Minh Anh</a:t>
            </a:r>
            <a:endParaRPr b="0" i="0" sz="1800" u="none" cap="none" strike="noStrike">
              <a:solidFill>
                <a:srgbClr val="0070C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70C0"/>
                </a:solidFill>
                <a:latin typeface="Arial"/>
                <a:ea typeface="Arial"/>
                <a:cs typeface="Arial"/>
                <a:sym typeface="Arial"/>
              </a:rPr>
              <a:t>                   Vũ Quốc Kiên</a:t>
            </a:r>
            <a:endParaRPr b="0" i="0" sz="1800" u="none" cap="none" strike="noStrike">
              <a:solidFill>
                <a:srgbClr val="0070C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70C0"/>
                </a:solidFill>
                <a:latin typeface="Arial"/>
                <a:ea typeface="Arial"/>
                <a:cs typeface="Arial"/>
                <a:sym typeface="Arial"/>
              </a:rPr>
              <a:t>                   Ngô Văn Huy</a:t>
            </a:r>
            <a:endParaRPr b="0" i="0" sz="1800" u="none" cap="none" strike="noStrike">
              <a:solidFill>
                <a:srgbClr val="0070C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70C0"/>
                </a:solidFill>
                <a:latin typeface="Arial"/>
                <a:ea typeface="Arial"/>
                <a:cs typeface="Arial"/>
                <a:sym typeface="Arial"/>
              </a:rPr>
              <a:t>                   </a:t>
            </a:r>
            <a:r>
              <a:rPr lang="en-US" sz="1800">
                <a:solidFill>
                  <a:srgbClr val="0070C0"/>
                </a:solidFill>
              </a:rPr>
              <a:t>Đoàn</a:t>
            </a:r>
            <a:r>
              <a:rPr b="0" i="0" lang="en-US" sz="1800" u="none" cap="none" strike="noStrike">
                <a:solidFill>
                  <a:srgbClr val="0070C0"/>
                </a:solidFill>
                <a:latin typeface="Arial"/>
                <a:ea typeface="Arial"/>
                <a:cs typeface="Arial"/>
                <a:sym typeface="Arial"/>
              </a:rPr>
              <a:t> Mạnh Hùng</a:t>
            </a:r>
            <a:endParaRPr b="0" i="0" sz="1800" u="none" cap="none" strike="noStrike">
              <a:solidFill>
                <a:srgbClr val="0070C0"/>
              </a:solidFill>
              <a:latin typeface="Arial"/>
              <a:ea typeface="Arial"/>
              <a:cs typeface="Arial"/>
              <a:sym typeface="Arial"/>
            </a:endParaRPr>
          </a:p>
        </p:txBody>
      </p:sp>
      <p:pic>
        <p:nvPicPr>
          <p:cNvPr id="93" name="Google Shape;93;p1"/>
          <p:cNvPicPr preferRelativeResize="0"/>
          <p:nvPr/>
        </p:nvPicPr>
        <p:blipFill rotWithShape="1">
          <a:blip r:embed="rId3">
            <a:alphaModFix/>
          </a:blip>
          <a:srcRect b="0" l="0" r="0" t="0"/>
          <a:stretch/>
        </p:blipFill>
        <p:spPr>
          <a:xfrm>
            <a:off x="1624630" y="2812905"/>
            <a:ext cx="8214326" cy="3393900"/>
          </a:xfrm>
          <a:prstGeom prst="rect">
            <a:avLst/>
          </a:prstGeom>
          <a:noFill/>
          <a:ln>
            <a:noFill/>
          </a:ln>
        </p:spPr>
      </p:pic>
      <p:sp>
        <p:nvSpPr>
          <p:cNvPr id="94" name="Google Shape;94;p1"/>
          <p:cNvSpPr txBox="1"/>
          <p:nvPr>
            <p:ph idx="11" type="ftr"/>
          </p:nvPr>
        </p:nvSpPr>
        <p:spPr>
          <a:xfrm>
            <a:off x="4168775" y="6430010"/>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IMAGE THRESHOLDING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p:nvPr/>
        </p:nvSpPr>
        <p:spPr>
          <a:xfrm>
            <a:off x="748030" y="471170"/>
            <a:ext cx="3373755" cy="704215"/>
          </a:xfrm>
          <a:prstGeom prst="flowChartDelay">
            <a:avLst/>
          </a:prstGeom>
          <a:gradFill>
            <a:gsLst>
              <a:gs pos="0">
                <a:schemeClr val="accent1"/>
              </a:gs>
              <a:gs pos="100000">
                <a:schemeClr val="accent2"/>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Otsu's Binarization</a:t>
            </a:r>
            <a:endParaRPr b="0" i="0" sz="1800" u="none" cap="none" strike="noStrike">
              <a:solidFill>
                <a:schemeClr val="dk1"/>
              </a:solidFill>
              <a:latin typeface="Arial"/>
              <a:ea typeface="Arial"/>
              <a:cs typeface="Arial"/>
              <a:sym typeface="Arial"/>
            </a:endParaRPr>
          </a:p>
        </p:txBody>
      </p:sp>
      <p:pic>
        <p:nvPicPr>
          <p:cNvPr id="190" name="Google Shape;190;p10"/>
          <p:cNvPicPr preferRelativeResize="0"/>
          <p:nvPr/>
        </p:nvPicPr>
        <p:blipFill rotWithShape="1">
          <a:blip r:embed="rId3">
            <a:alphaModFix/>
          </a:blip>
          <a:srcRect b="0" l="0" r="0" t="0"/>
          <a:stretch/>
        </p:blipFill>
        <p:spPr>
          <a:xfrm>
            <a:off x="4005775" y="2501900"/>
            <a:ext cx="4246650" cy="558800"/>
          </a:xfrm>
          <a:prstGeom prst="rect">
            <a:avLst/>
          </a:prstGeom>
          <a:noFill/>
          <a:ln cap="flat" cmpd="sng" w="9525">
            <a:solidFill>
              <a:srgbClr val="FF0000"/>
            </a:solidFill>
            <a:prstDash val="solid"/>
            <a:round/>
            <a:headEnd len="sm" w="sm" type="none"/>
            <a:tailEnd len="sm" w="sm" type="none"/>
          </a:ln>
        </p:spPr>
      </p:pic>
      <p:pic>
        <p:nvPicPr>
          <p:cNvPr id="191" name="Google Shape;191;p10"/>
          <p:cNvPicPr preferRelativeResize="0"/>
          <p:nvPr/>
        </p:nvPicPr>
        <p:blipFill rotWithShape="1">
          <a:blip r:embed="rId4">
            <a:alphaModFix/>
          </a:blip>
          <a:srcRect b="0" l="0" r="0" t="0"/>
          <a:stretch/>
        </p:blipFill>
        <p:spPr>
          <a:xfrm>
            <a:off x="3171200" y="3574775"/>
            <a:ext cx="5848975" cy="2549175"/>
          </a:xfrm>
          <a:prstGeom prst="rect">
            <a:avLst/>
          </a:prstGeom>
          <a:noFill/>
          <a:ln>
            <a:noFill/>
          </a:ln>
        </p:spPr>
      </p:pic>
      <p:sp>
        <p:nvSpPr>
          <p:cNvPr id="192" name="Google Shape;192;p10"/>
          <p:cNvSpPr txBox="1"/>
          <p:nvPr/>
        </p:nvSpPr>
        <p:spPr>
          <a:xfrm>
            <a:off x="1336675" y="3656965"/>
            <a:ext cx="1386205"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Trong đó:</a:t>
            </a:r>
            <a:endParaRPr b="0" i="0" sz="1800" u="none" cap="none" strike="noStrike">
              <a:solidFill>
                <a:schemeClr val="dk1"/>
              </a:solidFill>
              <a:latin typeface="Arial"/>
              <a:ea typeface="Arial"/>
              <a:cs typeface="Arial"/>
              <a:sym typeface="Arial"/>
            </a:endParaRPr>
          </a:p>
        </p:txBody>
      </p:sp>
      <p:sp>
        <p:nvSpPr>
          <p:cNvPr id="193" name="Google Shape;193;p10"/>
          <p:cNvSpPr txBox="1"/>
          <p:nvPr/>
        </p:nvSpPr>
        <p:spPr>
          <a:xfrm>
            <a:off x="2102485" y="1543685"/>
            <a:ext cx="79869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Thuật toán Otsu tìm kiếm giá trị ngưỡng ảnh (t) mà giảm thiểu phương sai trọng</a:t>
            </a:r>
            <a:r>
              <a:rPr lang="en-US" sz="1800">
                <a:solidFill>
                  <a:schemeClr val="dk1"/>
                </a:solidFill>
              </a:rPr>
              <a:t> </a:t>
            </a:r>
            <a:r>
              <a:rPr b="0" i="0" lang="en-US" sz="1800" u="none" cap="none" strike="noStrike">
                <a:solidFill>
                  <a:schemeClr val="dk1"/>
                </a:solidFill>
                <a:latin typeface="Arial"/>
                <a:ea typeface="Arial"/>
                <a:cs typeface="Arial"/>
                <a:sym typeface="Arial"/>
              </a:rPr>
              <a:t>được đưa ra bởi công thức sau:</a:t>
            </a:r>
            <a:endParaRPr b="0" i="0" sz="1800" u="none" cap="none" strike="noStrike">
              <a:solidFill>
                <a:schemeClr val="dk1"/>
              </a:solidFill>
              <a:latin typeface="Arial"/>
              <a:ea typeface="Arial"/>
              <a:cs typeface="Arial"/>
              <a:sym typeface="Arial"/>
            </a:endParaRPr>
          </a:p>
        </p:txBody>
      </p:sp>
      <p:sp>
        <p:nvSpPr>
          <p:cNvPr id="194" name="Google Shape;194;p1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IMAGE THRESHOLDING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IMAGE THRESHOLDING</a:t>
            </a:r>
            <a:endParaRPr/>
          </a:p>
        </p:txBody>
      </p:sp>
      <p:sp>
        <p:nvSpPr>
          <p:cNvPr id="200" name="Google Shape;200;p11"/>
          <p:cNvSpPr/>
          <p:nvPr/>
        </p:nvSpPr>
        <p:spPr>
          <a:xfrm>
            <a:off x="748030" y="471170"/>
            <a:ext cx="3373755" cy="704215"/>
          </a:xfrm>
          <a:prstGeom prst="flowChartDelay">
            <a:avLst/>
          </a:prstGeom>
          <a:gradFill>
            <a:gsLst>
              <a:gs pos="0">
                <a:schemeClr val="accent1"/>
              </a:gs>
              <a:gs pos="100000">
                <a:schemeClr val="accent2"/>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Otsu's Binarization</a:t>
            </a:r>
            <a:endParaRPr b="0" i="0" sz="1800" u="none" cap="none" strike="noStrike">
              <a:solidFill>
                <a:schemeClr val="dk1"/>
              </a:solidFill>
              <a:latin typeface="Arial"/>
              <a:ea typeface="Arial"/>
              <a:cs typeface="Arial"/>
              <a:sym typeface="Arial"/>
            </a:endParaRPr>
          </a:p>
        </p:txBody>
      </p:sp>
      <p:sp>
        <p:nvSpPr>
          <p:cNvPr id="201" name="Google Shape;201;p11"/>
          <p:cNvSpPr/>
          <p:nvPr/>
        </p:nvSpPr>
        <p:spPr>
          <a:xfrm>
            <a:off x="631190" y="1676400"/>
            <a:ext cx="3043555" cy="4444365"/>
          </a:xfrm>
          <a:prstGeom prst="hexagon">
            <a:avLst>
              <a:gd fmla="val 25000" name="adj"/>
              <a:gd fmla="val 115470" name="vf"/>
            </a:avLst>
          </a:prstGeom>
          <a:gradFill>
            <a:gsLst>
              <a:gs pos="0">
                <a:srgbClr val="FBFB11"/>
              </a:gs>
              <a:gs pos="76000">
                <a:srgbClr val="BFBF0D"/>
              </a:gs>
              <a:gs pos="100000">
                <a:srgbClr val="838309"/>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Trong thực tế, công thức này tìm ra giá trị T nằm giữa hai điểm đỉnh sao cho phương sai của hai nhóm là tối thiểu. Quy trình có thể được mô tả như sau.</a:t>
            </a:r>
            <a:endParaRPr b="0" i="0" sz="1800" u="none" cap="none" strike="noStrike">
              <a:solidFill>
                <a:schemeClr val="dk1"/>
              </a:solidFill>
              <a:latin typeface="Arial"/>
              <a:ea typeface="Arial"/>
              <a:cs typeface="Arial"/>
              <a:sym typeface="Arial"/>
            </a:endParaRPr>
          </a:p>
        </p:txBody>
      </p:sp>
      <p:sp>
        <p:nvSpPr>
          <p:cNvPr id="202" name="Google Shape;202;p11"/>
          <p:cNvSpPr/>
          <p:nvPr/>
        </p:nvSpPr>
        <p:spPr>
          <a:xfrm>
            <a:off x="4910455" y="787400"/>
            <a:ext cx="6019165" cy="581660"/>
          </a:xfrm>
          <a:prstGeom prst="round2DiagRect">
            <a:avLst>
              <a:gd fmla="val 16667" name="adj1"/>
              <a:gd fmla="val 0" name="adj2"/>
            </a:avLst>
          </a:prstGeom>
          <a:gradFill>
            <a:gsLst>
              <a:gs pos="0">
                <a:srgbClr val="14CD68"/>
              </a:gs>
              <a:gs pos="100000">
                <a:srgbClr val="0B6E38"/>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Bước 1</a:t>
            </a:r>
            <a:r>
              <a:rPr b="0" i="0" lang="en-US" sz="1800" u="none" cap="none" strike="noStrike">
                <a:solidFill>
                  <a:schemeClr val="dk1"/>
                </a:solidFill>
                <a:latin typeface="Arial"/>
                <a:ea typeface="Arial"/>
                <a:cs typeface="Arial"/>
                <a:sym typeface="Arial"/>
              </a:rPr>
              <a:t>: Chọn ngẫu nhiên một giá trị ngưỡng T.</a:t>
            </a:r>
            <a:endParaRPr b="0" i="0" sz="1800" u="none" cap="none" strike="noStrike">
              <a:solidFill>
                <a:schemeClr val="dk1"/>
              </a:solidFill>
              <a:latin typeface="Arial"/>
              <a:ea typeface="Arial"/>
              <a:cs typeface="Arial"/>
              <a:sym typeface="Arial"/>
            </a:endParaRPr>
          </a:p>
        </p:txBody>
      </p:sp>
      <p:sp>
        <p:nvSpPr>
          <p:cNvPr id="203" name="Google Shape;203;p11"/>
          <p:cNvSpPr/>
          <p:nvPr/>
        </p:nvSpPr>
        <p:spPr>
          <a:xfrm>
            <a:off x="4910455" y="1573530"/>
            <a:ext cx="6019165" cy="1384300"/>
          </a:xfrm>
          <a:prstGeom prst="round2DiagRect">
            <a:avLst>
              <a:gd fmla="val 16667" name="adj1"/>
              <a:gd fmla="val 0" name="adj2"/>
            </a:avLst>
          </a:prstGeom>
          <a:gradFill>
            <a:gsLst>
              <a:gs pos="0">
                <a:srgbClr val="14CD68"/>
              </a:gs>
              <a:gs pos="100000">
                <a:srgbClr val="0B6E38"/>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Bước 2</a:t>
            </a:r>
            <a:r>
              <a:rPr b="0" i="0" lang="en-US" sz="1800" u="none" cap="none" strike="noStrike">
                <a:solidFill>
                  <a:schemeClr val="dk1"/>
                </a:solidFill>
                <a:latin typeface="Arial"/>
                <a:ea typeface="Arial"/>
                <a:cs typeface="Arial"/>
                <a:sym typeface="Arial"/>
              </a:rPr>
              <a:t>: Dùng giá trị ngưỡng T để tách thành 2 nhóm. Nhóm G1 bao gồm tất cả các điểm ảnh nhỏ hơn giá trị T, nhóm G2 bao gồm tất cả các điểm ảnh có giá trị lớn hơn T.</a:t>
            </a:r>
            <a:endParaRPr b="0" i="0" sz="1800" u="none" cap="none" strike="noStrike">
              <a:solidFill>
                <a:schemeClr val="dk1"/>
              </a:solidFill>
              <a:latin typeface="Arial"/>
              <a:ea typeface="Arial"/>
              <a:cs typeface="Arial"/>
              <a:sym typeface="Arial"/>
            </a:endParaRPr>
          </a:p>
        </p:txBody>
      </p:sp>
      <p:sp>
        <p:nvSpPr>
          <p:cNvPr id="204" name="Google Shape;204;p11"/>
          <p:cNvSpPr/>
          <p:nvPr/>
        </p:nvSpPr>
        <p:spPr>
          <a:xfrm>
            <a:off x="4910455" y="3170555"/>
            <a:ext cx="6019165" cy="828040"/>
          </a:xfrm>
          <a:prstGeom prst="round2DiagRect">
            <a:avLst>
              <a:gd fmla="val 16667" name="adj1"/>
              <a:gd fmla="val 0" name="adj2"/>
            </a:avLst>
          </a:prstGeom>
          <a:gradFill>
            <a:gsLst>
              <a:gs pos="0">
                <a:srgbClr val="14CD68"/>
              </a:gs>
              <a:gs pos="100000">
                <a:srgbClr val="0B6E38"/>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Bước 3</a:t>
            </a:r>
            <a:r>
              <a:rPr b="0" i="0" lang="en-US" sz="1800" u="none" cap="none" strike="noStrike">
                <a:solidFill>
                  <a:schemeClr val="dk1"/>
                </a:solidFill>
                <a:latin typeface="Arial"/>
                <a:ea typeface="Arial"/>
                <a:cs typeface="Arial"/>
                <a:sym typeface="Arial"/>
              </a:rPr>
              <a:t>: Tính toán khoảng cách trung bình giá trị ngưỡng ảnh giữa nhóm G1 và T, và G2 và T</a:t>
            </a:r>
            <a:endParaRPr b="0" i="0" sz="1800" u="none" cap="none" strike="noStrike">
              <a:solidFill>
                <a:schemeClr val="dk1"/>
              </a:solidFill>
              <a:latin typeface="Arial"/>
              <a:ea typeface="Arial"/>
              <a:cs typeface="Arial"/>
              <a:sym typeface="Arial"/>
            </a:endParaRPr>
          </a:p>
        </p:txBody>
      </p:sp>
      <p:sp>
        <p:nvSpPr>
          <p:cNvPr id="205" name="Google Shape;205;p11"/>
          <p:cNvSpPr/>
          <p:nvPr/>
        </p:nvSpPr>
        <p:spPr>
          <a:xfrm>
            <a:off x="4910455" y="4227830"/>
            <a:ext cx="6019165" cy="821055"/>
          </a:xfrm>
          <a:prstGeom prst="round2DiagRect">
            <a:avLst>
              <a:gd fmla="val 16667" name="adj1"/>
              <a:gd fmla="val 0" name="adj2"/>
            </a:avLst>
          </a:prstGeom>
          <a:gradFill>
            <a:gsLst>
              <a:gs pos="0">
                <a:srgbClr val="14CD68"/>
              </a:gs>
              <a:gs pos="100000">
                <a:srgbClr val="0B6E38"/>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Bước 4</a:t>
            </a:r>
            <a:r>
              <a:rPr b="0" i="0" lang="en-US" sz="1800" u="none" cap="none" strike="noStrike">
                <a:solidFill>
                  <a:schemeClr val="dk1"/>
                </a:solidFill>
                <a:latin typeface="Arial"/>
                <a:ea typeface="Arial"/>
                <a:cs typeface="Arial"/>
                <a:sym typeface="Arial"/>
              </a:rPr>
              <a:t>:Tính toán giá trị ngưỡng mới T = (M1 + M2) / 2.</a:t>
            </a:r>
            <a:endParaRPr b="0" i="0" sz="1800" u="none" cap="none" strike="noStrike">
              <a:solidFill>
                <a:schemeClr val="dk1"/>
              </a:solidFill>
              <a:latin typeface="Arial"/>
              <a:ea typeface="Arial"/>
              <a:cs typeface="Arial"/>
              <a:sym typeface="Arial"/>
            </a:endParaRPr>
          </a:p>
        </p:txBody>
      </p:sp>
      <p:sp>
        <p:nvSpPr>
          <p:cNvPr id="206" name="Google Shape;206;p11"/>
          <p:cNvSpPr/>
          <p:nvPr/>
        </p:nvSpPr>
        <p:spPr>
          <a:xfrm>
            <a:off x="4910455" y="5309870"/>
            <a:ext cx="6019165" cy="810895"/>
          </a:xfrm>
          <a:prstGeom prst="round2DiagRect">
            <a:avLst>
              <a:gd fmla="val 16667" name="adj1"/>
              <a:gd fmla="val 0" name="adj2"/>
            </a:avLst>
          </a:prstGeom>
          <a:gradFill>
            <a:gsLst>
              <a:gs pos="0">
                <a:srgbClr val="14CD68"/>
              </a:gs>
              <a:gs pos="100000">
                <a:srgbClr val="0B6E38"/>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Bước 5</a:t>
            </a:r>
            <a:r>
              <a:rPr b="0" i="0" lang="en-US" sz="1800" u="none" cap="none" strike="noStrike">
                <a:solidFill>
                  <a:schemeClr val="dk1"/>
                </a:solidFill>
                <a:latin typeface="Arial"/>
                <a:ea typeface="Arial"/>
                <a:cs typeface="Arial"/>
                <a:sym typeface="Arial"/>
              </a:rPr>
              <a:t>: Lặp lại các bước 2 đến 4 cho đến khi sự thay đổi của T là đủ  nhỏ.</a:t>
            </a:r>
            <a:endParaRPr b="0" i="0" sz="1800" u="none" cap="none" strike="noStrike">
              <a:solidFill>
                <a:schemeClr val="dk1"/>
              </a:solidFill>
              <a:latin typeface="Arial"/>
              <a:ea typeface="Arial"/>
              <a:cs typeface="Arial"/>
              <a:sym typeface="Arial"/>
            </a:endParaRPr>
          </a:p>
        </p:txBody>
      </p:sp>
      <p:cxnSp>
        <p:nvCxnSpPr>
          <p:cNvPr id="207" name="Google Shape;207;p11"/>
          <p:cNvCxnSpPr>
            <a:stCxn id="201" idx="0"/>
            <a:endCxn id="202" idx="2"/>
          </p:cNvCxnSpPr>
          <p:nvPr/>
        </p:nvCxnSpPr>
        <p:spPr>
          <a:xfrm flipH="1" rot="10800000">
            <a:off x="3674745" y="1078282"/>
            <a:ext cx="1235700" cy="2820300"/>
          </a:xfrm>
          <a:prstGeom prst="bentConnector3">
            <a:avLst>
              <a:gd fmla="val 50000" name="adj1"/>
            </a:avLst>
          </a:prstGeom>
          <a:gradFill>
            <a:gsLst>
              <a:gs pos="0">
                <a:schemeClr val="accent1"/>
              </a:gs>
              <a:gs pos="100000">
                <a:schemeClr val="accent2"/>
              </a:gs>
            </a:gsLst>
            <a:lin ang="5400000" scaled="0"/>
          </a:gradFill>
          <a:ln cap="flat" cmpd="sng" w="9525">
            <a:solidFill>
              <a:schemeClr val="accent1"/>
            </a:solidFill>
            <a:prstDash val="solid"/>
            <a:round/>
            <a:headEnd len="sm" w="sm" type="none"/>
            <a:tailEnd len="med" w="med" type="stealth"/>
          </a:ln>
        </p:spPr>
      </p:cxnSp>
      <p:cxnSp>
        <p:nvCxnSpPr>
          <p:cNvPr id="208" name="Google Shape;208;p11"/>
          <p:cNvCxnSpPr>
            <a:endCxn id="203" idx="2"/>
          </p:cNvCxnSpPr>
          <p:nvPr/>
        </p:nvCxnSpPr>
        <p:spPr>
          <a:xfrm rot="-5400000">
            <a:off x="3493405" y="2481230"/>
            <a:ext cx="1632600" cy="1201500"/>
          </a:xfrm>
          <a:prstGeom prst="bentConnector2">
            <a:avLst/>
          </a:prstGeom>
          <a:gradFill>
            <a:gsLst>
              <a:gs pos="0">
                <a:schemeClr val="accent1"/>
              </a:gs>
              <a:gs pos="100000">
                <a:schemeClr val="accent2"/>
              </a:gs>
            </a:gsLst>
            <a:lin ang="5400000" scaled="0"/>
          </a:gradFill>
          <a:ln cap="flat" cmpd="sng" w="9525">
            <a:solidFill>
              <a:schemeClr val="accent1"/>
            </a:solidFill>
            <a:prstDash val="solid"/>
            <a:round/>
            <a:headEnd len="sm" w="sm" type="none"/>
            <a:tailEnd len="med" w="med" type="stealth"/>
          </a:ln>
        </p:spPr>
      </p:cxnSp>
      <p:cxnSp>
        <p:nvCxnSpPr>
          <p:cNvPr id="209" name="Google Shape;209;p11"/>
          <p:cNvCxnSpPr>
            <a:endCxn id="204" idx="2"/>
          </p:cNvCxnSpPr>
          <p:nvPr/>
        </p:nvCxnSpPr>
        <p:spPr>
          <a:xfrm flipH="1" rot="10800000">
            <a:off x="3691855" y="3584575"/>
            <a:ext cx="1218600" cy="313800"/>
          </a:xfrm>
          <a:prstGeom prst="bentConnector3">
            <a:avLst>
              <a:gd fmla="val 50027" name="adj1"/>
            </a:avLst>
          </a:prstGeom>
          <a:gradFill>
            <a:gsLst>
              <a:gs pos="0">
                <a:schemeClr val="accent1"/>
              </a:gs>
              <a:gs pos="100000">
                <a:schemeClr val="accent2"/>
              </a:gs>
            </a:gsLst>
            <a:lin ang="5400000" scaled="0"/>
          </a:gradFill>
          <a:ln cap="flat" cmpd="sng" w="9525">
            <a:solidFill>
              <a:schemeClr val="accent1"/>
            </a:solidFill>
            <a:prstDash val="solid"/>
            <a:round/>
            <a:headEnd len="sm" w="sm" type="none"/>
            <a:tailEnd len="med" w="med" type="stealth"/>
          </a:ln>
        </p:spPr>
      </p:cxnSp>
      <p:cxnSp>
        <p:nvCxnSpPr>
          <p:cNvPr id="210" name="Google Shape;210;p11"/>
          <p:cNvCxnSpPr>
            <a:stCxn id="201" idx="0"/>
            <a:endCxn id="205" idx="2"/>
          </p:cNvCxnSpPr>
          <p:nvPr/>
        </p:nvCxnSpPr>
        <p:spPr>
          <a:xfrm>
            <a:off x="3674745" y="3898582"/>
            <a:ext cx="1235700" cy="739800"/>
          </a:xfrm>
          <a:prstGeom prst="bentConnector3">
            <a:avLst>
              <a:gd fmla="val 50000" name="adj1"/>
            </a:avLst>
          </a:prstGeom>
          <a:gradFill>
            <a:gsLst>
              <a:gs pos="0">
                <a:schemeClr val="accent1"/>
              </a:gs>
              <a:gs pos="100000">
                <a:schemeClr val="accent2"/>
              </a:gs>
            </a:gsLst>
            <a:lin ang="5400000" scaled="0"/>
          </a:gradFill>
          <a:ln cap="flat" cmpd="sng" w="9525">
            <a:solidFill>
              <a:schemeClr val="accent1"/>
            </a:solidFill>
            <a:prstDash val="solid"/>
            <a:round/>
            <a:headEnd len="sm" w="sm" type="none"/>
            <a:tailEnd len="med" w="med" type="stealth"/>
          </a:ln>
        </p:spPr>
      </p:cxnSp>
      <p:cxnSp>
        <p:nvCxnSpPr>
          <p:cNvPr id="211" name="Google Shape;211;p11"/>
          <p:cNvCxnSpPr>
            <a:endCxn id="206" idx="2"/>
          </p:cNvCxnSpPr>
          <p:nvPr/>
        </p:nvCxnSpPr>
        <p:spPr>
          <a:xfrm flipH="1" rot="-5400000">
            <a:off x="3392755" y="4197617"/>
            <a:ext cx="1851000" cy="1184400"/>
          </a:xfrm>
          <a:prstGeom prst="bentConnector2">
            <a:avLst/>
          </a:prstGeom>
          <a:gradFill>
            <a:gsLst>
              <a:gs pos="0">
                <a:schemeClr val="accent1"/>
              </a:gs>
              <a:gs pos="100000">
                <a:schemeClr val="accent2"/>
              </a:gs>
            </a:gsLst>
            <a:lin ang="5400000" scaled="0"/>
          </a:gradFill>
          <a:ln cap="flat" cmpd="sng" w="9525">
            <a:solidFill>
              <a:schemeClr val="accent1"/>
            </a:solidFill>
            <a:prstDash val="solid"/>
            <a:round/>
            <a:headEnd len="sm" w="sm" type="none"/>
            <a:tailEnd len="med" w="med" type="stealth"/>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2"/>
          <p:cNvSpPr/>
          <p:nvPr/>
        </p:nvSpPr>
        <p:spPr>
          <a:xfrm>
            <a:off x="748030" y="471170"/>
            <a:ext cx="3373755" cy="704215"/>
          </a:xfrm>
          <a:prstGeom prst="flowChartDelay">
            <a:avLst/>
          </a:prstGeom>
          <a:gradFill>
            <a:gsLst>
              <a:gs pos="0">
                <a:schemeClr val="accent1"/>
              </a:gs>
              <a:gs pos="100000">
                <a:schemeClr val="accent2"/>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Otsu's Binarization</a:t>
            </a:r>
            <a:endParaRPr b="0" i="0" sz="1800" u="none" cap="none" strike="noStrike">
              <a:solidFill>
                <a:schemeClr val="dk1"/>
              </a:solidFill>
              <a:latin typeface="Arial"/>
              <a:ea typeface="Arial"/>
              <a:cs typeface="Arial"/>
              <a:sym typeface="Arial"/>
            </a:endParaRPr>
          </a:p>
        </p:txBody>
      </p:sp>
      <p:sp>
        <p:nvSpPr>
          <p:cNvPr id="217" name="Google Shape;217;p12"/>
          <p:cNvSpPr txBox="1"/>
          <p:nvPr/>
        </p:nvSpPr>
        <p:spPr>
          <a:xfrm>
            <a:off x="748030" y="1618615"/>
            <a:ext cx="2954655" cy="368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Mô phỏng trong Matlab:</a:t>
            </a:r>
            <a:endParaRPr b="0" i="0" sz="1800" u="none" cap="none" strike="noStrike">
              <a:solidFill>
                <a:schemeClr val="dk1"/>
              </a:solidFill>
              <a:latin typeface="Arial"/>
              <a:ea typeface="Arial"/>
              <a:cs typeface="Arial"/>
              <a:sym typeface="Arial"/>
            </a:endParaRPr>
          </a:p>
        </p:txBody>
      </p:sp>
      <p:pic>
        <p:nvPicPr>
          <p:cNvPr id="218" name="Google Shape;218;p12"/>
          <p:cNvPicPr preferRelativeResize="0"/>
          <p:nvPr/>
        </p:nvPicPr>
        <p:blipFill rotWithShape="1">
          <a:blip r:embed="rId3">
            <a:alphaModFix/>
          </a:blip>
          <a:srcRect b="0" l="0" r="0" t="0"/>
          <a:stretch/>
        </p:blipFill>
        <p:spPr>
          <a:xfrm>
            <a:off x="748030" y="2193290"/>
            <a:ext cx="6193155" cy="867410"/>
          </a:xfrm>
          <a:prstGeom prst="rect">
            <a:avLst/>
          </a:prstGeom>
          <a:noFill/>
          <a:ln cap="flat" cmpd="sng" w="9525">
            <a:solidFill>
              <a:schemeClr val="dk1"/>
            </a:solidFill>
            <a:prstDash val="solid"/>
            <a:round/>
            <a:headEnd len="sm" w="sm" type="none"/>
            <a:tailEnd len="sm" w="sm" type="none"/>
          </a:ln>
        </p:spPr>
      </p:pic>
      <p:pic>
        <p:nvPicPr>
          <p:cNvPr id="219" name="Google Shape;219;p12"/>
          <p:cNvPicPr preferRelativeResize="0"/>
          <p:nvPr/>
        </p:nvPicPr>
        <p:blipFill rotWithShape="1">
          <a:blip r:embed="rId4">
            <a:alphaModFix/>
          </a:blip>
          <a:srcRect b="0" l="0" r="0" t="0"/>
          <a:stretch/>
        </p:blipFill>
        <p:spPr>
          <a:xfrm>
            <a:off x="748030" y="3342005"/>
            <a:ext cx="4658360" cy="2743200"/>
          </a:xfrm>
          <a:prstGeom prst="rect">
            <a:avLst/>
          </a:prstGeom>
          <a:noFill/>
          <a:ln>
            <a:noFill/>
          </a:ln>
        </p:spPr>
      </p:pic>
      <p:pic>
        <p:nvPicPr>
          <p:cNvPr id="220" name="Google Shape;220;p12"/>
          <p:cNvPicPr preferRelativeResize="0"/>
          <p:nvPr/>
        </p:nvPicPr>
        <p:blipFill rotWithShape="1">
          <a:blip r:embed="rId5">
            <a:alphaModFix/>
          </a:blip>
          <a:srcRect b="0" l="0" r="0" t="0"/>
          <a:stretch/>
        </p:blipFill>
        <p:spPr>
          <a:xfrm>
            <a:off x="5765800" y="3562668"/>
            <a:ext cx="5746750" cy="2300605"/>
          </a:xfrm>
          <a:prstGeom prst="rect">
            <a:avLst/>
          </a:prstGeom>
          <a:noFill/>
          <a:ln>
            <a:noFill/>
          </a:ln>
        </p:spPr>
      </p:pic>
      <p:sp>
        <p:nvSpPr>
          <p:cNvPr id="221" name="Google Shape;221;p1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IMAGE THRESHOLDING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c95d852229_3_0"/>
          <p:cNvSpPr/>
          <p:nvPr/>
        </p:nvSpPr>
        <p:spPr>
          <a:xfrm>
            <a:off x="748030" y="471170"/>
            <a:ext cx="3373800" cy="704100"/>
          </a:xfrm>
          <a:prstGeom prst="flowChartDelay">
            <a:avLst/>
          </a:prstGeom>
          <a:gradFill>
            <a:gsLst>
              <a:gs pos="0">
                <a:schemeClr val="accent1"/>
              </a:gs>
              <a:gs pos="100000">
                <a:schemeClr val="accent2"/>
              </a:gs>
            </a:gsLst>
            <a:lin ang="5400012"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Otsu's Binarization</a:t>
            </a:r>
            <a:endParaRPr b="0" i="0" sz="1800" u="none" cap="none" strike="noStrike">
              <a:solidFill>
                <a:schemeClr val="dk1"/>
              </a:solidFill>
              <a:latin typeface="Arial"/>
              <a:ea typeface="Arial"/>
              <a:cs typeface="Arial"/>
              <a:sym typeface="Arial"/>
            </a:endParaRPr>
          </a:p>
        </p:txBody>
      </p:sp>
      <p:sp>
        <p:nvSpPr>
          <p:cNvPr id="227" name="Google Shape;227;gc95d852229_3_0"/>
          <p:cNvSpPr txBox="1"/>
          <p:nvPr>
            <p:ph idx="11" type="ftr"/>
          </p:nvPr>
        </p:nvSpPr>
        <p:spPr>
          <a:xfrm>
            <a:off x="4165600" y="6245225"/>
            <a:ext cx="3860700" cy="4761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IMAGE THRESHOLDING</a:t>
            </a:r>
            <a:endParaRPr/>
          </a:p>
        </p:txBody>
      </p:sp>
      <p:sp>
        <p:nvSpPr>
          <p:cNvPr id="228" name="Google Shape;228;gc95d852229_3_0"/>
          <p:cNvSpPr txBox="1"/>
          <p:nvPr/>
        </p:nvSpPr>
        <p:spPr>
          <a:xfrm>
            <a:off x="4165600" y="6245225"/>
            <a:ext cx="38607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IMAGE THRESHOLDING</a:t>
            </a:r>
            <a:endParaRPr>
              <a:solidFill>
                <a:srgbClr val="000000"/>
              </a:solidFill>
            </a:endParaRPr>
          </a:p>
        </p:txBody>
      </p:sp>
      <p:pic>
        <p:nvPicPr>
          <p:cNvPr id="229" name="Google Shape;229;gc95d852229_3_0"/>
          <p:cNvPicPr preferRelativeResize="0"/>
          <p:nvPr/>
        </p:nvPicPr>
        <p:blipFill>
          <a:blip r:embed="rId3">
            <a:alphaModFix/>
          </a:blip>
          <a:stretch>
            <a:fillRect/>
          </a:stretch>
        </p:blipFill>
        <p:spPr>
          <a:xfrm>
            <a:off x="671850" y="2159925"/>
            <a:ext cx="4018200" cy="2196425"/>
          </a:xfrm>
          <a:prstGeom prst="rect">
            <a:avLst/>
          </a:prstGeom>
          <a:noFill/>
          <a:ln>
            <a:noFill/>
          </a:ln>
        </p:spPr>
      </p:pic>
      <p:sp>
        <p:nvSpPr>
          <p:cNvPr id="230" name="Google Shape;230;gc95d852229_3_0"/>
          <p:cNvSpPr txBox="1"/>
          <p:nvPr/>
        </p:nvSpPr>
        <p:spPr>
          <a:xfrm>
            <a:off x="748025" y="1381750"/>
            <a:ext cx="3638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t>Một số ví dụ sử dụng thuật toán Otsu</a:t>
            </a:r>
            <a:endParaRPr sz="1600"/>
          </a:p>
        </p:txBody>
      </p:sp>
      <p:sp>
        <p:nvSpPr>
          <p:cNvPr id="231" name="Google Shape;231;gc95d852229_3_0"/>
          <p:cNvSpPr txBox="1"/>
          <p:nvPr/>
        </p:nvSpPr>
        <p:spPr>
          <a:xfrm>
            <a:off x="671850" y="1888800"/>
            <a:ext cx="112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T = 126.99</a:t>
            </a:r>
            <a:endParaRPr sz="1200"/>
          </a:p>
        </p:txBody>
      </p:sp>
      <p:sp>
        <p:nvSpPr>
          <p:cNvPr id="232" name="Google Shape;232;gc95d852229_3_0"/>
          <p:cNvSpPr txBox="1"/>
          <p:nvPr/>
        </p:nvSpPr>
        <p:spPr>
          <a:xfrm>
            <a:off x="7617850" y="1790625"/>
            <a:ext cx="1371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T=125.01</a:t>
            </a:r>
            <a:endParaRPr sz="1200"/>
          </a:p>
        </p:txBody>
      </p:sp>
      <p:pic>
        <p:nvPicPr>
          <p:cNvPr id="233" name="Google Shape;233;gc95d852229_3_0"/>
          <p:cNvPicPr preferRelativeResize="0"/>
          <p:nvPr/>
        </p:nvPicPr>
        <p:blipFill>
          <a:blip r:embed="rId4">
            <a:alphaModFix/>
          </a:blip>
          <a:stretch>
            <a:fillRect/>
          </a:stretch>
        </p:blipFill>
        <p:spPr>
          <a:xfrm>
            <a:off x="3004875" y="3890650"/>
            <a:ext cx="6182274" cy="2196425"/>
          </a:xfrm>
          <a:prstGeom prst="rect">
            <a:avLst/>
          </a:prstGeom>
          <a:noFill/>
          <a:ln>
            <a:noFill/>
          </a:ln>
        </p:spPr>
      </p:pic>
      <p:sp>
        <p:nvSpPr>
          <p:cNvPr id="234" name="Google Shape;234;gc95d852229_3_0"/>
          <p:cNvSpPr txBox="1"/>
          <p:nvPr/>
        </p:nvSpPr>
        <p:spPr>
          <a:xfrm>
            <a:off x="1876575" y="4267625"/>
            <a:ext cx="112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T=126</a:t>
            </a:r>
            <a:endParaRPr sz="1200"/>
          </a:p>
        </p:txBody>
      </p:sp>
      <p:pic>
        <p:nvPicPr>
          <p:cNvPr id="235" name="Google Shape;235;gc95d852229_3_0"/>
          <p:cNvPicPr preferRelativeResize="0"/>
          <p:nvPr/>
        </p:nvPicPr>
        <p:blipFill>
          <a:blip r:embed="rId5">
            <a:alphaModFix/>
          </a:blip>
          <a:stretch>
            <a:fillRect/>
          </a:stretch>
        </p:blipFill>
        <p:spPr>
          <a:xfrm>
            <a:off x="7617850" y="2159925"/>
            <a:ext cx="3861025" cy="1730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3"/>
          <p:cNvSpPr/>
          <p:nvPr/>
        </p:nvSpPr>
        <p:spPr>
          <a:xfrm>
            <a:off x="4156075" y="95885"/>
            <a:ext cx="3880485" cy="963930"/>
          </a:xfrm>
          <a:prstGeom prst="chevron">
            <a:avLst>
              <a:gd fmla="val 50000" name="adj"/>
            </a:avLst>
          </a:prstGeom>
          <a:gradFill>
            <a:gsLst>
              <a:gs pos="0">
                <a:srgbClr val="007BD3"/>
              </a:gs>
              <a:gs pos="100000">
                <a:srgbClr val="034373"/>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ADAPTIVE MEAN THRESHOLDING</a:t>
            </a:r>
            <a:endParaRPr b="0" i="0" sz="1800" u="none" cap="none" strike="noStrike">
              <a:solidFill>
                <a:schemeClr val="dk1"/>
              </a:solidFill>
              <a:latin typeface="Arial"/>
              <a:ea typeface="Arial"/>
              <a:cs typeface="Arial"/>
              <a:sym typeface="Arial"/>
            </a:endParaRPr>
          </a:p>
        </p:txBody>
      </p:sp>
      <p:sp>
        <p:nvSpPr>
          <p:cNvPr id="241" name="Google Shape;241;p13"/>
          <p:cNvSpPr txBox="1"/>
          <p:nvPr/>
        </p:nvSpPr>
        <p:spPr>
          <a:xfrm>
            <a:off x="812165" y="1901190"/>
            <a:ext cx="10283825" cy="2030095"/>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Ngưỡng được sử dụng để phân đoạn hình ảnh bằng cách đặt tất cả các pixel có giá trị cường độ trên ngưỡng thành giá trị foreground và tất cả các pixel còn lại thành giá trị background.</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Trong khi toán tử tạo ngưỡng thông thường sử dụng ngưỡng toàn cục cho tất cả các pixel, thì lập ngưỡng thích ứng sẽ thay đổi ngưỡng động trên hình ảnh. Phiên bản ngưỡng phức tạp hơn này có thể điều chỉnh các điều kiện ánh sáng thay đổi trong hình ảnh, ví dụ như những điều kiện xảy ra do độ dốc chiếu sáng mạnh hoặc bóng đổ.</a:t>
            </a:r>
            <a:endParaRPr b="0" i="0" sz="1800" u="none" cap="none" strike="noStrike">
              <a:solidFill>
                <a:schemeClr val="dk1"/>
              </a:solidFill>
              <a:latin typeface="Arial"/>
              <a:ea typeface="Arial"/>
              <a:cs typeface="Arial"/>
              <a:sym typeface="Arial"/>
            </a:endParaRPr>
          </a:p>
        </p:txBody>
      </p:sp>
      <p:sp>
        <p:nvSpPr>
          <p:cNvPr id="242" name="Google Shape;242;p13"/>
          <p:cNvSpPr txBox="1"/>
          <p:nvPr/>
        </p:nvSpPr>
        <p:spPr>
          <a:xfrm>
            <a:off x="812165" y="1532890"/>
            <a:ext cx="1621155"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Arial"/>
                <a:ea typeface="Arial"/>
                <a:cs typeface="Arial"/>
                <a:sym typeface="Arial"/>
              </a:rPr>
              <a:t>ĐỊNH NGHĨA</a:t>
            </a:r>
            <a:endParaRPr b="0" i="0" sz="1800" u="none" cap="none" strike="noStrike">
              <a:solidFill>
                <a:srgbClr val="FF0000"/>
              </a:solidFill>
              <a:latin typeface="Arial"/>
              <a:ea typeface="Arial"/>
              <a:cs typeface="Arial"/>
              <a:sym typeface="Arial"/>
            </a:endParaRPr>
          </a:p>
        </p:txBody>
      </p:sp>
      <p:pic>
        <p:nvPicPr>
          <p:cNvPr id="243" name="Google Shape;243;p13"/>
          <p:cNvPicPr preferRelativeResize="0"/>
          <p:nvPr/>
        </p:nvPicPr>
        <p:blipFill rotWithShape="1">
          <a:blip r:embed="rId3">
            <a:alphaModFix/>
          </a:blip>
          <a:srcRect b="0" l="0" r="0" t="0"/>
          <a:stretch/>
        </p:blipFill>
        <p:spPr>
          <a:xfrm>
            <a:off x="3700780" y="3931285"/>
            <a:ext cx="4790440" cy="2219325"/>
          </a:xfrm>
          <a:prstGeom prst="rect">
            <a:avLst/>
          </a:prstGeom>
          <a:noFill/>
          <a:ln>
            <a:noFill/>
          </a:ln>
        </p:spPr>
      </p:pic>
      <p:sp>
        <p:nvSpPr>
          <p:cNvPr id="244" name="Google Shape;244;p1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IMAGE THRESHOLDING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4"/>
          <p:cNvSpPr/>
          <p:nvPr/>
        </p:nvSpPr>
        <p:spPr>
          <a:xfrm>
            <a:off x="782320" y="1059815"/>
            <a:ext cx="3373755" cy="704215"/>
          </a:xfrm>
          <a:prstGeom prst="flowChartDelay">
            <a:avLst/>
          </a:prstGeom>
          <a:gradFill>
            <a:gsLst>
              <a:gs pos="0">
                <a:schemeClr val="accent1"/>
              </a:gs>
              <a:gs pos="100000">
                <a:schemeClr val="accent2"/>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Adaptive Mean Thresholding</a:t>
            </a:r>
            <a:endParaRPr b="0" i="0" sz="1800" u="none" cap="none" strike="noStrike">
              <a:solidFill>
                <a:schemeClr val="dk1"/>
              </a:solidFill>
              <a:latin typeface="Arial"/>
              <a:ea typeface="Arial"/>
              <a:cs typeface="Arial"/>
              <a:sym typeface="Arial"/>
            </a:endParaRPr>
          </a:p>
        </p:txBody>
      </p:sp>
      <p:sp>
        <p:nvSpPr>
          <p:cNvPr id="250" name="Google Shape;250;p14"/>
          <p:cNvSpPr/>
          <p:nvPr/>
        </p:nvSpPr>
        <p:spPr>
          <a:xfrm>
            <a:off x="4156075" y="95885"/>
            <a:ext cx="3880485" cy="963930"/>
          </a:xfrm>
          <a:prstGeom prst="chevron">
            <a:avLst>
              <a:gd fmla="val 50000" name="adj"/>
            </a:avLst>
          </a:prstGeom>
          <a:gradFill>
            <a:gsLst>
              <a:gs pos="0">
                <a:srgbClr val="007BD3"/>
              </a:gs>
              <a:gs pos="100000">
                <a:srgbClr val="034373"/>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ADAPTIVE MEAN THRESHOLDING</a:t>
            </a:r>
            <a:endParaRPr b="0" i="0" sz="1800" u="none" cap="none" strike="noStrike">
              <a:solidFill>
                <a:schemeClr val="dk1"/>
              </a:solidFill>
              <a:latin typeface="Arial"/>
              <a:ea typeface="Arial"/>
              <a:cs typeface="Arial"/>
              <a:sym typeface="Arial"/>
            </a:endParaRPr>
          </a:p>
        </p:txBody>
      </p:sp>
      <p:sp>
        <p:nvSpPr>
          <p:cNvPr id="251" name="Google Shape;251;p14"/>
          <p:cNvSpPr txBox="1"/>
          <p:nvPr/>
        </p:nvSpPr>
        <p:spPr>
          <a:xfrm>
            <a:off x="782320" y="2251710"/>
            <a:ext cx="9435465" cy="6451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Ma trận ngưỡng có thể được tính bằng cách áp dụng một bộ lọc trung bình đơn giản có dạng như hình dưới đây: </a:t>
            </a:r>
            <a:endParaRPr b="0" i="0" sz="1800" u="none" cap="none" strike="noStrike">
              <a:solidFill>
                <a:schemeClr val="dk1"/>
              </a:solidFill>
              <a:latin typeface="Arial"/>
              <a:ea typeface="Arial"/>
              <a:cs typeface="Arial"/>
              <a:sym typeface="Arial"/>
            </a:endParaRPr>
          </a:p>
        </p:txBody>
      </p:sp>
      <p:pic>
        <p:nvPicPr>
          <p:cNvPr descr="Screenshot from 2021-03-21 13-00-57" id="252" name="Google Shape;252;p14"/>
          <p:cNvPicPr preferRelativeResize="0"/>
          <p:nvPr/>
        </p:nvPicPr>
        <p:blipFill rotWithShape="1">
          <a:blip r:embed="rId3">
            <a:alphaModFix/>
          </a:blip>
          <a:srcRect b="0" l="0" r="0" t="0"/>
          <a:stretch/>
        </p:blipFill>
        <p:spPr>
          <a:xfrm>
            <a:off x="4591050" y="3009265"/>
            <a:ext cx="1819275" cy="1009015"/>
          </a:xfrm>
          <a:prstGeom prst="rect">
            <a:avLst/>
          </a:prstGeom>
          <a:noFill/>
          <a:ln>
            <a:noFill/>
          </a:ln>
        </p:spPr>
      </p:pic>
      <p:sp>
        <p:nvSpPr>
          <p:cNvPr id="253" name="Google Shape;253;p14"/>
          <p:cNvSpPr txBox="1"/>
          <p:nvPr/>
        </p:nvSpPr>
        <p:spPr>
          <a:xfrm>
            <a:off x="2889885" y="4018280"/>
            <a:ext cx="5219700"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Arial"/>
                <a:ea typeface="Arial"/>
                <a:cs typeface="Arial"/>
                <a:sym typeface="Arial"/>
              </a:rPr>
              <a:t>Một ma trận đơn giản với kích thước n x n</a:t>
            </a:r>
            <a:endParaRPr b="0" i="1" sz="1800" u="none" cap="none" strike="noStrike">
              <a:solidFill>
                <a:schemeClr val="dk1"/>
              </a:solidFill>
              <a:latin typeface="Arial"/>
              <a:ea typeface="Arial"/>
              <a:cs typeface="Arial"/>
              <a:sym typeface="Arial"/>
            </a:endParaRPr>
          </a:p>
        </p:txBody>
      </p:sp>
      <p:sp>
        <p:nvSpPr>
          <p:cNvPr id="254" name="Google Shape;254;p14"/>
          <p:cNvSpPr txBox="1"/>
          <p:nvPr/>
        </p:nvSpPr>
        <p:spPr>
          <a:xfrm>
            <a:off x="782320" y="4509770"/>
            <a:ext cx="10589260" cy="17532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a:ea typeface="Times"/>
                <a:cs typeface="Times"/>
                <a:sym typeface="Times"/>
              </a:rPr>
              <a:t>	Kích cỡ của vùng lân cận thì phải đủ lớn để bao phủ phần foreground và background, nếu không thì ngưỡng được chọn sẽ rất là xấu không cho kết quả ảnh đẹp.</a:t>
            </a:r>
            <a:endParaRPr b="0" i="0" sz="1800" u="none" cap="none" strike="noStrike">
              <a:solidFill>
                <a:srgbClr val="000000"/>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a:ea typeface="Times"/>
                <a:cs typeface="Times"/>
                <a:sym typeface="Times"/>
              </a:rPr>
              <a:t>	Mặt khác nếu chọn vùng quá lớn có thể vi phạm giả định về độ chiếu sáng đồng đều.</a:t>
            </a:r>
            <a:endParaRPr b="0" i="0" sz="1800" u="none" cap="none" strike="noStrike">
              <a:solidFill>
                <a:srgbClr val="000000"/>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a:ea typeface="Times"/>
                <a:cs typeface="Times"/>
                <a:sym typeface="Times"/>
              </a:rPr>
              <a:t>	Dưới đây là một số hình ảnh và kết quả nhị phân sau khi sử dụng phương pháp ngưỡng thích ứng trung bình.</a:t>
            </a:r>
            <a:endParaRPr b="0" i="0" sz="1800" u="none" cap="none" strike="noStrike">
              <a:solidFill>
                <a:schemeClr val="dk1"/>
              </a:solidFill>
              <a:latin typeface="Arial"/>
              <a:ea typeface="Arial"/>
              <a:cs typeface="Arial"/>
              <a:sym typeface="Arial"/>
            </a:endParaRPr>
          </a:p>
        </p:txBody>
      </p:sp>
      <p:sp>
        <p:nvSpPr>
          <p:cNvPr id="255" name="Google Shape;255;p1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IMAGE THRESHOLDING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5"/>
          <p:cNvSpPr/>
          <p:nvPr/>
        </p:nvSpPr>
        <p:spPr>
          <a:xfrm>
            <a:off x="744855" y="361950"/>
            <a:ext cx="3373755" cy="704215"/>
          </a:xfrm>
          <a:prstGeom prst="flowChartDelay">
            <a:avLst/>
          </a:prstGeom>
          <a:gradFill>
            <a:gsLst>
              <a:gs pos="0">
                <a:schemeClr val="accent1"/>
              </a:gs>
              <a:gs pos="100000">
                <a:schemeClr val="accent2"/>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Adaptive Mean Thresholding</a:t>
            </a:r>
            <a:endParaRPr b="0" i="0" sz="1800" u="none" cap="none" strike="noStrike">
              <a:solidFill>
                <a:schemeClr val="dk1"/>
              </a:solidFill>
              <a:latin typeface="Arial"/>
              <a:ea typeface="Arial"/>
              <a:cs typeface="Arial"/>
              <a:sym typeface="Arial"/>
            </a:endParaRPr>
          </a:p>
        </p:txBody>
      </p:sp>
      <p:sp>
        <p:nvSpPr>
          <p:cNvPr id="261" name="Google Shape;261;p1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IMAGE THRESHOLDING</a:t>
            </a:r>
            <a:endParaRPr/>
          </a:p>
        </p:txBody>
      </p:sp>
      <p:sp>
        <p:nvSpPr>
          <p:cNvPr id="262" name="Google Shape;262;p15"/>
          <p:cNvSpPr txBox="1"/>
          <p:nvPr/>
        </p:nvSpPr>
        <p:spPr>
          <a:xfrm>
            <a:off x="971550" y="1506220"/>
            <a:ext cx="10760710" cy="28613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ADAPTIVE THRESHOLD Một thuật toán tạo ngưỡng thích ứng giúp tách đối tượng khỏi nền bằng ánh sáng không đồng đều.</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FF0000"/>
                </a:solidFill>
                <a:latin typeface="Arial"/>
                <a:ea typeface="Arial"/>
                <a:cs typeface="Arial"/>
                <a:sym typeface="Arial"/>
              </a:rPr>
              <a:t>bw = adaptivethreshold (IM, ws, C,tm) </a:t>
            </a:r>
            <a:endParaRPr b="0" i="0" sz="18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Trong đó:</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xuất hình ảnh nhị phân bw với ngưỡng cục bộ trung bình-C hoặc trung vị-C cho IM hình ảnh.</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ws: là kích thước cửa sổ cục bộ.</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tm: là 0 hoặc 1, chuyển đổi giữa giá trị trung bình và giá trị trung vị. tm = 0 trung bình; tm = 1 trung vị.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6"/>
          <p:cNvSpPr/>
          <p:nvPr/>
        </p:nvSpPr>
        <p:spPr>
          <a:xfrm>
            <a:off x="744855" y="361950"/>
            <a:ext cx="3373755" cy="704215"/>
          </a:xfrm>
          <a:prstGeom prst="flowChartDelay">
            <a:avLst/>
          </a:prstGeom>
          <a:gradFill>
            <a:gsLst>
              <a:gs pos="0">
                <a:schemeClr val="accent1"/>
              </a:gs>
              <a:gs pos="100000">
                <a:schemeClr val="accent2"/>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Adaptive Mean Thresholding</a:t>
            </a:r>
            <a:endParaRPr b="0" i="0" sz="1800" u="none" cap="none" strike="noStrike">
              <a:solidFill>
                <a:schemeClr val="dk1"/>
              </a:solidFill>
              <a:latin typeface="Arial"/>
              <a:ea typeface="Arial"/>
              <a:cs typeface="Arial"/>
              <a:sym typeface="Arial"/>
            </a:endParaRPr>
          </a:p>
        </p:txBody>
      </p:sp>
      <p:sp>
        <p:nvSpPr>
          <p:cNvPr id="268" name="Google Shape;268;p16"/>
          <p:cNvSpPr txBox="1"/>
          <p:nvPr/>
        </p:nvSpPr>
        <p:spPr>
          <a:xfrm>
            <a:off x="1003250" y="1452450"/>
            <a:ext cx="50760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800"/>
              <a:t>im1 = imread('sun.jpg');</a:t>
            </a:r>
            <a:endParaRPr sz="1800"/>
          </a:p>
          <a:p>
            <a:pPr indent="0" lvl="0" marL="0" rtl="0" algn="l">
              <a:spcBef>
                <a:spcPts val="0"/>
              </a:spcBef>
              <a:spcAft>
                <a:spcPts val="0"/>
              </a:spcAft>
              <a:buClr>
                <a:schemeClr val="dk1"/>
              </a:buClr>
              <a:buSzPts val="1100"/>
              <a:buFont typeface="Arial"/>
              <a:buNone/>
            </a:pPr>
            <a:r>
              <a:rPr lang="en-US" sz="1800"/>
              <a:t>im2 = imread('sun.jpg');</a:t>
            </a:r>
            <a:endParaRPr sz="1800"/>
          </a:p>
          <a:p>
            <a:pPr indent="0" lvl="0" marL="0" rtl="0" algn="l">
              <a:spcBef>
                <a:spcPts val="0"/>
              </a:spcBef>
              <a:spcAft>
                <a:spcPts val="0"/>
              </a:spcAft>
              <a:buClr>
                <a:schemeClr val="dk1"/>
              </a:buClr>
              <a:buSzPts val="1100"/>
              <a:buFont typeface="Arial"/>
              <a:buNone/>
            </a:pPr>
            <a:r>
              <a:rPr lang="en-US" sz="1800"/>
              <a:t>bwim1 = adaptivethreshold(im1,11,0.03,0);</a:t>
            </a:r>
            <a:endParaRPr sz="1800"/>
          </a:p>
          <a:p>
            <a:pPr indent="0" lvl="0" marL="0" rtl="0" algn="l">
              <a:spcBef>
                <a:spcPts val="0"/>
              </a:spcBef>
              <a:spcAft>
                <a:spcPts val="0"/>
              </a:spcAft>
              <a:buClr>
                <a:schemeClr val="dk1"/>
              </a:buClr>
              <a:buSzPts val="1100"/>
              <a:buFont typeface="Arial"/>
              <a:buNone/>
            </a:pPr>
            <a:r>
              <a:rPr lang="en-US" sz="1800"/>
              <a:t>bwim2 = adaptivethreshold(im2,15,0.02,0);</a:t>
            </a:r>
            <a:endParaRPr sz="1800"/>
          </a:p>
          <a:p>
            <a:pPr indent="0" lvl="0" marL="0" rtl="0" algn="l">
              <a:spcBef>
                <a:spcPts val="0"/>
              </a:spcBef>
              <a:spcAft>
                <a:spcPts val="0"/>
              </a:spcAft>
              <a:buClr>
                <a:schemeClr val="dk1"/>
              </a:buClr>
              <a:buSzPts val="1100"/>
              <a:buFont typeface="Arial"/>
              <a:buNone/>
            </a:pPr>
            <a:r>
              <a:rPr lang="en-US" sz="1800"/>
              <a:t>subplot(2,2,1);</a:t>
            </a:r>
            <a:endParaRPr sz="1800"/>
          </a:p>
          <a:p>
            <a:pPr indent="0" lvl="0" marL="0" rtl="0" algn="l">
              <a:spcBef>
                <a:spcPts val="0"/>
              </a:spcBef>
              <a:spcAft>
                <a:spcPts val="0"/>
              </a:spcAft>
              <a:buClr>
                <a:schemeClr val="dk1"/>
              </a:buClr>
              <a:buSzPts val="1100"/>
              <a:buFont typeface="Arial"/>
              <a:buNone/>
            </a:pPr>
            <a:r>
              <a:rPr lang="en-US" sz="1800"/>
              <a:t>imshow(im1);</a:t>
            </a:r>
            <a:endParaRPr sz="1800"/>
          </a:p>
          <a:p>
            <a:pPr indent="0" lvl="0" marL="0" rtl="0" algn="l">
              <a:spcBef>
                <a:spcPts val="0"/>
              </a:spcBef>
              <a:spcAft>
                <a:spcPts val="0"/>
              </a:spcAft>
              <a:buClr>
                <a:schemeClr val="dk1"/>
              </a:buClr>
              <a:buSzPts val="1100"/>
              <a:buFont typeface="Arial"/>
              <a:buNone/>
            </a:pPr>
            <a:r>
              <a:rPr lang="en-US" sz="1800"/>
              <a:t>subplot(2,2,2);</a:t>
            </a:r>
            <a:endParaRPr sz="1800"/>
          </a:p>
          <a:p>
            <a:pPr indent="0" lvl="0" marL="0" rtl="0" algn="l">
              <a:spcBef>
                <a:spcPts val="0"/>
              </a:spcBef>
              <a:spcAft>
                <a:spcPts val="0"/>
              </a:spcAft>
              <a:buClr>
                <a:schemeClr val="dk1"/>
              </a:buClr>
              <a:buSzPts val="1100"/>
              <a:buFont typeface="Arial"/>
              <a:buNone/>
            </a:pPr>
            <a:r>
              <a:rPr lang="en-US" sz="1800"/>
              <a:t>imshow(bwim1);</a:t>
            </a:r>
            <a:endParaRPr sz="1800"/>
          </a:p>
          <a:p>
            <a:pPr indent="0" lvl="0" marL="0" rtl="0" algn="l">
              <a:spcBef>
                <a:spcPts val="0"/>
              </a:spcBef>
              <a:spcAft>
                <a:spcPts val="0"/>
              </a:spcAft>
              <a:buClr>
                <a:schemeClr val="dk1"/>
              </a:buClr>
              <a:buSzPts val="1100"/>
              <a:buFont typeface="Arial"/>
              <a:buNone/>
            </a:pPr>
            <a:r>
              <a:rPr lang="en-US" sz="1800"/>
              <a:t>subplot(2,2,3);</a:t>
            </a:r>
            <a:endParaRPr sz="1800"/>
          </a:p>
          <a:p>
            <a:pPr indent="0" lvl="0" marL="0" rtl="0" algn="l">
              <a:spcBef>
                <a:spcPts val="0"/>
              </a:spcBef>
              <a:spcAft>
                <a:spcPts val="0"/>
              </a:spcAft>
              <a:buClr>
                <a:schemeClr val="dk1"/>
              </a:buClr>
              <a:buSzPts val="1100"/>
              <a:buFont typeface="Arial"/>
              <a:buNone/>
            </a:pPr>
            <a:r>
              <a:rPr lang="en-US" sz="1800"/>
              <a:t>imshow(im2);</a:t>
            </a:r>
            <a:endParaRPr sz="1800"/>
          </a:p>
          <a:p>
            <a:pPr indent="0" lvl="0" marL="0" rtl="0" algn="l">
              <a:spcBef>
                <a:spcPts val="0"/>
              </a:spcBef>
              <a:spcAft>
                <a:spcPts val="0"/>
              </a:spcAft>
              <a:buClr>
                <a:schemeClr val="dk1"/>
              </a:buClr>
              <a:buSzPts val="1100"/>
              <a:buFont typeface="Arial"/>
              <a:buNone/>
            </a:pPr>
            <a:r>
              <a:rPr lang="en-US" sz="1800"/>
              <a:t>subplot(2,2,4);</a:t>
            </a:r>
            <a:endParaRPr sz="1800"/>
          </a:p>
          <a:p>
            <a:pPr indent="0" lvl="0" marL="0" rtl="0" algn="l">
              <a:spcBef>
                <a:spcPts val="0"/>
              </a:spcBef>
              <a:spcAft>
                <a:spcPts val="0"/>
              </a:spcAft>
              <a:buClr>
                <a:schemeClr val="dk1"/>
              </a:buClr>
              <a:buSzPts val="1100"/>
              <a:buFont typeface="Arial"/>
              <a:buNone/>
            </a:pPr>
            <a:r>
              <a:rPr lang="en-US" sz="1800"/>
              <a:t>imshow(bwim2);</a:t>
            </a:r>
            <a:endParaRPr sz="1800"/>
          </a:p>
          <a:p>
            <a:pPr indent="0" lvl="0" marL="0" rtl="0" algn="l">
              <a:spcBef>
                <a:spcPts val="0"/>
              </a:spcBef>
              <a:spcAft>
                <a:spcPts val="0"/>
              </a:spcAft>
              <a:buNone/>
            </a:pPr>
            <a:r>
              <a:t/>
            </a:r>
            <a:endParaRPr sz="1800"/>
          </a:p>
        </p:txBody>
      </p:sp>
      <p:sp>
        <p:nvSpPr>
          <p:cNvPr id="269" name="Google Shape;269;p16"/>
          <p:cNvSpPr txBox="1"/>
          <p:nvPr/>
        </p:nvSpPr>
        <p:spPr>
          <a:xfrm>
            <a:off x="6423750" y="1482400"/>
            <a:ext cx="5285700" cy="560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600"/>
              <a:t>function bw=adaptivethreshold(IM,ws,C,tm)</a:t>
            </a:r>
            <a:endParaRPr sz="1600"/>
          </a:p>
          <a:p>
            <a:pPr indent="0" lvl="0" marL="0" rtl="0" algn="l">
              <a:spcBef>
                <a:spcPts val="0"/>
              </a:spcBef>
              <a:spcAft>
                <a:spcPts val="0"/>
              </a:spcAft>
              <a:buClr>
                <a:schemeClr val="dk1"/>
              </a:buClr>
              <a:buSzPts val="1100"/>
              <a:buFont typeface="Arial"/>
              <a:buNone/>
            </a:pPr>
            <a:r>
              <a:rPr lang="en-US" sz="1600"/>
              <a:t> </a:t>
            </a:r>
            <a:endParaRPr sz="1600"/>
          </a:p>
          <a:p>
            <a:pPr indent="0" lvl="0" marL="0" rtl="0" algn="l">
              <a:spcBef>
                <a:spcPts val="0"/>
              </a:spcBef>
              <a:spcAft>
                <a:spcPts val="0"/>
              </a:spcAft>
              <a:buClr>
                <a:schemeClr val="dk1"/>
              </a:buClr>
              <a:buSzPts val="1100"/>
              <a:buFont typeface="Arial"/>
              <a:buNone/>
            </a:pPr>
            <a:r>
              <a:rPr lang="en-US" sz="1600"/>
              <a:t>if (nargin &lt; 3)</a:t>
            </a:r>
            <a:endParaRPr sz="1600"/>
          </a:p>
          <a:p>
            <a:pPr indent="0" lvl="0" marL="0" rtl="0" algn="l">
              <a:spcBef>
                <a:spcPts val="0"/>
              </a:spcBef>
              <a:spcAft>
                <a:spcPts val="0"/>
              </a:spcAft>
              <a:buClr>
                <a:schemeClr val="dk1"/>
              </a:buClr>
              <a:buSzPts val="1100"/>
              <a:buFont typeface="Arial"/>
              <a:buNone/>
            </a:pPr>
            <a:r>
              <a:rPr lang="en-US" sz="1600"/>
              <a:t>    error('You must provide the image IM, the window size ws, and C.');</a:t>
            </a:r>
            <a:endParaRPr sz="1600"/>
          </a:p>
          <a:p>
            <a:pPr indent="0" lvl="0" marL="0" rtl="0" algn="l">
              <a:spcBef>
                <a:spcPts val="0"/>
              </a:spcBef>
              <a:spcAft>
                <a:spcPts val="0"/>
              </a:spcAft>
              <a:buClr>
                <a:schemeClr val="dk1"/>
              </a:buClr>
              <a:buSzPts val="1100"/>
              <a:buFont typeface="Arial"/>
              <a:buNone/>
            </a:pPr>
            <a:r>
              <a:rPr lang="en-US" sz="1600"/>
              <a:t>elseif (nargin == 3)</a:t>
            </a:r>
            <a:endParaRPr sz="1600"/>
          </a:p>
          <a:p>
            <a:pPr indent="0" lvl="0" marL="0" rtl="0" algn="l">
              <a:spcBef>
                <a:spcPts val="0"/>
              </a:spcBef>
              <a:spcAft>
                <a:spcPts val="0"/>
              </a:spcAft>
              <a:buClr>
                <a:schemeClr val="dk1"/>
              </a:buClr>
              <a:buSzPts val="1100"/>
              <a:buFont typeface="Arial"/>
              <a:buNone/>
            </a:pPr>
            <a:r>
              <a:rPr lang="en-US" sz="1600"/>
              <a:t>    tm = 0;</a:t>
            </a:r>
            <a:endParaRPr sz="1600"/>
          </a:p>
          <a:p>
            <a:pPr indent="0" lvl="0" marL="0" rtl="0" algn="l">
              <a:spcBef>
                <a:spcPts val="0"/>
              </a:spcBef>
              <a:spcAft>
                <a:spcPts val="0"/>
              </a:spcAft>
              <a:buClr>
                <a:schemeClr val="dk1"/>
              </a:buClr>
              <a:buSzPts val="1100"/>
              <a:buFont typeface="Arial"/>
              <a:buNone/>
            </a:pPr>
            <a:r>
              <a:rPr lang="en-US" sz="1600"/>
              <a:t>elseif (tm ~= 0 &amp;&amp; tm ~= 1)</a:t>
            </a:r>
            <a:endParaRPr sz="1600"/>
          </a:p>
          <a:p>
            <a:pPr indent="0" lvl="0" marL="0" rtl="0" algn="l">
              <a:spcBef>
                <a:spcPts val="0"/>
              </a:spcBef>
              <a:spcAft>
                <a:spcPts val="0"/>
              </a:spcAft>
              <a:buClr>
                <a:schemeClr val="dk1"/>
              </a:buClr>
              <a:buSzPts val="1100"/>
              <a:buFont typeface="Arial"/>
              <a:buNone/>
            </a:pPr>
            <a:r>
              <a:rPr lang="en-US" sz="1600"/>
              <a:t>    error('tm must be 0 or 1.');</a:t>
            </a:r>
            <a:endParaRPr sz="1600"/>
          </a:p>
          <a:p>
            <a:pPr indent="0" lvl="0" marL="0" rtl="0" algn="l">
              <a:spcBef>
                <a:spcPts val="0"/>
              </a:spcBef>
              <a:spcAft>
                <a:spcPts val="0"/>
              </a:spcAft>
              <a:buClr>
                <a:schemeClr val="dk1"/>
              </a:buClr>
              <a:buSzPts val="1100"/>
              <a:buFont typeface="Arial"/>
              <a:buNone/>
            </a:pPr>
            <a:r>
              <a:rPr lang="en-US" sz="1600"/>
              <a:t>end</a:t>
            </a:r>
            <a:endParaRPr sz="1600"/>
          </a:p>
          <a:p>
            <a:pPr indent="0" lvl="0" marL="0" rtl="0" algn="l">
              <a:spcBef>
                <a:spcPts val="0"/>
              </a:spcBef>
              <a:spcAft>
                <a:spcPts val="0"/>
              </a:spcAft>
              <a:buClr>
                <a:schemeClr val="dk1"/>
              </a:buClr>
              <a:buSzPts val="1100"/>
              <a:buFont typeface="Arial"/>
              <a:buNone/>
            </a:pPr>
            <a:r>
              <a:rPr lang="en-US" sz="1600"/>
              <a:t> </a:t>
            </a:r>
            <a:endParaRPr sz="1600"/>
          </a:p>
          <a:p>
            <a:pPr indent="0" lvl="0" marL="0" rtl="0" algn="l">
              <a:spcBef>
                <a:spcPts val="0"/>
              </a:spcBef>
              <a:spcAft>
                <a:spcPts val="0"/>
              </a:spcAft>
              <a:buClr>
                <a:schemeClr val="dk1"/>
              </a:buClr>
              <a:buSzPts val="1100"/>
              <a:buFont typeface="Arial"/>
              <a:buNone/>
            </a:pPr>
            <a:r>
              <a:rPr lang="en-US" sz="1600"/>
              <a:t>IM = mat2gray(IM);</a:t>
            </a:r>
            <a:endParaRPr sz="1600"/>
          </a:p>
          <a:p>
            <a:pPr indent="0" lvl="0" marL="0" rtl="0" algn="l">
              <a:spcBef>
                <a:spcPts val="0"/>
              </a:spcBef>
              <a:spcAft>
                <a:spcPts val="0"/>
              </a:spcAft>
              <a:buClr>
                <a:schemeClr val="dk1"/>
              </a:buClr>
              <a:buSzPts val="1100"/>
              <a:buFont typeface="Arial"/>
              <a:buNone/>
            </a:pPr>
            <a:r>
              <a:rPr lang="en-US" sz="1600"/>
              <a:t> </a:t>
            </a:r>
            <a:endParaRPr sz="1600"/>
          </a:p>
          <a:p>
            <a:pPr indent="0" lvl="0" marL="0" rtl="0" algn="l">
              <a:spcBef>
                <a:spcPts val="0"/>
              </a:spcBef>
              <a:spcAft>
                <a:spcPts val="0"/>
              </a:spcAft>
              <a:buClr>
                <a:schemeClr val="dk1"/>
              </a:buClr>
              <a:buSzPts val="1100"/>
              <a:buFont typeface="Arial"/>
              <a:buNone/>
            </a:pPr>
            <a:r>
              <a:rPr lang="en-US" sz="1600"/>
              <a:t>if tm == 0</a:t>
            </a:r>
            <a:endParaRPr sz="1600"/>
          </a:p>
          <a:p>
            <a:pPr indent="0" lvl="0" marL="0" rtl="0" algn="l">
              <a:spcBef>
                <a:spcPts val="0"/>
              </a:spcBef>
              <a:spcAft>
                <a:spcPts val="0"/>
              </a:spcAft>
              <a:buClr>
                <a:schemeClr val="dk1"/>
              </a:buClr>
              <a:buSzPts val="1100"/>
              <a:buFont typeface="Arial"/>
              <a:buNone/>
            </a:pPr>
            <a:r>
              <a:rPr lang="en-US" sz="1600"/>
              <a:t>    mIM = imfilter(IM,fspecial('average', ws), 'replicate');</a:t>
            </a:r>
            <a:endParaRPr sz="1600"/>
          </a:p>
          <a:p>
            <a:pPr indent="0" lvl="0" marL="0" rtl="0" algn="l">
              <a:spcBef>
                <a:spcPts val="0"/>
              </a:spcBef>
              <a:spcAft>
                <a:spcPts val="0"/>
              </a:spcAft>
              <a:buClr>
                <a:schemeClr val="dk1"/>
              </a:buClr>
              <a:buSzPts val="1100"/>
              <a:buFont typeface="Arial"/>
              <a:buNone/>
            </a:pPr>
            <a:r>
              <a:rPr lang="en-US" sz="1600"/>
              <a:t>else</a:t>
            </a:r>
            <a:endParaRPr sz="1600"/>
          </a:p>
          <a:p>
            <a:pPr indent="0" lvl="0" marL="0" rtl="0" algn="l">
              <a:spcBef>
                <a:spcPts val="0"/>
              </a:spcBef>
              <a:spcAft>
                <a:spcPts val="0"/>
              </a:spcAft>
              <a:buClr>
                <a:schemeClr val="dk1"/>
              </a:buClr>
              <a:buSzPts val="1100"/>
              <a:buFont typeface="Arial"/>
              <a:buNone/>
            </a:pPr>
            <a:r>
              <a:rPr lang="en-US" sz="1600"/>
              <a:t>    mIM = medfilt2(IM, [ws ws]);</a:t>
            </a:r>
            <a:endParaRPr sz="1600"/>
          </a:p>
          <a:p>
            <a:pPr indent="0" lvl="0" marL="0" rtl="0" algn="l">
              <a:spcBef>
                <a:spcPts val="0"/>
              </a:spcBef>
              <a:spcAft>
                <a:spcPts val="0"/>
              </a:spcAft>
              <a:buClr>
                <a:schemeClr val="dk1"/>
              </a:buClr>
              <a:buSzPts val="1100"/>
              <a:buFont typeface="Arial"/>
              <a:buNone/>
            </a:pPr>
            <a:r>
              <a:rPr lang="en-US" sz="1600"/>
              <a:t>end</a:t>
            </a:r>
            <a:endParaRPr sz="1600"/>
          </a:p>
          <a:p>
            <a:pPr indent="0" lvl="0" marL="0" rtl="0" algn="l">
              <a:spcBef>
                <a:spcPts val="0"/>
              </a:spcBef>
              <a:spcAft>
                <a:spcPts val="0"/>
              </a:spcAft>
              <a:buClr>
                <a:schemeClr val="dk1"/>
              </a:buClr>
              <a:buSzPts val="1100"/>
              <a:buFont typeface="Arial"/>
              <a:buNone/>
            </a:pPr>
            <a:r>
              <a:rPr lang="en-US" sz="1600"/>
              <a:t>sIM = mIM - IM - C;</a:t>
            </a:r>
            <a:endParaRPr sz="1600"/>
          </a:p>
          <a:p>
            <a:pPr indent="0" lvl="0" marL="0" rtl="0" algn="l">
              <a:spcBef>
                <a:spcPts val="0"/>
              </a:spcBef>
              <a:spcAft>
                <a:spcPts val="0"/>
              </a:spcAft>
              <a:buClr>
                <a:schemeClr val="dk1"/>
              </a:buClr>
              <a:buSzPts val="1100"/>
              <a:buFont typeface="Arial"/>
              <a:buNone/>
            </a:pPr>
            <a:r>
              <a:rPr lang="en-US" sz="1600"/>
              <a:t>bw = im2bw(sIM, 0);</a:t>
            </a:r>
            <a:endParaRPr sz="1600"/>
          </a:p>
          <a:p>
            <a:pPr indent="0" lvl="0" marL="0" rtl="0" algn="l">
              <a:spcBef>
                <a:spcPts val="0"/>
              </a:spcBef>
              <a:spcAft>
                <a:spcPts val="0"/>
              </a:spcAft>
              <a:buClr>
                <a:schemeClr val="dk1"/>
              </a:buClr>
              <a:buSzPts val="1100"/>
              <a:buFont typeface="Arial"/>
              <a:buNone/>
            </a:pPr>
            <a:r>
              <a:rPr lang="en-US" sz="1600"/>
              <a:t>bw = imcomplement(bw);</a:t>
            </a:r>
            <a:endParaRPr sz="1600"/>
          </a:p>
          <a:p>
            <a:pPr indent="0" lvl="0" marL="0" rtl="0" algn="l">
              <a:spcBef>
                <a:spcPts val="0"/>
              </a:spcBef>
              <a:spcAft>
                <a:spcPts val="0"/>
              </a:spcAft>
              <a:buNone/>
            </a:pPr>
            <a:r>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7"/>
          <p:cNvSpPr/>
          <p:nvPr/>
        </p:nvSpPr>
        <p:spPr>
          <a:xfrm>
            <a:off x="744855" y="361950"/>
            <a:ext cx="3373755" cy="704215"/>
          </a:xfrm>
          <a:prstGeom prst="flowChartDelay">
            <a:avLst/>
          </a:prstGeom>
          <a:gradFill>
            <a:gsLst>
              <a:gs pos="0">
                <a:schemeClr val="accent1"/>
              </a:gs>
              <a:gs pos="100000">
                <a:schemeClr val="accent2"/>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Adaptive Mean Thresholding</a:t>
            </a:r>
            <a:endParaRPr b="0" i="0" sz="1800" u="none" cap="none" strike="noStrike">
              <a:solidFill>
                <a:schemeClr val="dk1"/>
              </a:solidFill>
              <a:latin typeface="Arial"/>
              <a:ea typeface="Arial"/>
              <a:cs typeface="Arial"/>
              <a:sym typeface="Arial"/>
            </a:endParaRPr>
          </a:p>
        </p:txBody>
      </p:sp>
      <p:pic>
        <p:nvPicPr>
          <p:cNvPr id="275" name="Google Shape;275;p17"/>
          <p:cNvPicPr preferRelativeResize="0"/>
          <p:nvPr/>
        </p:nvPicPr>
        <p:blipFill>
          <a:blip r:embed="rId3">
            <a:alphaModFix/>
          </a:blip>
          <a:stretch>
            <a:fillRect/>
          </a:stretch>
        </p:blipFill>
        <p:spPr>
          <a:xfrm>
            <a:off x="2719075" y="1209325"/>
            <a:ext cx="7301475" cy="5648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8"/>
          <p:cNvSpPr/>
          <p:nvPr/>
        </p:nvSpPr>
        <p:spPr>
          <a:xfrm>
            <a:off x="4156075" y="95885"/>
            <a:ext cx="3880485" cy="963930"/>
          </a:xfrm>
          <a:prstGeom prst="chevron">
            <a:avLst>
              <a:gd fmla="val 50000" name="adj"/>
            </a:avLst>
          </a:prstGeom>
          <a:gradFill>
            <a:gsLst>
              <a:gs pos="0">
                <a:srgbClr val="007BD3"/>
              </a:gs>
              <a:gs pos="100000">
                <a:srgbClr val="034373"/>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ADAPTIVE THRESHOLDING</a:t>
            </a:r>
            <a:endParaRPr b="0" i="0" sz="1800" u="none" cap="none" strike="noStrike">
              <a:solidFill>
                <a:schemeClr val="dk1"/>
              </a:solidFill>
              <a:latin typeface="Arial"/>
              <a:ea typeface="Arial"/>
              <a:cs typeface="Arial"/>
              <a:sym typeface="Arial"/>
            </a:endParaRPr>
          </a:p>
        </p:txBody>
      </p:sp>
      <p:sp>
        <p:nvSpPr>
          <p:cNvPr id="281" name="Google Shape;281;p18"/>
          <p:cNvSpPr/>
          <p:nvPr/>
        </p:nvSpPr>
        <p:spPr>
          <a:xfrm>
            <a:off x="782320" y="1059815"/>
            <a:ext cx="3373755" cy="704215"/>
          </a:xfrm>
          <a:prstGeom prst="flowChartDelay">
            <a:avLst/>
          </a:prstGeom>
          <a:gradFill>
            <a:gsLst>
              <a:gs pos="0">
                <a:schemeClr val="accent1"/>
              </a:gs>
              <a:gs pos="100000">
                <a:schemeClr val="accent2"/>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Adaptive Thresholding Using The Integral Image </a:t>
            </a:r>
            <a:endParaRPr b="0" i="0" sz="1600" u="none" cap="none" strike="noStrike">
              <a:solidFill>
                <a:schemeClr val="dk1"/>
              </a:solidFill>
              <a:latin typeface="Arial"/>
              <a:ea typeface="Arial"/>
              <a:cs typeface="Arial"/>
              <a:sym typeface="Arial"/>
            </a:endParaRPr>
          </a:p>
        </p:txBody>
      </p:sp>
      <p:sp>
        <p:nvSpPr>
          <p:cNvPr id="282" name="Google Shape;282;p18"/>
          <p:cNvSpPr txBox="1"/>
          <p:nvPr/>
        </p:nvSpPr>
        <p:spPr>
          <a:xfrm>
            <a:off x="782320" y="2409190"/>
            <a:ext cx="10107900" cy="923400"/>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Hình ảnh tích phân, còn được gọi là bảng tổng diện tích, là một công cụ mạnh mẽ cho phép chúng t</a:t>
            </a:r>
            <a:r>
              <a:rPr lang="en-US" sz="1800">
                <a:solidFill>
                  <a:schemeClr val="dk1"/>
                </a:solidFill>
              </a:rPr>
              <a:t>a</a:t>
            </a:r>
            <a:r>
              <a:rPr b="0" i="0" lang="en-US" sz="1800" u="none" cap="none" strike="noStrike">
                <a:solidFill>
                  <a:schemeClr val="dk1"/>
                </a:solidFill>
                <a:latin typeface="Arial"/>
                <a:ea typeface="Arial"/>
                <a:cs typeface="Arial"/>
                <a:sym typeface="Arial"/>
              </a:rPr>
              <a:t> tính tổng trên nhiều khu vực chồng chéo trong một số lượng cố định hoạt động trên mỗi cửa sổ.</a:t>
            </a:r>
            <a:endParaRPr b="0" i="0" sz="1800" u="none" cap="none" strike="noStrike">
              <a:solidFill>
                <a:schemeClr val="dk1"/>
              </a:solidFill>
              <a:latin typeface="Arial"/>
              <a:ea typeface="Arial"/>
              <a:cs typeface="Arial"/>
              <a:sym typeface="Arial"/>
            </a:endParaRPr>
          </a:p>
        </p:txBody>
      </p:sp>
      <p:sp>
        <p:nvSpPr>
          <p:cNvPr id="283" name="Google Shape;283;p18"/>
          <p:cNvSpPr txBox="1"/>
          <p:nvPr/>
        </p:nvSpPr>
        <p:spPr>
          <a:xfrm>
            <a:off x="781685" y="3331210"/>
            <a:ext cx="101085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Để tính toán một hình ảnh tích phân, chúng </a:t>
            </a:r>
            <a:r>
              <a:rPr lang="en-US" sz="1800">
                <a:solidFill>
                  <a:schemeClr val="dk1"/>
                </a:solidFill>
              </a:rPr>
              <a:t>ta</a:t>
            </a:r>
            <a:r>
              <a:rPr b="0" i="0" lang="en-US" sz="1800" u="none" cap="none" strike="noStrike">
                <a:solidFill>
                  <a:schemeClr val="dk1"/>
                </a:solidFill>
                <a:latin typeface="Arial"/>
                <a:ea typeface="Arial"/>
                <a:cs typeface="Arial"/>
                <a:sym typeface="Arial"/>
              </a:rPr>
              <a:t> lưu trữ tại mỗi vị trí,</a:t>
            </a:r>
            <a:r>
              <a:rPr lang="en-US" sz="1800">
                <a:solidFill>
                  <a:schemeClr val="dk1"/>
                </a:solidFill>
              </a:rPr>
              <a:t> </a:t>
            </a:r>
            <a:r>
              <a:rPr b="0" i="0" lang="en-US" sz="1800" u="none" cap="none" strike="noStrike">
                <a:solidFill>
                  <a:schemeClr val="dk1"/>
                </a:solidFill>
                <a:latin typeface="Arial"/>
                <a:ea typeface="Arial"/>
                <a:cs typeface="Arial"/>
                <a:sym typeface="Arial"/>
              </a:rPr>
              <a:t>I(x,y) - tổng của tất cả các số hạng f(x,y) ở bên trái và phía trên của pixel (x,y). Đây là</a:t>
            </a:r>
            <a:r>
              <a:rPr lang="en-US" sz="1800">
                <a:solidFill>
                  <a:schemeClr val="dk1"/>
                </a:solidFill>
              </a:rPr>
              <a:t> </a:t>
            </a:r>
            <a:r>
              <a:rPr b="0" i="0" lang="en-US" sz="1800" u="none" cap="none" strike="noStrike">
                <a:solidFill>
                  <a:schemeClr val="dk1"/>
                </a:solidFill>
                <a:latin typeface="Arial"/>
                <a:ea typeface="Arial"/>
                <a:cs typeface="Arial"/>
                <a:sym typeface="Arial"/>
              </a:rPr>
              <a:t>được thực hiện bằng cách sử dụng phương trình sau cho mỗi pixel:</a:t>
            </a:r>
            <a:endParaRPr b="0" i="0" sz="1800" u="none" cap="none" strike="noStrike">
              <a:solidFill>
                <a:schemeClr val="dk1"/>
              </a:solidFill>
              <a:latin typeface="Arial"/>
              <a:ea typeface="Arial"/>
              <a:cs typeface="Arial"/>
              <a:sym typeface="Arial"/>
            </a:endParaRPr>
          </a:p>
        </p:txBody>
      </p:sp>
      <p:pic>
        <p:nvPicPr>
          <p:cNvPr descr="Screenshot from 2021-03-21 13-47-58" id="284" name="Google Shape;284;p18"/>
          <p:cNvPicPr preferRelativeResize="0"/>
          <p:nvPr/>
        </p:nvPicPr>
        <p:blipFill rotWithShape="1">
          <a:blip r:embed="rId3">
            <a:alphaModFix/>
          </a:blip>
          <a:srcRect b="0" l="0" r="0" t="0"/>
          <a:stretch/>
        </p:blipFill>
        <p:spPr>
          <a:xfrm>
            <a:off x="2466340" y="4253230"/>
            <a:ext cx="6739890" cy="471170"/>
          </a:xfrm>
          <a:prstGeom prst="rect">
            <a:avLst/>
          </a:prstGeom>
          <a:noFill/>
          <a:ln cap="flat" cmpd="sng" w="9525">
            <a:solidFill>
              <a:srgbClr val="FF0000"/>
            </a:solidFill>
            <a:prstDash val="solid"/>
            <a:round/>
            <a:headEnd len="sm" w="sm" type="none"/>
            <a:tailEnd len="sm" w="sm" type="none"/>
          </a:ln>
        </p:spPr>
      </p:pic>
      <p:sp>
        <p:nvSpPr>
          <p:cNvPr id="285" name="Google Shape;285;p18"/>
          <p:cNvSpPr txBox="1"/>
          <p:nvPr/>
        </p:nvSpPr>
        <p:spPr>
          <a:xfrm>
            <a:off x="782320" y="4724400"/>
            <a:ext cx="10108565" cy="9220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Sau khi chúng ta có được hình ảnh tích phân, tổng của bất kỳ hình chữ nhật nào có góc trên bên trái (x1, y1) và góc dưới bên phải (x2, y2) có thể được tính toán trong thời gian liên tục bằng cách sử dụng phương trình dưới đây:</a:t>
            </a:r>
            <a:endParaRPr b="0" i="0" sz="1800" u="none" cap="none" strike="noStrike">
              <a:solidFill>
                <a:schemeClr val="dk1"/>
              </a:solidFill>
              <a:latin typeface="Arial"/>
              <a:ea typeface="Arial"/>
              <a:cs typeface="Arial"/>
              <a:sym typeface="Arial"/>
            </a:endParaRPr>
          </a:p>
        </p:txBody>
      </p:sp>
      <p:pic>
        <p:nvPicPr>
          <p:cNvPr descr="Screenshot from 2021-03-21 13-50-25" id="286" name="Google Shape;286;p18"/>
          <p:cNvPicPr preferRelativeResize="0"/>
          <p:nvPr/>
        </p:nvPicPr>
        <p:blipFill rotWithShape="1">
          <a:blip r:embed="rId4">
            <a:alphaModFix/>
          </a:blip>
          <a:srcRect b="0" l="0" r="0" t="0"/>
          <a:stretch/>
        </p:blipFill>
        <p:spPr>
          <a:xfrm>
            <a:off x="2719705" y="5646420"/>
            <a:ext cx="6231890" cy="723900"/>
          </a:xfrm>
          <a:prstGeom prst="rect">
            <a:avLst/>
          </a:prstGeom>
          <a:noFill/>
          <a:ln cap="flat" cmpd="sng" w="9525">
            <a:solidFill>
              <a:srgbClr val="FF0000"/>
            </a:solidFill>
            <a:prstDash val="solid"/>
            <a:round/>
            <a:headEnd len="sm" w="sm" type="none"/>
            <a:tailEnd len="sm" w="sm" type="none"/>
          </a:ln>
        </p:spPr>
      </p:pic>
      <p:sp>
        <p:nvSpPr>
          <p:cNvPr id="287" name="Google Shape;287;p18"/>
          <p:cNvSpPr txBox="1"/>
          <p:nvPr>
            <p:ph idx="11" type="ftr"/>
          </p:nvPr>
        </p:nvSpPr>
        <p:spPr>
          <a:xfrm>
            <a:off x="4165600" y="6381750"/>
            <a:ext cx="3860700" cy="4761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IMAGE THRESHOLDING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p:nvPr/>
        </p:nvSpPr>
        <p:spPr>
          <a:xfrm>
            <a:off x="1058545" y="481330"/>
            <a:ext cx="3880485" cy="963930"/>
          </a:xfrm>
          <a:prstGeom prst="chevron">
            <a:avLst>
              <a:gd fmla="val 50000" name="adj"/>
            </a:avLst>
          </a:prstGeom>
          <a:gradFill>
            <a:gsLst>
              <a:gs pos="0">
                <a:srgbClr val="FBFB11"/>
              </a:gs>
              <a:gs pos="100000">
                <a:srgbClr val="838309"/>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THRESHOLDING LÀ GÌ ?!</a:t>
            </a:r>
            <a:endParaRPr b="0" i="0" sz="1800" u="none" cap="none" strike="noStrike">
              <a:solidFill>
                <a:schemeClr val="dk1"/>
              </a:solidFill>
              <a:latin typeface="Arial"/>
              <a:ea typeface="Arial"/>
              <a:cs typeface="Arial"/>
              <a:sym typeface="Arial"/>
            </a:endParaRPr>
          </a:p>
        </p:txBody>
      </p:sp>
      <p:sp>
        <p:nvSpPr>
          <p:cNvPr id="100" name="Google Shape;100;p2"/>
          <p:cNvSpPr/>
          <p:nvPr/>
        </p:nvSpPr>
        <p:spPr>
          <a:xfrm>
            <a:off x="1058545" y="1930400"/>
            <a:ext cx="3880485" cy="963930"/>
          </a:xfrm>
          <a:prstGeom prst="chevron">
            <a:avLst>
              <a:gd fmla="val 50000" name="adj"/>
            </a:avLst>
          </a:prstGeom>
          <a:gradFill>
            <a:gsLst>
              <a:gs pos="0">
                <a:srgbClr val="14CD68"/>
              </a:gs>
              <a:gs pos="100000">
                <a:srgbClr val="0B6E38"/>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GLOBAL THRESHOLDING</a:t>
            </a:r>
            <a:endParaRPr b="0" i="0" sz="1800" u="none" cap="none" strike="noStrike">
              <a:solidFill>
                <a:schemeClr val="dk1"/>
              </a:solidFill>
              <a:latin typeface="Arial"/>
              <a:ea typeface="Arial"/>
              <a:cs typeface="Arial"/>
              <a:sym typeface="Arial"/>
            </a:endParaRPr>
          </a:p>
        </p:txBody>
      </p:sp>
      <p:sp>
        <p:nvSpPr>
          <p:cNvPr id="101" name="Google Shape;101;p2"/>
          <p:cNvSpPr/>
          <p:nvPr/>
        </p:nvSpPr>
        <p:spPr>
          <a:xfrm>
            <a:off x="1058545" y="3499485"/>
            <a:ext cx="3880485" cy="963930"/>
          </a:xfrm>
          <a:prstGeom prst="chevron">
            <a:avLst>
              <a:gd fmla="val 50000" name="adj"/>
            </a:avLst>
          </a:prstGeom>
          <a:gradFill>
            <a:gsLst>
              <a:gs pos="0">
                <a:srgbClr val="007BD3"/>
              </a:gs>
              <a:gs pos="100000">
                <a:srgbClr val="034373"/>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ADAPTIVE THRESHOLDING</a:t>
            </a:r>
            <a:endParaRPr b="0" i="0" sz="1800" u="none" cap="none" strike="noStrike">
              <a:solidFill>
                <a:schemeClr val="dk1"/>
              </a:solidFill>
              <a:latin typeface="Arial"/>
              <a:ea typeface="Arial"/>
              <a:cs typeface="Arial"/>
              <a:sym typeface="Arial"/>
            </a:endParaRPr>
          </a:p>
        </p:txBody>
      </p:sp>
      <p:sp>
        <p:nvSpPr>
          <p:cNvPr id="102" name="Google Shape;102;p2"/>
          <p:cNvSpPr/>
          <p:nvPr/>
        </p:nvSpPr>
        <p:spPr>
          <a:xfrm>
            <a:off x="1058545" y="5175250"/>
            <a:ext cx="3880485" cy="963930"/>
          </a:xfrm>
          <a:prstGeom prst="chevron">
            <a:avLst>
              <a:gd fmla="val 50000" name="adj"/>
            </a:avLst>
          </a:prstGeom>
          <a:gradFill>
            <a:gsLst>
              <a:gs pos="0">
                <a:srgbClr val="7B32B2"/>
              </a:gs>
              <a:gs pos="100000">
                <a:srgbClr val="401A5D"/>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GUIDE APPLICATION</a:t>
            </a:r>
            <a:endParaRPr b="0" i="0" sz="1800" u="none" cap="none" strike="noStrike">
              <a:solidFill>
                <a:schemeClr val="dk1"/>
              </a:solidFill>
              <a:latin typeface="Arial"/>
              <a:ea typeface="Arial"/>
              <a:cs typeface="Arial"/>
              <a:sym typeface="Arial"/>
            </a:endParaRPr>
          </a:p>
        </p:txBody>
      </p:sp>
      <p:sp>
        <p:nvSpPr>
          <p:cNvPr id="103" name="Google Shape;103;p2"/>
          <p:cNvSpPr/>
          <p:nvPr/>
        </p:nvSpPr>
        <p:spPr>
          <a:xfrm>
            <a:off x="7221220" y="1226185"/>
            <a:ext cx="3373755" cy="704215"/>
          </a:xfrm>
          <a:prstGeom prst="flowChartDelay">
            <a:avLst/>
          </a:prstGeom>
          <a:gradFill>
            <a:gsLst>
              <a:gs pos="0">
                <a:schemeClr val="accent1"/>
              </a:gs>
              <a:gs pos="100000">
                <a:schemeClr val="accent2"/>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Simple Thresholding</a:t>
            </a:r>
            <a:endParaRPr b="0" i="0" sz="1800" u="none" cap="none" strike="noStrike">
              <a:solidFill>
                <a:schemeClr val="dk1"/>
              </a:solidFill>
              <a:latin typeface="Arial"/>
              <a:ea typeface="Arial"/>
              <a:cs typeface="Arial"/>
              <a:sym typeface="Arial"/>
            </a:endParaRPr>
          </a:p>
        </p:txBody>
      </p:sp>
      <p:sp>
        <p:nvSpPr>
          <p:cNvPr id="104" name="Google Shape;104;p2"/>
          <p:cNvSpPr/>
          <p:nvPr/>
        </p:nvSpPr>
        <p:spPr>
          <a:xfrm>
            <a:off x="7221220" y="2190115"/>
            <a:ext cx="3373755" cy="704215"/>
          </a:xfrm>
          <a:prstGeom prst="flowChartDelay">
            <a:avLst/>
          </a:prstGeom>
          <a:gradFill>
            <a:gsLst>
              <a:gs pos="0">
                <a:schemeClr val="accent1"/>
              </a:gs>
              <a:gs pos="100000">
                <a:schemeClr val="accent2"/>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Otsu's Binarization</a:t>
            </a:r>
            <a:endParaRPr b="0" i="0" sz="1800" u="none" cap="none" strike="noStrike">
              <a:solidFill>
                <a:schemeClr val="dk1"/>
              </a:solidFill>
              <a:latin typeface="Arial"/>
              <a:ea typeface="Arial"/>
              <a:cs typeface="Arial"/>
              <a:sym typeface="Arial"/>
            </a:endParaRPr>
          </a:p>
        </p:txBody>
      </p:sp>
      <p:sp>
        <p:nvSpPr>
          <p:cNvPr id="105" name="Google Shape;105;p2"/>
          <p:cNvSpPr/>
          <p:nvPr/>
        </p:nvSpPr>
        <p:spPr>
          <a:xfrm>
            <a:off x="7221220" y="3499485"/>
            <a:ext cx="3373755" cy="704215"/>
          </a:xfrm>
          <a:prstGeom prst="flowChartDelay">
            <a:avLst/>
          </a:prstGeom>
          <a:gradFill>
            <a:gsLst>
              <a:gs pos="0">
                <a:schemeClr val="accent1"/>
              </a:gs>
              <a:gs pos="100000">
                <a:schemeClr val="accent2"/>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Adaptive Mean Thresholding</a:t>
            </a:r>
            <a:endParaRPr b="0" i="0" sz="1800" u="none" cap="none" strike="noStrike">
              <a:solidFill>
                <a:schemeClr val="dk1"/>
              </a:solidFill>
              <a:latin typeface="Arial"/>
              <a:ea typeface="Arial"/>
              <a:cs typeface="Arial"/>
              <a:sym typeface="Arial"/>
            </a:endParaRPr>
          </a:p>
        </p:txBody>
      </p:sp>
      <p:sp>
        <p:nvSpPr>
          <p:cNvPr id="106" name="Google Shape;106;p2"/>
          <p:cNvSpPr/>
          <p:nvPr/>
        </p:nvSpPr>
        <p:spPr>
          <a:xfrm>
            <a:off x="7221220" y="4471035"/>
            <a:ext cx="3373755" cy="704215"/>
          </a:xfrm>
          <a:prstGeom prst="flowChartDelay">
            <a:avLst/>
          </a:prstGeom>
          <a:gradFill>
            <a:gsLst>
              <a:gs pos="0">
                <a:schemeClr val="accent1"/>
              </a:gs>
              <a:gs pos="100000">
                <a:schemeClr val="accent2"/>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Adaptive Thresholding Using The Integral Image </a:t>
            </a:r>
            <a:endParaRPr b="0" i="0" sz="1600" u="none" cap="none" strike="noStrike">
              <a:solidFill>
                <a:schemeClr val="dk1"/>
              </a:solidFill>
              <a:latin typeface="Arial"/>
              <a:ea typeface="Arial"/>
              <a:cs typeface="Arial"/>
              <a:sym typeface="Arial"/>
            </a:endParaRPr>
          </a:p>
        </p:txBody>
      </p:sp>
      <p:cxnSp>
        <p:nvCxnSpPr>
          <p:cNvPr id="107" name="Google Shape;107;p2"/>
          <p:cNvCxnSpPr>
            <a:stCxn id="100" idx="3"/>
            <a:endCxn id="103" idx="1"/>
          </p:cNvCxnSpPr>
          <p:nvPr/>
        </p:nvCxnSpPr>
        <p:spPr>
          <a:xfrm flipH="1" rot="10800000">
            <a:off x="4939030" y="1578365"/>
            <a:ext cx="2282100" cy="834000"/>
          </a:xfrm>
          <a:prstGeom prst="bentConnector3">
            <a:avLst>
              <a:gd fmla="val 50002" name="adj1"/>
            </a:avLst>
          </a:prstGeom>
          <a:gradFill>
            <a:gsLst>
              <a:gs pos="0">
                <a:schemeClr val="accent1"/>
              </a:gs>
              <a:gs pos="100000">
                <a:schemeClr val="accent2"/>
              </a:gs>
            </a:gsLst>
            <a:lin ang="5400000" scaled="0"/>
          </a:gradFill>
          <a:ln cap="flat" cmpd="sng" w="9525">
            <a:solidFill>
              <a:schemeClr val="accent1"/>
            </a:solidFill>
            <a:prstDash val="solid"/>
            <a:round/>
            <a:headEnd len="sm" w="sm" type="none"/>
            <a:tailEnd len="med" w="med" type="stealth"/>
          </a:ln>
        </p:spPr>
      </p:cxnSp>
      <p:cxnSp>
        <p:nvCxnSpPr>
          <p:cNvPr id="108" name="Google Shape;108;p2"/>
          <p:cNvCxnSpPr>
            <a:stCxn id="100" idx="3"/>
            <a:endCxn id="104" idx="1"/>
          </p:cNvCxnSpPr>
          <p:nvPr/>
        </p:nvCxnSpPr>
        <p:spPr>
          <a:xfrm>
            <a:off x="4939030" y="2412365"/>
            <a:ext cx="2282100" cy="129900"/>
          </a:xfrm>
          <a:prstGeom prst="bentConnector3">
            <a:avLst>
              <a:gd fmla="val 50002" name="adj1"/>
            </a:avLst>
          </a:prstGeom>
          <a:gradFill>
            <a:gsLst>
              <a:gs pos="0">
                <a:schemeClr val="accent1"/>
              </a:gs>
              <a:gs pos="100000">
                <a:schemeClr val="accent2"/>
              </a:gs>
            </a:gsLst>
            <a:lin ang="5400000" scaled="0"/>
          </a:gradFill>
          <a:ln cap="flat" cmpd="sng" w="9525">
            <a:solidFill>
              <a:schemeClr val="accent1"/>
            </a:solidFill>
            <a:prstDash val="solid"/>
            <a:round/>
            <a:headEnd len="sm" w="sm" type="none"/>
            <a:tailEnd len="med" w="med" type="stealth"/>
          </a:ln>
        </p:spPr>
      </p:cxnSp>
      <p:cxnSp>
        <p:nvCxnSpPr>
          <p:cNvPr id="109" name="Google Shape;109;p2"/>
          <p:cNvCxnSpPr>
            <a:stCxn id="101" idx="3"/>
            <a:endCxn id="105" idx="1"/>
          </p:cNvCxnSpPr>
          <p:nvPr/>
        </p:nvCxnSpPr>
        <p:spPr>
          <a:xfrm flipH="1" rot="10800000">
            <a:off x="4939030" y="3851550"/>
            <a:ext cx="2282100" cy="129900"/>
          </a:xfrm>
          <a:prstGeom prst="bentConnector3">
            <a:avLst>
              <a:gd fmla="val 50002" name="adj1"/>
            </a:avLst>
          </a:prstGeom>
          <a:gradFill>
            <a:gsLst>
              <a:gs pos="0">
                <a:schemeClr val="accent1"/>
              </a:gs>
              <a:gs pos="100000">
                <a:schemeClr val="accent2"/>
              </a:gs>
            </a:gsLst>
            <a:lin ang="5400000" scaled="0"/>
          </a:gradFill>
          <a:ln cap="flat" cmpd="sng" w="9525">
            <a:solidFill>
              <a:schemeClr val="accent1"/>
            </a:solidFill>
            <a:prstDash val="solid"/>
            <a:round/>
            <a:headEnd len="sm" w="sm" type="none"/>
            <a:tailEnd len="med" w="med" type="stealth"/>
          </a:ln>
        </p:spPr>
      </p:cxnSp>
      <p:cxnSp>
        <p:nvCxnSpPr>
          <p:cNvPr id="110" name="Google Shape;110;p2"/>
          <p:cNvCxnSpPr>
            <a:stCxn id="101" idx="3"/>
            <a:endCxn id="106" idx="1"/>
          </p:cNvCxnSpPr>
          <p:nvPr/>
        </p:nvCxnSpPr>
        <p:spPr>
          <a:xfrm>
            <a:off x="4939030" y="3981450"/>
            <a:ext cx="2282100" cy="841800"/>
          </a:xfrm>
          <a:prstGeom prst="bentConnector3">
            <a:avLst>
              <a:gd fmla="val 50002" name="adj1"/>
            </a:avLst>
          </a:prstGeom>
          <a:gradFill>
            <a:gsLst>
              <a:gs pos="0">
                <a:schemeClr val="accent1"/>
              </a:gs>
              <a:gs pos="100000">
                <a:schemeClr val="accent2"/>
              </a:gs>
            </a:gsLst>
            <a:lin ang="5400000" scaled="0"/>
          </a:gradFill>
          <a:ln cap="flat" cmpd="sng" w="9525">
            <a:solidFill>
              <a:schemeClr val="accent1"/>
            </a:solidFill>
            <a:prstDash val="solid"/>
            <a:round/>
            <a:headEnd len="sm" w="sm" type="none"/>
            <a:tailEnd len="med" w="med" type="stealth"/>
          </a:ln>
        </p:spPr>
      </p:cxnSp>
      <p:sp>
        <p:nvSpPr>
          <p:cNvPr id="111" name="Google Shape;111;p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IMAGE THRESHOLDING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9"/>
          <p:cNvSpPr/>
          <p:nvPr/>
        </p:nvSpPr>
        <p:spPr>
          <a:xfrm>
            <a:off x="757555" y="498475"/>
            <a:ext cx="3373755" cy="704215"/>
          </a:xfrm>
          <a:prstGeom prst="flowChartDelay">
            <a:avLst/>
          </a:prstGeom>
          <a:gradFill>
            <a:gsLst>
              <a:gs pos="0">
                <a:schemeClr val="accent1"/>
              </a:gs>
              <a:gs pos="100000">
                <a:schemeClr val="accent2"/>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Adaptive Thresholding Using The Integral Image </a:t>
            </a:r>
            <a:endParaRPr b="0" i="0" sz="1600" u="none" cap="none" strike="noStrike">
              <a:solidFill>
                <a:schemeClr val="dk1"/>
              </a:solidFill>
              <a:latin typeface="Arial"/>
              <a:ea typeface="Arial"/>
              <a:cs typeface="Arial"/>
              <a:sym typeface="Arial"/>
            </a:endParaRPr>
          </a:p>
        </p:txBody>
      </p:sp>
      <p:pic>
        <p:nvPicPr>
          <p:cNvPr id="293" name="Google Shape;293;p19"/>
          <p:cNvPicPr preferRelativeResize="0"/>
          <p:nvPr/>
        </p:nvPicPr>
        <p:blipFill rotWithShape="1">
          <a:blip r:embed="rId3">
            <a:alphaModFix/>
          </a:blip>
          <a:srcRect b="0" l="0" r="0" t="0"/>
          <a:stretch/>
        </p:blipFill>
        <p:spPr>
          <a:xfrm>
            <a:off x="1867218" y="1988820"/>
            <a:ext cx="4238625" cy="2057400"/>
          </a:xfrm>
          <a:prstGeom prst="rect">
            <a:avLst/>
          </a:prstGeom>
          <a:noFill/>
          <a:ln>
            <a:noFill/>
          </a:ln>
        </p:spPr>
      </p:pic>
      <p:pic>
        <p:nvPicPr>
          <p:cNvPr id="294" name="Google Shape;294;p19"/>
          <p:cNvPicPr preferRelativeResize="0"/>
          <p:nvPr/>
        </p:nvPicPr>
        <p:blipFill rotWithShape="1">
          <a:blip r:embed="rId4">
            <a:alphaModFix/>
          </a:blip>
          <a:srcRect b="0" l="0" r="0" t="0"/>
          <a:stretch/>
        </p:blipFill>
        <p:spPr>
          <a:xfrm>
            <a:off x="6503988" y="2310130"/>
            <a:ext cx="2352675" cy="1736090"/>
          </a:xfrm>
          <a:prstGeom prst="rect">
            <a:avLst/>
          </a:prstGeom>
          <a:noFill/>
          <a:ln>
            <a:noFill/>
          </a:ln>
        </p:spPr>
      </p:pic>
      <p:sp>
        <p:nvSpPr>
          <p:cNvPr id="295" name="Google Shape;295;p19"/>
          <p:cNvSpPr txBox="1"/>
          <p:nvPr/>
        </p:nvSpPr>
        <p:spPr>
          <a:xfrm>
            <a:off x="1867520" y="4425950"/>
            <a:ext cx="75060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mbria"/>
                <a:ea typeface="Cambria"/>
                <a:cs typeface="Cambria"/>
                <a:sym typeface="Cambria"/>
              </a:rPr>
              <a:t>Trái: Hình ảnh đầu vào.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mbria"/>
                <a:ea typeface="Cambria"/>
                <a:cs typeface="Cambria"/>
                <a:sym typeface="Cambria"/>
              </a:rPr>
              <a:t>Giữa: Hình ảnh tích phân.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mbria"/>
                <a:ea typeface="Cambria"/>
                <a:cs typeface="Cambria"/>
                <a:sym typeface="Cambria"/>
              </a:rPr>
              <a:t>Phải: Sử dụng hình tích phân để tính tổng trên hình chữ nhật D.</a:t>
            </a:r>
            <a:endParaRPr b="0" i="0" sz="1800" u="none" cap="none" strike="noStrike">
              <a:solidFill>
                <a:schemeClr val="dk1"/>
              </a:solidFill>
              <a:latin typeface="Arial"/>
              <a:ea typeface="Arial"/>
              <a:cs typeface="Arial"/>
              <a:sym typeface="Arial"/>
            </a:endParaRPr>
          </a:p>
        </p:txBody>
      </p:sp>
      <p:sp>
        <p:nvSpPr>
          <p:cNvPr id="296" name="Google Shape;296;p1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IMAGE THRESHOLDING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0"/>
          <p:cNvSpPr txBox="1"/>
          <p:nvPr/>
        </p:nvSpPr>
        <p:spPr>
          <a:xfrm>
            <a:off x="4936655" y="754950"/>
            <a:ext cx="1932300" cy="369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Code Matlab:</a:t>
            </a:r>
            <a:endParaRPr b="0" i="0" sz="1800" u="none" cap="none" strike="noStrike">
              <a:solidFill>
                <a:schemeClr val="dk1"/>
              </a:solidFill>
              <a:latin typeface="Arial"/>
              <a:ea typeface="Arial"/>
              <a:cs typeface="Arial"/>
              <a:sym typeface="Arial"/>
            </a:endParaRPr>
          </a:p>
        </p:txBody>
      </p:sp>
      <p:sp>
        <p:nvSpPr>
          <p:cNvPr id="302" name="Google Shape;302;p20"/>
          <p:cNvSpPr/>
          <p:nvPr/>
        </p:nvSpPr>
        <p:spPr>
          <a:xfrm>
            <a:off x="757555" y="498475"/>
            <a:ext cx="3373755" cy="704215"/>
          </a:xfrm>
          <a:prstGeom prst="flowChartDelay">
            <a:avLst/>
          </a:prstGeom>
          <a:gradFill>
            <a:gsLst>
              <a:gs pos="0">
                <a:schemeClr val="accent1"/>
              </a:gs>
              <a:gs pos="100000">
                <a:schemeClr val="accent2"/>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Adaptive Thresholding Using The Integral Image </a:t>
            </a:r>
            <a:endParaRPr b="0" i="0" sz="1600" u="none" cap="none" strike="noStrike">
              <a:solidFill>
                <a:schemeClr val="dk1"/>
              </a:solidFill>
              <a:latin typeface="Arial"/>
              <a:ea typeface="Arial"/>
              <a:cs typeface="Arial"/>
              <a:sym typeface="Arial"/>
            </a:endParaRPr>
          </a:p>
        </p:txBody>
      </p:sp>
      <p:sp>
        <p:nvSpPr>
          <p:cNvPr id="303" name="Google Shape;303;p20"/>
          <p:cNvSpPr txBox="1"/>
          <p:nvPr/>
        </p:nvSpPr>
        <p:spPr>
          <a:xfrm>
            <a:off x="512430" y="1516715"/>
            <a:ext cx="3621900" cy="50487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I=imread(</a:t>
            </a:r>
            <a:r>
              <a:rPr b="0" i="0" lang="en-US" sz="1400" u="none" cap="none" strike="noStrike">
                <a:solidFill>
                  <a:srgbClr val="A020F0"/>
                </a:solidFill>
                <a:latin typeface="Courier New"/>
                <a:ea typeface="Courier New"/>
                <a:cs typeface="Courier New"/>
                <a:sym typeface="Courier New"/>
              </a:rPr>
              <a:t>'./2.jpg'</a:t>
            </a:r>
            <a:r>
              <a:rPr b="0" i="0" lang="en-US" sz="14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figure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imshow(I)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I=rgb2gray(I);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I=double(I;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sz=size(I;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h=sz(1);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w=sz(2);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in=I;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s=h/8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t=10;</a:t>
            </a:r>
            <a:r>
              <a:rPr b="0" i="0" lang="en-US" sz="1400" u="none" cap="none" strike="noStrike">
                <a:solidFill>
                  <a:srgbClr val="0000FF"/>
                </a:solidFill>
                <a:latin typeface="Courier New"/>
                <a:ea typeface="Courier New"/>
                <a:cs typeface="Courier New"/>
                <a:sym typeface="Courier New"/>
              </a:rPr>
              <a:t> </a:t>
            </a:r>
            <a:endParaRPr b="0" i="0" sz="1400" u="none" cap="none" strike="noStrike">
              <a:solidFill>
                <a:srgbClr val="0000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FF"/>
                </a:solidFill>
                <a:latin typeface="Courier New"/>
                <a:ea typeface="Courier New"/>
                <a:cs typeface="Courier New"/>
                <a:sym typeface="Courier New"/>
              </a:rPr>
              <a:t>for</a:t>
            </a:r>
            <a:r>
              <a:rPr b="0" i="0" lang="en-US" sz="1400" u="none" cap="none" strike="noStrike">
                <a:solidFill>
                  <a:srgbClr val="000000"/>
                </a:solidFill>
                <a:latin typeface="Courier New"/>
                <a:ea typeface="Courier New"/>
                <a:cs typeface="Courier New"/>
                <a:sym typeface="Courier New"/>
              </a:rPr>
              <a:t> i=1:w     </a:t>
            </a:r>
            <a:endParaRPr b="0" i="0" sz="1400" u="none" cap="none" strike="noStrike">
              <a:solidFill>
                <a:srgbClr val="000000"/>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sum =0;     </a:t>
            </a:r>
            <a:endParaRPr b="0" i="0" sz="1400" u="none" cap="none" strike="noStrike">
              <a:solidFill>
                <a:srgbClr val="000000"/>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FF"/>
                </a:solidFill>
                <a:latin typeface="Courier New"/>
                <a:ea typeface="Courier New"/>
                <a:cs typeface="Courier New"/>
                <a:sym typeface="Courier New"/>
              </a:rPr>
              <a:t>for</a:t>
            </a:r>
            <a:r>
              <a:rPr b="0" i="0" lang="en-US" sz="1400" u="none" cap="none" strike="noStrike">
                <a:solidFill>
                  <a:srgbClr val="000000"/>
                </a:solidFill>
                <a:latin typeface="Courier New"/>
                <a:ea typeface="Courier New"/>
                <a:cs typeface="Courier New"/>
                <a:sym typeface="Courier New"/>
              </a:rPr>
              <a:t> j=1:h         </a:t>
            </a:r>
            <a:endParaRPr b="0" i="0" sz="1400" u="none" cap="none" strike="noStrike">
              <a:solidFill>
                <a:srgbClr val="000000"/>
              </a:solidFill>
              <a:latin typeface="Courier New"/>
              <a:ea typeface="Courier New"/>
              <a:cs typeface="Courier New"/>
              <a:sym typeface="Courier New"/>
            </a:endParaRPr>
          </a:p>
          <a:p>
            <a:pPr indent="45720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sum=sum + in(j,i);         </a:t>
            </a:r>
            <a:endParaRPr b="0" i="0" sz="1400" u="none" cap="none" strike="noStrike">
              <a:solidFill>
                <a:srgbClr val="000000"/>
              </a:solidFill>
              <a:latin typeface="Courier New"/>
              <a:ea typeface="Courier New"/>
              <a:cs typeface="Courier New"/>
              <a:sym typeface="Courier New"/>
            </a:endParaRPr>
          </a:p>
          <a:p>
            <a:pPr indent="0" lvl="0" marL="9144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FF"/>
                </a:solidFill>
                <a:latin typeface="Courier New"/>
                <a:ea typeface="Courier New"/>
                <a:cs typeface="Courier New"/>
                <a:sym typeface="Courier New"/>
              </a:rPr>
              <a:t>if</a:t>
            </a:r>
            <a:r>
              <a:rPr b="0" i="0" lang="en-US" sz="1400" u="none" cap="none" strike="noStrike">
                <a:solidFill>
                  <a:srgbClr val="000000"/>
                </a:solidFill>
                <a:latin typeface="Courier New"/>
                <a:ea typeface="Courier New"/>
                <a:cs typeface="Courier New"/>
                <a:sym typeface="Courier New"/>
              </a:rPr>
              <a:t> i==1             intImg(j,i)=sum;         </a:t>
            </a:r>
            <a:endParaRPr b="0" i="0" sz="1400" u="none" cap="none" strike="noStrike">
              <a:solidFill>
                <a:srgbClr val="000000"/>
              </a:solidFill>
              <a:latin typeface="Courier New"/>
              <a:ea typeface="Courier New"/>
              <a:cs typeface="Courier New"/>
              <a:sym typeface="Courier New"/>
            </a:endParaRPr>
          </a:p>
          <a:p>
            <a:pPr indent="45720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FF"/>
                </a:solidFill>
                <a:latin typeface="Courier New"/>
                <a:ea typeface="Courier New"/>
                <a:cs typeface="Courier New"/>
                <a:sym typeface="Courier New"/>
              </a:rPr>
              <a:t>else</a:t>
            </a:r>
            <a:r>
              <a:rPr b="0" i="0" lang="en-US" sz="1400" u="none" cap="none" strike="noStrike">
                <a:solidFill>
                  <a:srgbClr val="000000"/>
                </a:solidFill>
                <a:latin typeface="Courier New"/>
                <a:ea typeface="Courier New"/>
                <a:cs typeface="Courier New"/>
                <a:sym typeface="Courier New"/>
              </a:rPr>
              <a:t>                 intImg(j,i)=intImg(j,i-1) + sum;         </a:t>
            </a:r>
            <a:endParaRPr b="0" i="0" sz="1400" u="none" cap="none" strike="noStrike">
              <a:solidFill>
                <a:srgbClr val="000000"/>
              </a:solidFill>
              <a:latin typeface="Courier New"/>
              <a:ea typeface="Courier New"/>
              <a:cs typeface="Courier New"/>
              <a:sym typeface="Courier New"/>
            </a:endParaRPr>
          </a:p>
          <a:p>
            <a:pPr indent="45720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FF"/>
                </a:solidFill>
                <a:latin typeface="Courier New"/>
                <a:ea typeface="Courier New"/>
                <a:cs typeface="Courier New"/>
                <a:sym typeface="Courier New"/>
              </a:rPr>
              <a:t>end</a:t>
            </a:r>
            <a:r>
              <a:rPr b="0" i="0" lang="en-US" sz="14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FF"/>
                </a:solidFill>
                <a:latin typeface="Courier New"/>
                <a:ea typeface="Courier New"/>
                <a:cs typeface="Courier New"/>
                <a:sym typeface="Courier New"/>
              </a:rPr>
              <a:t>end </a:t>
            </a:r>
            <a:endParaRPr b="0" i="0" sz="1400" u="none" cap="none" strike="noStrike">
              <a:solidFill>
                <a:srgbClr val="0000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FF"/>
                </a:solidFill>
                <a:latin typeface="Courier New"/>
                <a:ea typeface="Courier New"/>
                <a:cs typeface="Courier New"/>
                <a:sym typeface="Courier New"/>
              </a:rPr>
              <a:t>end</a:t>
            </a:r>
            <a:endParaRPr b="0" i="0" sz="1400" u="none" cap="none" strike="noStrike">
              <a:solidFill>
                <a:schemeClr val="dk1"/>
              </a:solidFill>
              <a:latin typeface="Arial"/>
              <a:ea typeface="Arial"/>
              <a:cs typeface="Arial"/>
              <a:sym typeface="Arial"/>
            </a:endParaRPr>
          </a:p>
        </p:txBody>
      </p:sp>
      <p:sp>
        <p:nvSpPr>
          <p:cNvPr id="304" name="Google Shape;304;p20"/>
          <p:cNvSpPr txBox="1"/>
          <p:nvPr/>
        </p:nvSpPr>
        <p:spPr>
          <a:xfrm>
            <a:off x="5008150" y="1516725"/>
            <a:ext cx="6271500" cy="39711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FF"/>
                </a:solidFill>
                <a:latin typeface="Courier New"/>
                <a:ea typeface="Courier New"/>
                <a:cs typeface="Courier New"/>
                <a:sym typeface="Courier New"/>
              </a:rPr>
              <a:t>for</a:t>
            </a:r>
            <a:r>
              <a:rPr b="0" i="0" lang="en-US" sz="1400" u="none" cap="none" strike="noStrike">
                <a:solidFill>
                  <a:srgbClr val="000000"/>
                </a:solidFill>
                <a:latin typeface="Courier New"/>
                <a:ea typeface="Courier New"/>
                <a:cs typeface="Courier New"/>
                <a:sym typeface="Courier New"/>
              </a:rPr>
              <a:t> i=1:w    </a:t>
            </a:r>
            <a:endParaRPr b="0" i="0" sz="1400" u="none" cap="none" strike="noStrike">
              <a:solidFill>
                <a:srgbClr val="000000"/>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FF"/>
                </a:solidFill>
                <a:latin typeface="Courier New"/>
                <a:ea typeface="Courier New"/>
                <a:cs typeface="Courier New"/>
                <a:sym typeface="Courier New"/>
              </a:rPr>
              <a:t>for</a:t>
            </a:r>
            <a:r>
              <a:rPr b="0" i="0" lang="en-US" sz="1400" u="none" cap="none" strike="noStrike">
                <a:solidFill>
                  <a:srgbClr val="000000"/>
                </a:solidFill>
                <a:latin typeface="Courier New"/>
                <a:ea typeface="Courier New"/>
                <a:cs typeface="Courier New"/>
                <a:sym typeface="Courier New"/>
              </a:rPr>
              <a:t> j=1:h         </a:t>
            </a:r>
            <a:endParaRPr b="0" i="0" sz="1400" u="none" cap="none" strike="noStrike">
              <a:solidFill>
                <a:srgbClr val="000000"/>
              </a:solidFill>
              <a:latin typeface="Courier New"/>
              <a:ea typeface="Courier New"/>
              <a:cs typeface="Courier New"/>
              <a:sym typeface="Courier New"/>
            </a:endParaRPr>
          </a:p>
          <a:p>
            <a:pPr indent="0" lvl="0" marL="9144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x1=max(i-round(s/2),2);          </a:t>
            </a:r>
            <a:endParaRPr b="0" i="0" sz="1400" u="none" cap="none" strike="noStrike">
              <a:solidFill>
                <a:srgbClr val="000000"/>
              </a:solidFill>
              <a:latin typeface="Courier New"/>
              <a:ea typeface="Courier New"/>
              <a:cs typeface="Courier New"/>
              <a:sym typeface="Courier New"/>
            </a:endParaRPr>
          </a:p>
          <a:p>
            <a:pPr indent="45720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x2=min(i+round(s/2),w);         </a:t>
            </a:r>
            <a:endParaRPr b="0" i="0" sz="1400" u="none" cap="none" strike="noStrike">
              <a:solidFill>
                <a:srgbClr val="000000"/>
              </a:solidFill>
              <a:latin typeface="Courier New"/>
              <a:ea typeface="Courier New"/>
              <a:cs typeface="Courier New"/>
              <a:sym typeface="Courier New"/>
            </a:endParaRPr>
          </a:p>
          <a:p>
            <a:pPr indent="45720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y1=max(j-round(s/2),2);         </a:t>
            </a:r>
            <a:endParaRPr b="0" i="0" sz="1400" u="none" cap="none" strike="noStrike">
              <a:solidFill>
                <a:srgbClr val="000000"/>
              </a:solidFill>
              <a:latin typeface="Courier New"/>
              <a:ea typeface="Courier New"/>
              <a:cs typeface="Courier New"/>
              <a:sym typeface="Courier New"/>
            </a:endParaRPr>
          </a:p>
          <a:p>
            <a:pPr indent="45720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y2=min(j+round(s/2),h);         </a:t>
            </a:r>
            <a:endParaRPr b="0" i="0" sz="1400" u="none" cap="none" strike="noStrike">
              <a:solidFill>
                <a:srgbClr val="000000"/>
              </a:solidFill>
              <a:latin typeface="Courier New"/>
              <a:ea typeface="Courier New"/>
              <a:cs typeface="Courier New"/>
              <a:sym typeface="Courier New"/>
            </a:endParaRPr>
          </a:p>
          <a:p>
            <a:pPr indent="45720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count =(x2-x1)*(y2-y1);         </a:t>
            </a:r>
            <a:endParaRPr b="0" i="0" sz="1400" u="none" cap="none" strike="noStrike">
              <a:solidFill>
                <a:srgbClr val="000000"/>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sum=intImg(y2,x2)-intImg(y1-1,x2)-intImg(y2,x1-1) + intImg(y1-1,x1-1);         </a:t>
            </a:r>
            <a:endParaRPr b="0" i="0" sz="1400" u="none" cap="none" strike="noStrike">
              <a:solidFill>
                <a:srgbClr val="000000"/>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FF"/>
                </a:solidFill>
                <a:latin typeface="Courier New"/>
                <a:ea typeface="Courier New"/>
                <a:cs typeface="Courier New"/>
                <a:sym typeface="Courier New"/>
              </a:rPr>
              <a:t>if</a:t>
            </a:r>
            <a:r>
              <a:rPr b="0" i="0" lang="en-US" sz="1400" u="none" cap="none" strike="noStrike">
                <a:solidFill>
                  <a:srgbClr val="000000"/>
                </a:solidFill>
                <a:latin typeface="Courier New"/>
                <a:ea typeface="Courier New"/>
                <a:cs typeface="Courier New"/>
                <a:sym typeface="Courier New"/>
              </a:rPr>
              <a:t> (in(j,i)*count)&lt;=(sum *(100 -t)/100)</a:t>
            </a:r>
            <a:endParaRPr b="0" i="0" sz="1400" u="none" cap="none" strike="noStrike">
              <a:solidFill>
                <a:srgbClr val="000000"/>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chemeClr val="dk1"/>
                </a:solidFill>
                <a:latin typeface="Courier New"/>
                <a:ea typeface="Courier New"/>
                <a:cs typeface="Courier New"/>
                <a:sym typeface="Courier New"/>
              </a:rPr>
              <a:t>out(j,i)=0; </a:t>
            </a:r>
            <a:r>
              <a:rPr b="0" i="0" lang="en-US" sz="14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FF"/>
                </a:solidFill>
                <a:latin typeface="Courier New"/>
                <a:ea typeface="Courier New"/>
                <a:cs typeface="Courier New"/>
                <a:sym typeface="Courier New"/>
              </a:rPr>
              <a:t>else</a:t>
            </a:r>
            <a:r>
              <a:rPr b="0" i="0" lang="en-US" sz="14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Courier New"/>
              <a:ea typeface="Courier New"/>
              <a:cs typeface="Courier New"/>
              <a:sym typeface="Courier New"/>
            </a:endParaRPr>
          </a:p>
          <a:p>
            <a:pPr indent="45720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out(j,i)=255;         </a:t>
            </a:r>
            <a:endParaRPr b="0" i="0" sz="1400" u="none" cap="none" strike="noStrike">
              <a:solidFill>
                <a:srgbClr val="000000"/>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FF"/>
                </a:solidFill>
                <a:latin typeface="Courier New"/>
                <a:ea typeface="Courier New"/>
                <a:cs typeface="Courier New"/>
                <a:sym typeface="Courier New"/>
              </a:rPr>
              <a:t>end</a:t>
            </a:r>
            <a:r>
              <a:rPr b="0" i="0" lang="en-US" sz="14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FF"/>
                </a:solidFill>
                <a:latin typeface="Courier New"/>
                <a:ea typeface="Courier New"/>
                <a:cs typeface="Courier New"/>
                <a:sym typeface="Courier New"/>
              </a:rPr>
              <a:t>end </a:t>
            </a:r>
            <a:endParaRPr b="0" i="0" sz="1400" u="none" cap="none" strike="noStrike">
              <a:solidFill>
                <a:srgbClr val="0000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FF"/>
                </a:solidFill>
                <a:latin typeface="Courier New"/>
                <a:ea typeface="Courier New"/>
                <a:cs typeface="Courier New"/>
                <a:sym typeface="Courier New"/>
              </a:rPr>
              <a:t>end</a:t>
            </a:r>
            <a:r>
              <a:rPr b="0" i="0" lang="en-US" sz="14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figure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imshow(out)</a:t>
            </a:r>
            <a:endParaRPr b="0" i="0" sz="1400" u="none" cap="none" strike="noStrike">
              <a:solidFill>
                <a:schemeClr val="dk1"/>
              </a:solidFill>
              <a:latin typeface="Arial"/>
              <a:ea typeface="Arial"/>
              <a:cs typeface="Arial"/>
              <a:sym typeface="Arial"/>
            </a:endParaRPr>
          </a:p>
        </p:txBody>
      </p:sp>
      <p:sp>
        <p:nvSpPr>
          <p:cNvPr id="305" name="Google Shape;305;p2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IMAGE THRESHOLDING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1"/>
          <p:cNvSpPr/>
          <p:nvPr/>
        </p:nvSpPr>
        <p:spPr>
          <a:xfrm>
            <a:off x="757555" y="498475"/>
            <a:ext cx="3373755" cy="704215"/>
          </a:xfrm>
          <a:prstGeom prst="flowChartDelay">
            <a:avLst/>
          </a:prstGeom>
          <a:gradFill>
            <a:gsLst>
              <a:gs pos="0">
                <a:schemeClr val="accent1"/>
              </a:gs>
              <a:gs pos="100000">
                <a:schemeClr val="accent2"/>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Adaptive Thresholding Using The Integral Image </a:t>
            </a:r>
            <a:endParaRPr b="0" i="0" sz="1600" u="none" cap="none" strike="noStrike">
              <a:solidFill>
                <a:schemeClr val="dk1"/>
              </a:solidFill>
              <a:latin typeface="Arial"/>
              <a:ea typeface="Arial"/>
              <a:cs typeface="Arial"/>
              <a:sym typeface="Arial"/>
            </a:endParaRPr>
          </a:p>
        </p:txBody>
      </p:sp>
      <p:pic>
        <p:nvPicPr>
          <p:cNvPr id="311" name="Google Shape;311;p21"/>
          <p:cNvPicPr preferRelativeResize="0"/>
          <p:nvPr/>
        </p:nvPicPr>
        <p:blipFill rotWithShape="1">
          <a:blip r:embed="rId3">
            <a:alphaModFix/>
          </a:blip>
          <a:srcRect b="0" l="0" r="0" t="0"/>
          <a:stretch/>
        </p:blipFill>
        <p:spPr>
          <a:xfrm>
            <a:off x="1503045" y="1847850"/>
            <a:ext cx="4048124" cy="2018665"/>
          </a:xfrm>
          <a:prstGeom prst="rect">
            <a:avLst/>
          </a:prstGeom>
          <a:noFill/>
          <a:ln>
            <a:noFill/>
          </a:ln>
        </p:spPr>
      </p:pic>
      <p:sp>
        <p:nvSpPr>
          <p:cNvPr id="312" name="Google Shape;312;p21"/>
          <p:cNvSpPr txBox="1"/>
          <p:nvPr/>
        </p:nvSpPr>
        <p:spPr>
          <a:xfrm>
            <a:off x="7221855" y="1479550"/>
            <a:ext cx="2099400" cy="36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mbria"/>
                <a:ea typeface="Cambria"/>
                <a:cs typeface="Cambria"/>
                <a:sym typeface="Cambria"/>
              </a:rPr>
              <a:t>Với s=h/8, t=10</a:t>
            </a:r>
            <a:endParaRPr b="0" i="0" sz="1800" u="none" cap="none" strike="noStrike">
              <a:solidFill>
                <a:schemeClr val="dk1"/>
              </a:solidFill>
              <a:latin typeface="Arial"/>
              <a:ea typeface="Arial"/>
              <a:cs typeface="Arial"/>
              <a:sym typeface="Arial"/>
            </a:endParaRPr>
          </a:p>
        </p:txBody>
      </p:sp>
      <p:pic>
        <p:nvPicPr>
          <p:cNvPr id="313" name="Google Shape;313;p21"/>
          <p:cNvPicPr preferRelativeResize="0"/>
          <p:nvPr/>
        </p:nvPicPr>
        <p:blipFill rotWithShape="1">
          <a:blip r:embed="rId4">
            <a:alphaModFix/>
          </a:blip>
          <a:srcRect b="0" l="0" r="0" t="0"/>
          <a:stretch/>
        </p:blipFill>
        <p:spPr>
          <a:xfrm>
            <a:off x="7221850" y="1847850"/>
            <a:ext cx="3088651" cy="1907550"/>
          </a:xfrm>
          <a:prstGeom prst="rect">
            <a:avLst/>
          </a:prstGeom>
          <a:noFill/>
          <a:ln>
            <a:noFill/>
          </a:ln>
        </p:spPr>
      </p:pic>
      <p:sp>
        <p:nvSpPr>
          <p:cNvPr id="314" name="Google Shape;314;p21"/>
          <p:cNvSpPr txBox="1"/>
          <p:nvPr/>
        </p:nvSpPr>
        <p:spPr>
          <a:xfrm>
            <a:off x="1318895" y="3968115"/>
            <a:ext cx="2063115"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mbria"/>
                <a:ea typeface="Cambria"/>
                <a:cs typeface="Cambria"/>
                <a:sym typeface="Cambria"/>
              </a:rPr>
              <a:t>Với s=h/8, t=20</a:t>
            </a:r>
            <a:endParaRPr b="0" i="0" sz="1800" u="none" cap="none" strike="noStrike">
              <a:solidFill>
                <a:schemeClr val="dk1"/>
              </a:solidFill>
              <a:latin typeface="Arial"/>
              <a:ea typeface="Arial"/>
              <a:cs typeface="Arial"/>
              <a:sym typeface="Arial"/>
            </a:endParaRPr>
          </a:p>
        </p:txBody>
      </p:sp>
      <p:pic>
        <p:nvPicPr>
          <p:cNvPr id="315" name="Google Shape;315;p21"/>
          <p:cNvPicPr preferRelativeResize="0"/>
          <p:nvPr/>
        </p:nvPicPr>
        <p:blipFill rotWithShape="1">
          <a:blip r:embed="rId5">
            <a:alphaModFix/>
          </a:blip>
          <a:srcRect b="0" l="0" r="0" t="0"/>
          <a:stretch/>
        </p:blipFill>
        <p:spPr>
          <a:xfrm>
            <a:off x="1503045" y="4336415"/>
            <a:ext cx="3575050" cy="1983740"/>
          </a:xfrm>
          <a:prstGeom prst="rect">
            <a:avLst/>
          </a:prstGeom>
          <a:noFill/>
          <a:ln>
            <a:noFill/>
          </a:ln>
        </p:spPr>
      </p:pic>
      <p:sp>
        <p:nvSpPr>
          <p:cNvPr id="316" name="Google Shape;316;p21"/>
          <p:cNvSpPr txBox="1"/>
          <p:nvPr/>
        </p:nvSpPr>
        <p:spPr>
          <a:xfrm>
            <a:off x="7221855" y="3968115"/>
            <a:ext cx="2088515"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mbria"/>
                <a:ea typeface="Cambria"/>
                <a:cs typeface="Cambria"/>
                <a:sym typeface="Cambria"/>
              </a:rPr>
              <a:t>Với s=h/16, t=10</a:t>
            </a:r>
            <a:endParaRPr b="0" i="0" sz="1800" u="none" cap="none" strike="noStrike">
              <a:solidFill>
                <a:schemeClr val="dk1"/>
              </a:solidFill>
              <a:latin typeface="Arial"/>
              <a:ea typeface="Arial"/>
              <a:cs typeface="Arial"/>
              <a:sym typeface="Arial"/>
            </a:endParaRPr>
          </a:p>
        </p:txBody>
      </p:sp>
      <p:pic>
        <p:nvPicPr>
          <p:cNvPr id="317" name="Google Shape;317;p21"/>
          <p:cNvPicPr preferRelativeResize="0"/>
          <p:nvPr/>
        </p:nvPicPr>
        <p:blipFill rotWithShape="1">
          <a:blip r:embed="rId6">
            <a:alphaModFix/>
          </a:blip>
          <a:srcRect b="0" l="0" r="0" t="0"/>
          <a:stretch/>
        </p:blipFill>
        <p:spPr>
          <a:xfrm>
            <a:off x="7221855" y="4261485"/>
            <a:ext cx="3376296" cy="1983105"/>
          </a:xfrm>
          <a:prstGeom prst="rect">
            <a:avLst/>
          </a:prstGeom>
          <a:noFill/>
          <a:ln>
            <a:noFill/>
          </a:ln>
        </p:spPr>
      </p:pic>
      <p:sp>
        <p:nvSpPr>
          <p:cNvPr id="318" name="Google Shape;318;p2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IMAGE THRESHOLDING</a:t>
            </a:r>
            <a:endParaRPr/>
          </a:p>
        </p:txBody>
      </p:sp>
      <p:sp>
        <p:nvSpPr>
          <p:cNvPr id="319" name="Google Shape;319;p21"/>
          <p:cNvSpPr txBox="1"/>
          <p:nvPr/>
        </p:nvSpPr>
        <p:spPr>
          <a:xfrm>
            <a:off x="1567150" y="1526975"/>
            <a:ext cx="1728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Ảnh gốc</a:t>
            </a:r>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2"/>
          <p:cNvSpPr/>
          <p:nvPr/>
        </p:nvSpPr>
        <p:spPr>
          <a:xfrm>
            <a:off x="4155440" y="100330"/>
            <a:ext cx="3880500" cy="963900"/>
          </a:xfrm>
          <a:prstGeom prst="chevron">
            <a:avLst>
              <a:gd fmla="val 50000" name="adj"/>
            </a:avLst>
          </a:prstGeom>
          <a:gradFill>
            <a:gsLst>
              <a:gs pos="0">
                <a:srgbClr val="3177EE"/>
              </a:gs>
              <a:gs pos="100000">
                <a:srgbClr val="113D8A"/>
              </a:gs>
            </a:gsLst>
            <a:lin ang="5400012"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GUIDE APPLICATION</a:t>
            </a:r>
            <a:endParaRPr b="0" i="0" sz="1800" u="none" cap="none" strike="noStrike">
              <a:solidFill>
                <a:schemeClr val="dk1"/>
              </a:solidFill>
              <a:latin typeface="Arial"/>
              <a:ea typeface="Arial"/>
              <a:cs typeface="Arial"/>
              <a:sym typeface="Arial"/>
            </a:endParaRPr>
          </a:p>
        </p:txBody>
      </p:sp>
      <p:sp>
        <p:nvSpPr>
          <p:cNvPr id="325" name="Google Shape;325;p22"/>
          <p:cNvSpPr txBox="1"/>
          <p:nvPr>
            <p:ph idx="11" type="ftr"/>
          </p:nvPr>
        </p:nvSpPr>
        <p:spPr>
          <a:xfrm>
            <a:off x="4165600" y="6245225"/>
            <a:ext cx="3860700" cy="47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Guide xử lý hình ảnh có độ sáng đều </a:t>
            </a:r>
            <a:endParaRPr/>
          </a:p>
        </p:txBody>
      </p:sp>
      <p:pic>
        <p:nvPicPr>
          <p:cNvPr id="326" name="Google Shape;326;p22"/>
          <p:cNvPicPr preferRelativeResize="0"/>
          <p:nvPr/>
        </p:nvPicPr>
        <p:blipFill>
          <a:blip r:embed="rId3">
            <a:alphaModFix/>
          </a:blip>
          <a:stretch>
            <a:fillRect/>
          </a:stretch>
        </p:blipFill>
        <p:spPr>
          <a:xfrm>
            <a:off x="1098351" y="996125"/>
            <a:ext cx="9331752" cy="5249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3"/>
          <p:cNvSpPr/>
          <p:nvPr/>
        </p:nvSpPr>
        <p:spPr>
          <a:xfrm>
            <a:off x="4155440" y="100330"/>
            <a:ext cx="3880500" cy="963900"/>
          </a:xfrm>
          <a:prstGeom prst="chevron">
            <a:avLst>
              <a:gd fmla="val 50000" name="adj"/>
            </a:avLst>
          </a:prstGeom>
          <a:gradFill>
            <a:gsLst>
              <a:gs pos="0">
                <a:srgbClr val="3177EE"/>
              </a:gs>
              <a:gs pos="100000">
                <a:srgbClr val="113D8A"/>
              </a:gs>
            </a:gsLst>
            <a:lin ang="5400012"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GUIDE APPLICATION</a:t>
            </a:r>
            <a:endParaRPr b="0" i="0" sz="1800" u="none" cap="none" strike="noStrike">
              <a:solidFill>
                <a:schemeClr val="dk1"/>
              </a:solidFill>
              <a:latin typeface="Arial"/>
              <a:ea typeface="Arial"/>
              <a:cs typeface="Arial"/>
              <a:sym typeface="Arial"/>
            </a:endParaRPr>
          </a:p>
        </p:txBody>
      </p:sp>
      <p:sp>
        <p:nvSpPr>
          <p:cNvPr id="332" name="Google Shape;332;p23"/>
          <p:cNvSpPr txBox="1"/>
          <p:nvPr>
            <p:ph idx="11" type="ftr"/>
          </p:nvPr>
        </p:nvSpPr>
        <p:spPr>
          <a:xfrm>
            <a:off x="4165600" y="6245225"/>
            <a:ext cx="3860700" cy="47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Guide xử lý hình ảnh có độ sáng không đều </a:t>
            </a:r>
            <a:endParaRPr/>
          </a:p>
        </p:txBody>
      </p:sp>
      <p:pic>
        <p:nvPicPr>
          <p:cNvPr id="333" name="Google Shape;333;p23"/>
          <p:cNvPicPr preferRelativeResize="0"/>
          <p:nvPr/>
        </p:nvPicPr>
        <p:blipFill>
          <a:blip r:embed="rId3">
            <a:alphaModFix/>
          </a:blip>
          <a:stretch>
            <a:fillRect/>
          </a:stretch>
        </p:blipFill>
        <p:spPr>
          <a:xfrm>
            <a:off x="1729892" y="1064225"/>
            <a:ext cx="8939731" cy="50285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4"/>
          <p:cNvSpPr txBox="1"/>
          <p:nvPr/>
        </p:nvSpPr>
        <p:spPr>
          <a:xfrm>
            <a:off x="3552190" y="236220"/>
            <a:ext cx="5086985" cy="5835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Arial"/>
                <a:ea typeface="Arial"/>
                <a:cs typeface="Arial"/>
                <a:sym typeface="Arial"/>
              </a:rPr>
              <a:t>TÀI LIỆU THAM KHẢO</a:t>
            </a:r>
            <a:endParaRPr b="0" i="0" sz="3200" u="none" cap="none" strike="noStrike">
              <a:solidFill>
                <a:schemeClr val="dk1"/>
              </a:solidFill>
              <a:latin typeface="Arial"/>
              <a:ea typeface="Arial"/>
              <a:cs typeface="Arial"/>
              <a:sym typeface="Arial"/>
            </a:endParaRPr>
          </a:p>
        </p:txBody>
      </p:sp>
      <p:sp>
        <p:nvSpPr>
          <p:cNvPr id="339" name="Google Shape;339;p24"/>
          <p:cNvSpPr txBox="1"/>
          <p:nvPr/>
        </p:nvSpPr>
        <p:spPr>
          <a:xfrm>
            <a:off x="281275" y="1201425"/>
            <a:ext cx="11613000" cy="48192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15000"/>
              </a:lnSpc>
              <a:spcBef>
                <a:spcPts val="0"/>
              </a:spcBef>
              <a:spcAft>
                <a:spcPts val="0"/>
              </a:spcAft>
              <a:buClr>
                <a:srgbClr val="000000"/>
              </a:buClr>
              <a:buSzPts val="1800"/>
              <a:buFont typeface="Times New Roman"/>
              <a:buAutoNum type="arabicPeriod"/>
            </a:pPr>
            <a:r>
              <a:rPr b="0" i="0" lang="en-US" sz="1800" u="sng" cap="none" strike="noStrike">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http://www.thuvientailieu.vn/tai-lieu/bai-giang-xu-ly-anh-so-9-phan-doan-anh-41778/?fbclid=IwAR02B79ndI_4hMG2DRUS8MxXr8JznUK9LKCTsAj1KEga3znZoJHMulYWi_g</a:t>
            </a:r>
            <a:r>
              <a:rPr b="0" i="0" lang="en-US" sz="1800" u="sng" cap="none" strike="noStrike">
                <a:solidFill>
                  <a:schemeClr val="dk1"/>
                </a:solidFill>
                <a:latin typeface="Times New Roman"/>
                <a:ea typeface="Times New Roman"/>
                <a:cs typeface="Times New Roman"/>
                <a:sym typeface="Times New Roman"/>
              </a:rPr>
              <a:t>.</a:t>
            </a:r>
            <a:endParaRPr b="0" i="0" sz="1800" u="sng"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000000"/>
              </a:buClr>
              <a:buSzPts val="1800"/>
              <a:buFont typeface="Times New Roman"/>
              <a:buAutoNum type="arabicPeriod"/>
            </a:pPr>
            <a:r>
              <a:rPr b="0" i="0" lang="en-US" sz="1800" u="sng" cap="none" strike="noStrike">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https://thigiacmaytinh.com/ly-thuyet-ve-phan-nguong-anh-threshold/?fbclid=IwAR02B79ndI_4hMG2DRUS8MxXr8JznUK9LKCTsAj1KEga3znZoJHMulYWi_g</a:t>
            </a:r>
            <a:r>
              <a:rPr b="0" i="0" lang="en-US" sz="1800" u="sng" cap="none" strike="noStrike">
                <a:solidFill>
                  <a:schemeClr val="dk1"/>
                </a:solidFill>
                <a:latin typeface="Times New Roman"/>
                <a:ea typeface="Times New Roman"/>
                <a:cs typeface="Times New Roman"/>
                <a:sym typeface="Times New Roman"/>
              </a:rPr>
              <a:t>.</a:t>
            </a:r>
            <a:endParaRPr b="0" i="0" sz="1800" u="sng"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000000"/>
              </a:buClr>
              <a:buSzPts val="1800"/>
              <a:buFont typeface="Times New Roman"/>
              <a:buAutoNum type="arabicPeriod"/>
            </a:pPr>
            <a:r>
              <a:rPr b="0" i="0" lang="en-US" sz="1800" u="sng" cap="none" strike="noStrike">
                <a:solidFill>
                  <a:schemeClr val="dk1"/>
                </a:solidFill>
                <a:latin typeface="Times New Roman"/>
                <a:ea typeface="Times New Roman"/>
                <a:cs typeface="Times New Roman"/>
                <a:sym typeface="Times New Roman"/>
                <a:hlinkClick r:id="rId5">
                  <a:extLst>
                    <a:ext uri="{A12FA001-AC4F-418D-AE19-62706E023703}">
                      <ahyp:hlinkClr val="tx"/>
                    </a:ext>
                  </a:extLst>
                </a:hlinkClick>
              </a:rPr>
              <a:t>https://homepages.inf.ed.ac.uk/rbf/HIPR2/adpthrsh.htm?fbclid=IwAR0MtUVqAipK5NLeIG-tNglrmvLaJNyUW4pBJh3DZVY1aoWqOS0Bsqf_JBY</a:t>
            </a:r>
            <a:r>
              <a:rPr b="0" i="0" lang="en-US" sz="1800" u="sng" cap="none" strike="noStrike">
                <a:solidFill>
                  <a:schemeClr val="dk1"/>
                </a:solidFill>
                <a:latin typeface="Times New Roman"/>
                <a:ea typeface="Times New Roman"/>
                <a:cs typeface="Times New Roman"/>
                <a:sym typeface="Times New Roman"/>
              </a:rPr>
              <a:t>.</a:t>
            </a:r>
            <a:endParaRPr b="0" i="0" sz="1800" u="sng"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AutoNum type="arabicPeriod"/>
            </a:pPr>
            <a:r>
              <a:rPr b="0" i="0" lang="en-US" sz="1800" u="sng" cap="none" strike="noStrike">
                <a:solidFill>
                  <a:schemeClr val="dk1"/>
                </a:solidFill>
                <a:latin typeface="Times New Roman"/>
                <a:ea typeface="Times New Roman"/>
                <a:cs typeface="Times New Roman"/>
                <a:sym typeface="Times New Roman"/>
              </a:rPr>
              <a:t>Derek Bradley and Gerhard Roth, “Adaptive thresholding using the integral image,”</a:t>
            </a:r>
            <a:r>
              <a:rPr lang="en-US" sz="1800" u="sng">
                <a:solidFill>
                  <a:schemeClr val="dk1"/>
                </a:solidFill>
                <a:latin typeface="Times New Roman"/>
                <a:ea typeface="Times New Roman"/>
                <a:cs typeface="Times New Roman"/>
                <a:sym typeface="Times New Roman"/>
              </a:rPr>
              <a:t> </a:t>
            </a:r>
            <a:r>
              <a:rPr b="0" i="0" lang="en-US" sz="1800" u="sng" cap="none" strike="noStrike">
                <a:solidFill>
                  <a:schemeClr val="dk1"/>
                </a:solidFill>
                <a:latin typeface="Times New Roman"/>
                <a:ea typeface="Times New Roman"/>
                <a:cs typeface="Times New Roman"/>
                <a:sym typeface="Times New Roman"/>
              </a:rPr>
              <a:t>Journal of Graphics Tools, Vol. 12, No2, 2007, pp. 13–21.</a:t>
            </a:r>
            <a:endParaRPr b="0" i="0" sz="1800" u="sng"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AutoNum type="arabicPeriod"/>
            </a:pPr>
            <a:r>
              <a:rPr lang="en-US" sz="1800" u="sng">
                <a:solidFill>
                  <a:schemeClr val="dk1"/>
                </a:solidFill>
                <a:latin typeface="Times New Roman"/>
                <a:ea typeface="Times New Roman"/>
                <a:cs typeface="Times New Roman"/>
                <a:sym typeface="Times New Roman"/>
              </a:rPr>
              <a:t>https://medium.com/@Kittipop.P/concept-of-modified-adaptive-thresholding-using-integral-image-to-decompose-text-under-illumination-f8ced99e271</a:t>
            </a:r>
            <a:endParaRPr b="0" i="0" sz="1800" u="sng"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AutoNum type="arabicPeriod"/>
            </a:pPr>
            <a:r>
              <a:rPr b="0" i="0" lang="en-US" sz="1800" u="sng" cap="none" strike="noStrike">
                <a:solidFill>
                  <a:schemeClr val="dk1"/>
                </a:solidFill>
                <a:latin typeface="Times New Roman"/>
                <a:ea typeface="Times New Roman"/>
                <a:cs typeface="Times New Roman"/>
                <a:sym typeface="Times New Roman"/>
              </a:rPr>
              <a:t>https://www.mathworks.com/help/images/getting-started-with-image-processing-toolbox.html?fbclid=IwAR3IzFgShY5PZaMaN6pj9iADb6AHubeS3m_XnMiE1myc3-MSaI5TUvGoZQ8.</a:t>
            </a:r>
            <a:endParaRPr b="0" i="0" sz="1800" u="sng"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1200"/>
              </a:spcBef>
              <a:spcAft>
                <a:spcPts val="0"/>
              </a:spcAft>
              <a:buClr>
                <a:schemeClr val="dk1"/>
              </a:buClr>
              <a:buSzPts val="1800"/>
              <a:buFont typeface="Times New Roman"/>
              <a:buAutoNum type="arabicPeriod"/>
            </a:pPr>
            <a:r>
              <a:rPr b="1" i="0" lang="en-US" sz="1800" u="sng" cap="none" strike="noStrike">
                <a:solidFill>
                  <a:schemeClr val="dk1"/>
                </a:solidFill>
                <a:highlight>
                  <a:srgbClr val="F5F5F5"/>
                </a:highlight>
                <a:latin typeface="Times New Roman"/>
                <a:ea typeface="Times New Roman"/>
                <a:cs typeface="Times New Roman"/>
                <a:sym typeface="Times New Roman"/>
              </a:rPr>
              <a:t>R. Gonzales and R. Woods</a:t>
            </a:r>
            <a:r>
              <a:rPr b="0" i="0" lang="en-US" sz="1800" u="sng" cap="none" strike="noStrike">
                <a:solidFill>
                  <a:schemeClr val="dk1"/>
                </a:solidFill>
                <a:highlight>
                  <a:srgbClr val="F5F5F5"/>
                </a:highlight>
                <a:latin typeface="Times New Roman"/>
                <a:ea typeface="Times New Roman"/>
                <a:cs typeface="Times New Roman"/>
                <a:sym typeface="Times New Roman"/>
              </a:rPr>
              <a:t> </a:t>
            </a:r>
            <a:r>
              <a:rPr b="0" i="1" lang="en-US" sz="1800" u="sng" cap="none" strike="noStrike">
                <a:solidFill>
                  <a:schemeClr val="dk1"/>
                </a:solidFill>
                <a:highlight>
                  <a:srgbClr val="F5F5F5"/>
                </a:highlight>
                <a:latin typeface="Times New Roman"/>
                <a:ea typeface="Times New Roman"/>
                <a:cs typeface="Times New Roman"/>
                <a:sym typeface="Times New Roman"/>
              </a:rPr>
              <a:t>Digital Image Processing</a:t>
            </a:r>
            <a:r>
              <a:rPr b="0" i="0" lang="en-US" sz="1800" u="sng" cap="none" strike="noStrike">
                <a:solidFill>
                  <a:schemeClr val="dk1"/>
                </a:solidFill>
                <a:highlight>
                  <a:srgbClr val="F5F5F5"/>
                </a:highlight>
                <a:latin typeface="Times New Roman"/>
                <a:ea typeface="Times New Roman"/>
                <a:cs typeface="Times New Roman"/>
                <a:sym typeface="Times New Roman"/>
              </a:rPr>
              <a:t>, Addison-Wesley Publishing Company, 1992, pp 443 - 452.</a:t>
            </a:r>
            <a:endParaRPr b="0" i="0" sz="1800" u="sng" cap="none" strike="noStrike">
              <a:solidFill>
                <a:schemeClr val="dk1"/>
              </a:solidFill>
              <a:highlight>
                <a:srgbClr val="F5F5F5"/>
              </a:highlight>
              <a:latin typeface="Times New Roman"/>
              <a:ea typeface="Times New Roman"/>
              <a:cs typeface="Times New Roman"/>
              <a:sym typeface="Times New Roman"/>
            </a:endParaRPr>
          </a:p>
          <a:p>
            <a:pPr indent="-342900" lvl="0" marL="457200" marR="0" rtl="0" algn="l">
              <a:lnSpc>
                <a:spcPct val="115000"/>
              </a:lnSpc>
              <a:spcBef>
                <a:spcPts val="1200"/>
              </a:spcBef>
              <a:spcAft>
                <a:spcPts val="1200"/>
              </a:spcAft>
              <a:buClr>
                <a:schemeClr val="dk1"/>
              </a:buClr>
              <a:buSzPts val="1800"/>
              <a:buFont typeface="Times New Roman"/>
              <a:buAutoNum type="arabicPeriod"/>
            </a:pPr>
            <a:r>
              <a:rPr b="1" i="0" lang="en-US" sz="1800" u="sng" cap="none" strike="noStrike">
                <a:solidFill>
                  <a:schemeClr val="dk1"/>
                </a:solidFill>
                <a:highlight>
                  <a:srgbClr val="F5F5F5"/>
                </a:highlight>
                <a:latin typeface="Times New Roman"/>
                <a:ea typeface="Times New Roman"/>
                <a:cs typeface="Times New Roman"/>
                <a:sym typeface="Times New Roman"/>
              </a:rPr>
              <a:t>A. Jain</a:t>
            </a:r>
            <a:r>
              <a:rPr b="0" i="0" lang="en-US" sz="1800" u="sng" cap="none" strike="noStrike">
                <a:solidFill>
                  <a:schemeClr val="dk1"/>
                </a:solidFill>
                <a:highlight>
                  <a:srgbClr val="F5F5F5"/>
                </a:highlight>
                <a:latin typeface="Times New Roman"/>
                <a:ea typeface="Times New Roman"/>
                <a:cs typeface="Times New Roman"/>
                <a:sym typeface="Times New Roman"/>
              </a:rPr>
              <a:t> </a:t>
            </a:r>
            <a:r>
              <a:rPr b="0" i="1" lang="en-US" sz="1800" u="sng" cap="none" strike="noStrike">
                <a:solidFill>
                  <a:schemeClr val="dk1"/>
                </a:solidFill>
                <a:highlight>
                  <a:srgbClr val="F5F5F5"/>
                </a:highlight>
                <a:latin typeface="Times New Roman"/>
                <a:ea typeface="Times New Roman"/>
                <a:cs typeface="Times New Roman"/>
                <a:sym typeface="Times New Roman"/>
              </a:rPr>
              <a:t>Fundamentals of Digital Image Processing</a:t>
            </a:r>
            <a:r>
              <a:rPr b="0" i="0" lang="en-US" sz="1800" u="sng" cap="none" strike="noStrike">
                <a:solidFill>
                  <a:schemeClr val="dk1"/>
                </a:solidFill>
                <a:highlight>
                  <a:srgbClr val="F5F5F5"/>
                </a:highlight>
                <a:latin typeface="Times New Roman"/>
                <a:ea typeface="Times New Roman"/>
                <a:cs typeface="Times New Roman"/>
                <a:sym typeface="Times New Roman"/>
              </a:rPr>
              <a:t>, Prentice-Hall, 1986, p 408.</a:t>
            </a:r>
            <a:endParaRPr b="0" i="0" sz="1800" u="sng" cap="none" strike="noStrike">
              <a:solidFill>
                <a:schemeClr val="dk1"/>
              </a:solidFill>
              <a:latin typeface="Times New Roman"/>
              <a:ea typeface="Times New Roman"/>
              <a:cs typeface="Times New Roman"/>
              <a:sym typeface="Times New Roman"/>
            </a:endParaRPr>
          </a:p>
        </p:txBody>
      </p:sp>
      <p:sp>
        <p:nvSpPr>
          <p:cNvPr id="340" name="Google Shape;340;p2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IMAGE THRESHOLDING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IMAGE THRESHOLDING</a:t>
            </a:r>
            <a:endParaRPr/>
          </a:p>
        </p:txBody>
      </p:sp>
      <p:sp>
        <p:nvSpPr>
          <p:cNvPr id="117" name="Google Shape;117;p3"/>
          <p:cNvSpPr txBox="1"/>
          <p:nvPr/>
        </p:nvSpPr>
        <p:spPr>
          <a:xfrm>
            <a:off x="3192145" y="81280"/>
            <a:ext cx="5808345" cy="52197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Lược đồ xám (Histogram)</a:t>
            </a:r>
            <a:endParaRPr b="0" i="0" sz="2800" u="none" cap="none" strike="noStrike">
              <a:solidFill>
                <a:schemeClr val="dk1"/>
              </a:solidFill>
              <a:latin typeface="Arial"/>
              <a:ea typeface="Arial"/>
              <a:cs typeface="Arial"/>
              <a:sym typeface="Arial"/>
            </a:endParaRPr>
          </a:p>
        </p:txBody>
      </p:sp>
      <p:sp>
        <p:nvSpPr>
          <p:cNvPr id="118" name="Google Shape;118;p3"/>
          <p:cNvSpPr txBox="1"/>
          <p:nvPr/>
        </p:nvSpPr>
        <p:spPr>
          <a:xfrm>
            <a:off x="633095" y="1020445"/>
            <a:ext cx="10924540" cy="922020"/>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Là một đồ thị dạng thanh biểu diễn tần suất xuất hiện các mức xám của ảnh. Trong đó trục hoành biểu diễn giá trị mức xám của ảnh có giá trị từ 0 đến 255, trục tung biểu diễn tần suất xuất hiện mức xám của ảnh.</a:t>
            </a:r>
            <a:endParaRPr b="0" i="0" sz="1800" u="none" cap="none" strike="noStrike">
              <a:solidFill>
                <a:schemeClr val="dk1"/>
              </a:solidFill>
              <a:latin typeface="Arial"/>
              <a:ea typeface="Arial"/>
              <a:cs typeface="Arial"/>
              <a:sym typeface="Arial"/>
            </a:endParaRPr>
          </a:p>
        </p:txBody>
      </p:sp>
      <p:pic>
        <p:nvPicPr>
          <p:cNvPr id="119" name="Google Shape;119;p3"/>
          <p:cNvPicPr preferRelativeResize="0"/>
          <p:nvPr/>
        </p:nvPicPr>
        <p:blipFill rotWithShape="1">
          <a:blip r:embed="rId3">
            <a:alphaModFix/>
          </a:blip>
          <a:srcRect b="0" l="0" r="0" t="0"/>
          <a:stretch/>
        </p:blipFill>
        <p:spPr>
          <a:xfrm>
            <a:off x="6648750" y="2269803"/>
            <a:ext cx="5219700" cy="3648075"/>
          </a:xfrm>
          <a:prstGeom prst="rect">
            <a:avLst/>
          </a:prstGeom>
          <a:noFill/>
          <a:ln>
            <a:noFill/>
          </a:ln>
        </p:spPr>
      </p:pic>
      <p:sp>
        <p:nvSpPr>
          <p:cNvPr id="120" name="Google Shape;120;p3"/>
          <p:cNvSpPr txBox="1"/>
          <p:nvPr/>
        </p:nvSpPr>
        <p:spPr>
          <a:xfrm>
            <a:off x="8026400" y="5917875"/>
            <a:ext cx="3107400" cy="415500"/>
          </a:xfrm>
          <a:prstGeom prst="rect">
            <a:avLst/>
          </a:prstGeom>
          <a:noFill/>
          <a:ln>
            <a:noFill/>
          </a:ln>
        </p:spPr>
        <p:txBody>
          <a:bodyPr anchorCtr="0" anchor="t" bIns="91425" lIns="91425" spcFirstLastPara="1" rIns="91425" wrap="square" tIns="91425">
            <a:spAutoFit/>
          </a:bodyPr>
          <a:lstStyle/>
          <a:p>
            <a:pPr indent="0" lvl="0" marL="228600" marR="0" rtl="0" algn="ctr">
              <a:lnSpc>
                <a:spcPct val="108000"/>
              </a:lnSpc>
              <a:spcBef>
                <a:spcPts val="0"/>
              </a:spcBef>
              <a:spcAft>
                <a:spcPts val="800"/>
              </a:spcAft>
              <a:buClr>
                <a:schemeClr val="dk1"/>
              </a:buClr>
              <a:buSzPts val="1100"/>
              <a:buFont typeface="Arial"/>
              <a:buNone/>
            </a:pPr>
            <a:r>
              <a:rPr b="0" i="1" lang="en-US" sz="1500" u="none" cap="none" strike="noStrike">
                <a:solidFill>
                  <a:schemeClr val="dk1"/>
                </a:solidFill>
                <a:latin typeface="Arial"/>
                <a:ea typeface="Arial"/>
                <a:cs typeface="Arial"/>
                <a:sym typeface="Arial"/>
              </a:rPr>
              <a:t>Lược đồ xám của ảnh</a:t>
            </a:r>
            <a:endParaRPr b="0" i="0" sz="1500" u="none" cap="none" strike="noStrike">
              <a:solidFill>
                <a:srgbClr val="000000"/>
              </a:solidFill>
              <a:latin typeface="Arial"/>
              <a:ea typeface="Arial"/>
              <a:cs typeface="Arial"/>
              <a:sym typeface="Arial"/>
            </a:endParaRPr>
          </a:p>
        </p:txBody>
      </p:sp>
      <p:sp>
        <p:nvSpPr>
          <p:cNvPr id="121" name="Google Shape;121;p3"/>
          <p:cNvSpPr txBox="1"/>
          <p:nvPr/>
        </p:nvSpPr>
        <p:spPr>
          <a:xfrm>
            <a:off x="633100" y="2269800"/>
            <a:ext cx="5357700" cy="461700"/>
          </a:xfrm>
          <a:prstGeom prst="rect">
            <a:avLst/>
          </a:prstGeom>
          <a:noFill/>
          <a:ln>
            <a:noFill/>
          </a:ln>
        </p:spPr>
        <p:txBody>
          <a:bodyPr anchorCtr="0" anchor="t" bIns="91425" lIns="91425" spcFirstLastPara="1" rIns="91425" wrap="square" tIns="91425">
            <a:spAutoFit/>
          </a:bodyPr>
          <a:lstStyle/>
          <a:p>
            <a:pPr indent="0" lvl="0" marL="228600" marR="0" rtl="0" algn="l">
              <a:lnSpc>
                <a:spcPct val="108000"/>
              </a:lnSpc>
              <a:spcBef>
                <a:spcPts val="0"/>
              </a:spcBef>
              <a:spcAft>
                <a:spcPts val="800"/>
              </a:spcAft>
              <a:buClr>
                <a:schemeClr val="dk1"/>
              </a:buClr>
              <a:buSzPts val="1100"/>
              <a:buFont typeface="Arial"/>
              <a:buNone/>
            </a:pPr>
            <a:r>
              <a:rPr b="0" i="0" lang="en-US" sz="1800" u="none" cap="none" strike="noStrike">
                <a:solidFill>
                  <a:schemeClr val="dk1"/>
                </a:solidFill>
                <a:latin typeface="Arial"/>
                <a:ea typeface="Arial"/>
                <a:cs typeface="Arial"/>
                <a:sym typeface="Arial"/>
              </a:rPr>
              <a:t>Công thức tổng quát:</a:t>
            </a:r>
            <a:endParaRPr b="0" i="0" sz="1800" u="none" cap="none" strike="noStrike">
              <a:solidFill>
                <a:srgbClr val="000000"/>
              </a:solidFill>
              <a:latin typeface="Arial"/>
              <a:ea typeface="Arial"/>
              <a:cs typeface="Arial"/>
              <a:sym typeface="Arial"/>
            </a:endParaRPr>
          </a:p>
        </p:txBody>
      </p:sp>
      <p:pic>
        <p:nvPicPr>
          <p:cNvPr id="122" name="Google Shape;122;p3"/>
          <p:cNvPicPr preferRelativeResize="0"/>
          <p:nvPr/>
        </p:nvPicPr>
        <p:blipFill rotWithShape="1">
          <a:blip r:embed="rId4">
            <a:alphaModFix/>
          </a:blip>
          <a:srcRect b="0" l="0" r="0" t="0"/>
          <a:stretch/>
        </p:blipFill>
        <p:spPr>
          <a:xfrm>
            <a:off x="1424875" y="2879150"/>
            <a:ext cx="4362450" cy="704850"/>
          </a:xfrm>
          <a:prstGeom prst="rect">
            <a:avLst/>
          </a:prstGeom>
          <a:noFill/>
          <a:ln cap="flat" cmpd="sng" w="9525">
            <a:solidFill>
              <a:srgbClr val="FF0000"/>
            </a:solidFill>
            <a:prstDash val="solid"/>
            <a:round/>
            <a:headEnd len="sm" w="sm" type="none"/>
            <a:tailEnd len="sm" w="sm" type="none"/>
          </a:ln>
        </p:spPr>
      </p:pic>
      <p:sp>
        <p:nvSpPr>
          <p:cNvPr id="123" name="Google Shape;123;p3"/>
          <p:cNvSpPr txBox="1"/>
          <p:nvPr/>
        </p:nvSpPr>
        <p:spPr>
          <a:xfrm>
            <a:off x="2294525" y="4714513"/>
            <a:ext cx="5219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4" name="Google Shape;124;p3"/>
          <p:cNvPicPr preferRelativeResize="0"/>
          <p:nvPr/>
        </p:nvPicPr>
        <p:blipFill rotWithShape="1">
          <a:blip r:embed="rId5">
            <a:alphaModFix/>
          </a:blip>
          <a:srcRect b="0" l="0" r="0" t="0"/>
          <a:stretch/>
        </p:blipFill>
        <p:spPr>
          <a:xfrm>
            <a:off x="875700" y="3820513"/>
            <a:ext cx="4348752" cy="8257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p:nvPr/>
        </p:nvSpPr>
        <p:spPr>
          <a:xfrm>
            <a:off x="4156075" y="160020"/>
            <a:ext cx="3880485" cy="963930"/>
          </a:xfrm>
          <a:prstGeom prst="chevron">
            <a:avLst>
              <a:gd fmla="val 50000" name="adj"/>
            </a:avLst>
          </a:prstGeom>
          <a:gradFill>
            <a:gsLst>
              <a:gs pos="0">
                <a:srgbClr val="FBFB11"/>
              </a:gs>
              <a:gs pos="100000">
                <a:srgbClr val="838309"/>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THRESHOLDING LÀ GÌ ?!</a:t>
            </a:r>
            <a:endParaRPr b="0" i="0" sz="1800" u="none" cap="none" strike="noStrike">
              <a:solidFill>
                <a:schemeClr val="dk1"/>
              </a:solidFill>
              <a:latin typeface="Arial"/>
              <a:ea typeface="Arial"/>
              <a:cs typeface="Arial"/>
              <a:sym typeface="Arial"/>
            </a:endParaRPr>
          </a:p>
        </p:txBody>
      </p:sp>
      <p:sp>
        <p:nvSpPr>
          <p:cNvPr id="130" name="Google Shape;130;p4"/>
          <p:cNvSpPr txBox="1"/>
          <p:nvPr/>
        </p:nvSpPr>
        <p:spPr>
          <a:xfrm>
            <a:off x="1165860" y="1544320"/>
            <a:ext cx="9860280" cy="1198880"/>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Ngưỡng hình ảnh là một loại phân đoạn hình ảnh bằng cách sử dụng một hoặc nhiều đặc điểm của pixel (ví dụ: giá trị cường độ, giá trị màu).</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Đối tượng là tạo ra một phiên bản nhị phân của hình ảnh đầu vào, đặt mỗi pixel vào một trong hai danh mục, ví dụ: "đen" hoặc "trắng".</a:t>
            </a:r>
            <a:endParaRPr b="0" i="0" sz="1800" u="none" cap="none" strike="noStrike">
              <a:solidFill>
                <a:schemeClr val="dk1"/>
              </a:solidFill>
              <a:latin typeface="Arial"/>
              <a:ea typeface="Arial"/>
              <a:cs typeface="Arial"/>
              <a:sym typeface="Arial"/>
            </a:endParaRPr>
          </a:p>
        </p:txBody>
      </p:sp>
      <p:sp>
        <p:nvSpPr>
          <p:cNvPr id="131" name="Google Shape;131;p4"/>
          <p:cNvSpPr txBox="1"/>
          <p:nvPr/>
        </p:nvSpPr>
        <p:spPr>
          <a:xfrm>
            <a:off x="1874520" y="3573780"/>
            <a:ext cx="8489315"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 name="Google Shape;132;p4"/>
          <p:cNvSpPr txBox="1"/>
          <p:nvPr/>
        </p:nvSpPr>
        <p:spPr>
          <a:xfrm>
            <a:off x="1747520" y="3446780"/>
            <a:ext cx="8489315"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 name="Google Shape;133;p4"/>
          <p:cNvSpPr txBox="1"/>
          <p:nvPr/>
        </p:nvSpPr>
        <p:spPr>
          <a:xfrm>
            <a:off x="2001520" y="3700780"/>
            <a:ext cx="8489315"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 name="Google Shape;134;p4"/>
          <p:cNvSpPr txBox="1"/>
          <p:nvPr/>
        </p:nvSpPr>
        <p:spPr>
          <a:xfrm>
            <a:off x="1189355" y="2910205"/>
            <a:ext cx="9859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Arial"/>
                <a:ea typeface="Arial"/>
                <a:cs typeface="Arial"/>
                <a:sym typeface="Arial"/>
              </a:rPr>
              <a:t>Có hai cách chính để ngưỡng một hình ảnh là Global và thích Adaptive Thresholding.</a:t>
            </a:r>
            <a:endParaRPr b="0" i="0" sz="1800" u="none" cap="none" strike="noStrike">
              <a:solidFill>
                <a:srgbClr val="FF0000"/>
              </a:solidFill>
              <a:latin typeface="Arial"/>
              <a:ea typeface="Arial"/>
              <a:cs typeface="Arial"/>
              <a:sym typeface="Arial"/>
            </a:endParaRPr>
          </a:p>
        </p:txBody>
      </p:sp>
      <p:sp>
        <p:nvSpPr>
          <p:cNvPr id="135" name="Google Shape;135;p4"/>
          <p:cNvSpPr txBox="1"/>
          <p:nvPr/>
        </p:nvSpPr>
        <p:spPr>
          <a:xfrm>
            <a:off x="1189350" y="3307728"/>
            <a:ext cx="96261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Trong bài thuyết trình này này, sẽ trình bày một số thuật toán ngưỡng hình ảnh.</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Các phương pháp mà chúng ta sẽ thảo luận là Global Thresholding (Simple, Otsu), Adaptive mean Thresholding, Adaptive</a:t>
            </a:r>
            <a:r>
              <a:rPr lang="en-US" sz="1800">
                <a:solidFill>
                  <a:schemeClr val="dk1"/>
                </a:solidFill>
              </a:rPr>
              <a:t> </a:t>
            </a:r>
            <a:r>
              <a:rPr b="0" i="0" lang="en-US" sz="1800" u="none" cap="none" strike="noStrike">
                <a:solidFill>
                  <a:schemeClr val="dk1"/>
                </a:solidFill>
                <a:latin typeface="Arial"/>
                <a:ea typeface="Arial"/>
                <a:cs typeface="Arial"/>
                <a:sym typeface="Arial"/>
              </a:rPr>
              <a:t>Thresholding using integral image.</a:t>
            </a:r>
            <a:endParaRPr b="0" i="0" sz="1800" u="none" cap="none" strike="noStrike">
              <a:solidFill>
                <a:schemeClr val="dk1"/>
              </a:solidFill>
              <a:latin typeface="Arial"/>
              <a:ea typeface="Arial"/>
              <a:cs typeface="Arial"/>
              <a:sym typeface="Arial"/>
            </a:endParaRPr>
          </a:p>
        </p:txBody>
      </p:sp>
      <p:pic>
        <p:nvPicPr>
          <p:cNvPr id="136" name="Google Shape;136;p4"/>
          <p:cNvPicPr preferRelativeResize="0"/>
          <p:nvPr/>
        </p:nvPicPr>
        <p:blipFill rotWithShape="1">
          <a:blip r:embed="rId3">
            <a:alphaModFix/>
          </a:blip>
          <a:srcRect b="0" l="0" r="0" t="0"/>
          <a:stretch/>
        </p:blipFill>
        <p:spPr>
          <a:xfrm>
            <a:off x="3251820" y="4391652"/>
            <a:ext cx="4784725" cy="1530985"/>
          </a:xfrm>
          <a:prstGeom prst="rect">
            <a:avLst/>
          </a:prstGeom>
          <a:noFill/>
          <a:ln>
            <a:noFill/>
          </a:ln>
        </p:spPr>
      </p:pic>
      <p:sp>
        <p:nvSpPr>
          <p:cNvPr id="137" name="Google Shape;137;p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IMAGE THRESHOLDING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5"/>
          <p:cNvSpPr/>
          <p:nvPr/>
        </p:nvSpPr>
        <p:spPr>
          <a:xfrm>
            <a:off x="4156075" y="122555"/>
            <a:ext cx="3880485" cy="963930"/>
          </a:xfrm>
          <a:prstGeom prst="chevron">
            <a:avLst>
              <a:gd fmla="val 50000" name="adj"/>
            </a:avLst>
          </a:prstGeom>
          <a:gradFill>
            <a:gsLst>
              <a:gs pos="0">
                <a:srgbClr val="14CD68"/>
              </a:gs>
              <a:gs pos="100000">
                <a:srgbClr val="0B6E38"/>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GLOBAL THRESHOLDING</a:t>
            </a:r>
            <a:endParaRPr b="0" i="0" sz="1800" u="none" cap="none" strike="noStrike">
              <a:solidFill>
                <a:schemeClr val="dk1"/>
              </a:solidFill>
              <a:latin typeface="Arial"/>
              <a:ea typeface="Arial"/>
              <a:cs typeface="Arial"/>
              <a:sym typeface="Arial"/>
            </a:endParaRPr>
          </a:p>
        </p:txBody>
      </p:sp>
      <p:sp>
        <p:nvSpPr>
          <p:cNvPr id="143" name="Google Shape;143;p5"/>
          <p:cNvSpPr txBox="1"/>
          <p:nvPr/>
        </p:nvSpPr>
        <p:spPr>
          <a:xfrm>
            <a:off x="873760" y="1454785"/>
            <a:ext cx="1774825"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Arial"/>
                <a:ea typeface="Arial"/>
                <a:cs typeface="Arial"/>
                <a:sym typeface="Arial"/>
              </a:rPr>
              <a:t>ĐỊNH NGHĨA</a:t>
            </a:r>
            <a:endParaRPr b="1" i="0" sz="1800" u="none" cap="none" strike="noStrike">
              <a:solidFill>
                <a:srgbClr val="FF0000"/>
              </a:solidFill>
              <a:latin typeface="Arial"/>
              <a:ea typeface="Arial"/>
              <a:cs typeface="Arial"/>
              <a:sym typeface="Arial"/>
            </a:endParaRPr>
          </a:p>
        </p:txBody>
      </p:sp>
      <p:sp>
        <p:nvSpPr>
          <p:cNvPr id="144" name="Google Shape;144;p5"/>
          <p:cNvSpPr txBox="1"/>
          <p:nvPr/>
        </p:nvSpPr>
        <p:spPr>
          <a:xfrm>
            <a:off x="873760" y="1835785"/>
            <a:ext cx="10217150" cy="1198880"/>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Ngưỡng toàn cầu dựa trên giả định rằng hình ảnh có hai phương thức biểu đồ và do đó, đối tượng có thể được trích xuất khỏi nền bằng cách đơn giản hoạt động so sánh giá trị hình ảnh với một giá trị ngưỡng T . Giả sử rằng chúng ta có một hình ảnh f(x,y) với biểu đồ được hiển thị:</a:t>
            </a:r>
            <a:endParaRPr b="0" i="0" sz="1800" u="none" cap="none" strike="noStrike">
              <a:solidFill>
                <a:schemeClr val="dk1"/>
              </a:solidFill>
              <a:latin typeface="Arial"/>
              <a:ea typeface="Arial"/>
              <a:cs typeface="Arial"/>
              <a:sym typeface="Arial"/>
            </a:endParaRPr>
          </a:p>
        </p:txBody>
      </p:sp>
      <p:pic>
        <p:nvPicPr>
          <p:cNvPr descr="Screenshot from 2021-03-21 11-53-10" id="145" name="Google Shape;145;p5"/>
          <p:cNvPicPr preferRelativeResize="0"/>
          <p:nvPr/>
        </p:nvPicPr>
        <p:blipFill rotWithShape="1">
          <a:blip r:embed="rId3">
            <a:alphaModFix/>
          </a:blip>
          <a:srcRect b="0" l="0" r="0" t="0"/>
          <a:stretch/>
        </p:blipFill>
        <p:spPr>
          <a:xfrm>
            <a:off x="5613400" y="3165475"/>
            <a:ext cx="4870450" cy="2308860"/>
          </a:xfrm>
          <a:prstGeom prst="rect">
            <a:avLst/>
          </a:prstGeom>
          <a:noFill/>
          <a:ln>
            <a:noFill/>
          </a:ln>
        </p:spPr>
      </p:pic>
      <p:sp>
        <p:nvSpPr>
          <p:cNvPr id="146" name="Google Shape;146;p5"/>
          <p:cNvSpPr txBox="1"/>
          <p:nvPr/>
        </p:nvSpPr>
        <p:spPr>
          <a:xfrm>
            <a:off x="873125" y="3165475"/>
            <a:ext cx="3566160" cy="23069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Mục đích:</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Tạo thành ảnh nhị phân từ ảnh xám đầu vào.</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Thực hiện bằng cách chọn ngưỡng T, và tạo ảnh output theo công thức.</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descr="Screenshot from 2021-03-21 11-59-11" id="147" name="Google Shape;147;p5"/>
          <p:cNvPicPr preferRelativeResize="0"/>
          <p:nvPr/>
        </p:nvPicPr>
        <p:blipFill rotWithShape="1">
          <a:blip r:embed="rId4">
            <a:alphaModFix/>
          </a:blip>
          <a:srcRect b="0" l="0" r="0" t="0"/>
          <a:stretch/>
        </p:blipFill>
        <p:spPr>
          <a:xfrm>
            <a:off x="1409700" y="4860290"/>
            <a:ext cx="2493645" cy="727710"/>
          </a:xfrm>
          <a:prstGeom prst="rect">
            <a:avLst/>
          </a:prstGeom>
          <a:noFill/>
          <a:ln>
            <a:noFill/>
          </a:ln>
        </p:spPr>
      </p:pic>
      <p:sp>
        <p:nvSpPr>
          <p:cNvPr id="148" name="Google Shape;148;p5"/>
          <p:cNvSpPr txBox="1"/>
          <p:nvPr/>
        </p:nvSpPr>
        <p:spPr>
          <a:xfrm>
            <a:off x="873760" y="5588000"/>
            <a:ext cx="102171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FF0000"/>
                </a:solidFill>
                <a:latin typeface="Arial"/>
                <a:ea typeface="Arial"/>
                <a:cs typeface="Arial"/>
                <a:sym typeface="Arial"/>
              </a:rPr>
              <a:t>Kết quả của việc lập ngưỡng là một hình ảnh nhị phân, trong đó các pixel có giá trị cường độ là 1 tương ứng với các </a:t>
            </a:r>
            <a:r>
              <a:rPr lang="en-US" sz="1600">
                <a:solidFill>
                  <a:srgbClr val="FF0000"/>
                </a:solidFill>
              </a:rPr>
              <a:t>vật thể</a:t>
            </a:r>
            <a:r>
              <a:rPr b="0" i="0" lang="en-US" sz="1600" u="none" cap="none" strike="noStrike">
                <a:solidFill>
                  <a:srgbClr val="FF0000"/>
                </a:solidFill>
                <a:latin typeface="Arial"/>
                <a:ea typeface="Arial"/>
                <a:cs typeface="Arial"/>
                <a:sym typeface="Arial"/>
              </a:rPr>
              <a:t>, trong khi các pixel có giá trị 0 tương ứng với nền.</a:t>
            </a:r>
            <a:endParaRPr b="0" i="0" sz="1600" u="none" cap="none" strike="noStrike">
              <a:solidFill>
                <a:srgbClr val="FF0000"/>
              </a:solidFill>
              <a:latin typeface="Arial"/>
              <a:ea typeface="Arial"/>
              <a:cs typeface="Arial"/>
              <a:sym typeface="Arial"/>
            </a:endParaRPr>
          </a:p>
        </p:txBody>
      </p:sp>
      <p:sp>
        <p:nvSpPr>
          <p:cNvPr id="149" name="Google Shape;149;p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IMAGE THRESHOLDING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6"/>
          <p:cNvSpPr/>
          <p:nvPr/>
        </p:nvSpPr>
        <p:spPr>
          <a:xfrm>
            <a:off x="4156075" y="122555"/>
            <a:ext cx="3880485" cy="963930"/>
          </a:xfrm>
          <a:prstGeom prst="chevron">
            <a:avLst>
              <a:gd fmla="val 50000" name="adj"/>
            </a:avLst>
          </a:prstGeom>
          <a:gradFill>
            <a:gsLst>
              <a:gs pos="0">
                <a:srgbClr val="14CD68"/>
              </a:gs>
              <a:gs pos="100000">
                <a:srgbClr val="0B6E38"/>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GLOBAL THRESHOLDING</a:t>
            </a:r>
            <a:endParaRPr b="0" i="0" sz="1800" u="none" cap="none" strike="noStrike">
              <a:solidFill>
                <a:schemeClr val="dk1"/>
              </a:solidFill>
              <a:latin typeface="Arial"/>
              <a:ea typeface="Arial"/>
              <a:cs typeface="Arial"/>
              <a:sym typeface="Arial"/>
            </a:endParaRPr>
          </a:p>
        </p:txBody>
      </p:sp>
      <p:sp>
        <p:nvSpPr>
          <p:cNvPr id="155" name="Google Shape;155;p6"/>
          <p:cNvSpPr/>
          <p:nvPr/>
        </p:nvSpPr>
        <p:spPr>
          <a:xfrm>
            <a:off x="874395" y="1086485"/>
            <a:ext cx="3373755" cy="704215"/>
          </a:xfrm>
          <a:prstGeom prst="flowChartDelay">
            <a:avLst/>
          </a:prstGeom>
          <a:gradFill>
            <a:gsLst>
              <a:gs pos="0">
                <a:schemeClr val="accent1"/>
              </a:gs>
              <a:gs pos="100000">
                <a:schemeClr val="accent2"/>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Simple Thresholding</a:t>
            </a:r>
            <a:endParaRPr b="0" i="0" sz="1800" u="none" cap="none" strike="noStrike">
              <a:solidFill>
                <a:schemeClr val="dk1"/>
              </a:solidFill>
              <a:latin typeface="Arial"/>
              <a:ea typeface="Arial"/>
              <a:cs typeface="Arial"/>
              <a:sym typeface="Arial"/>
            </a:endParaRPr>
          </a:p>
        </p:txBody>
      </p:sp>
      <p:sp>
        <p:nvSpPr>
          <p:cNvPr id="156" name="Google Shape;156;p6"/>
          <p:cNvSpPr txBox="1"/>
          <p:nvPr/>
        </p:nvSpPr>
        <p:spPr>
          <a:xfrm>
            <a:off x="874395" y="2159000"/>
            <a:ext cx="10117500" cy="646500"/>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Simple Thresholding thực hiện phân ngưỡng bằng cách thay thế giá trị lớn hơn hoặc bằng và giá trị bé hơn giá trị ngưỡng bằng một giá trị mới. </a:t>
            </a:r>
            <a:r>
              <a:rPr lang="en-US" sz="1800">
                <a:latin typeface="Times New Roman"/>
                <a:ea typeface="Times New Roman"/>
                <a:cs typeface="Times New Roman"/>
                <a:sym typeface="Times New Roman"/>
              </a:rPr>
              <a:t>Thường là 0 và 1.</a:t>
            </a:r>
            <a:endParaRPr b="0" i="1" sz="1800" u="none" cap="none" strike="noStrike">
              <a:solidFill>
                <a:schemeClr val="dk1"/>
              </a:solidFill>
              <a:latin typeface="Arial"/>
              <a:ea typeface="Arial"/>
              <a:cs typeface="Arial"/>
              <a:sym typeface="Arial"/>
            </a:endParaRPr>
          </a:p>
        </p:txBody>
      </p:sp>
      <p:pic>
        <p:nvPicPr>
          <p:cNvPr descr="Hình ảnh" id="157" name="Google Shape;157;p6"/>
          <p:cNvPicPr preferRelativeResize="0"/>
          <p:nvPr/>
        </p:nvPicPr>
        <p:blipFill rotWithShape="1">
          <a:blip r:embed="rId3">
            <a:alphaModFix/>
          </a:blip>
          <a:srcRect b="0" l="0" r="0" t="0"/>
          <a:stretch/>
        </p:blipFill>
        <p:spPr>
          <a:xfrm>
            <a:off x="3821430" y="2903855"/>
            <a:ext cx="4223385" cy="3110865"/>
          </a:xfrm>
          <a:prstGeom prst="rect">
            <a:avLst/>
          </a:prstGeom>
          <a:noFill/>
          <a:ln>
            <a:noFill/>
          </a:ln>
        </p:spPr>
      </p:pic>
      <p:sp>
        <p:nvSpPr>
          <p:cNvPr id="158" name="Google Shape;158;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IMAGE THRESHOLDING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IMAGE THRESHOLDING</a:t>
            </a:r>
            <a:endParaRPr/>
          </a:p>
        </p:txBody>
      </p:sp>
      <p:sp>
        <p:nvSpPr>
          <p:cNvPr id="164" name="Google Shape;164;p7"/>
          <p:cNvSpPr txBox="1"/>
          <p:nvPr/>
        </p:nvSpPr>
        <p:spPr>
          <a:xfrm>
            <a:off x="736700" y="642950"/>
            <a:ext cx="9094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Code Simple thresholding trong Matlab: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7"/>
          <p:cNvSpPr txBox="1"/>
          <p:nvPr/>
        </p:nvSpPr>
        <p:spPr>
          <a:xfrm>
            <a:off x="843850" y="1299275"/>
            <a:ext cx="4621200" cy="4571400"/>
          </a:xfrm>
          <a:prstGeom prst="rect">
            <a:avLst/>
          </a:prstGeom>
          <a:solidFill>
            <a:srgbClr val="F3F3F3"/>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1" lang="en-US" sz="1800" u="none" cap="none" strike="noStrike">
                <a:solidFill>
                  <a:schemeClr val="dk1"/>
                </a:solidFill>
                <a:latin typeface="Times New Roman"/>
                <a:ea typeface="Times New Roman"/>
                <a:cs typeface="Times New Roman"/>
                <a:sym typeface="Times New Roman"/>
              </a:rPr>
              <a:t>Im = imread('coins.png');</a:t>
            </a:r>
            <a:endParaRPr b="0" i="1"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400"/>
              </a:spcBef>
              <a:spcAft>
                <a:spcPts val="0"/>
              </a:spcAft>
              <a:buClr>
                <a:schemeClr val="dk1"/>
              </a:buClr>
              <a:buSzPts val="1100"/>
              <a:buFont typeface="Arial"/>
              <a:buNone/>
            </a:pPr>
            <a:r>
              <a:rPr b="0" i="1" lang="en-US" sz="1800" u="none" cap="none" strike="noStrike">
                <a:solidFill>
                  <a:schemeClr val="dk1"/>
                </a:solidFill>
                <a:latin typeface="Times New Roman"/>
                <a:ea typeface="Times New Roman"/>
                <a:cs typeface="Times New Roman"/>
                <a:sym typeface="Times New Roman"/>
              </a:rPr>
              <a:t>Im = imresize(Im,0.5);</a:t>
            </a:r>
            <a:endParaRPr b="0" i="1"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400"/>
              </a:spcBef>
              <a:spcAft>
                <a:spcPts val="0"/>
              </a:spcAft>
              <a:buClr>
                <a:schemeClr val="dk1"/>
              </a:buClr>
              <a:buSzPts val="1100"/>
              <a:buFont typeface="Arial"/>
              <a:buNone/>
            </a:pPr>
            <a:r>
              <a:rPr b="0" i="1" lang="en-US" sz="1800" u="none" cap="none" strike="noStrike">
                <a:solidFill>
                  <a:schemeClr val="dk1"/>
                </a:solidFill>
                <a:latin typeface="Times New Roman"/>
                <a:ea typeface="Times New Roman"/>
                <a:cs typeface="Times New Roman"/>
                <a:sym typeface="Times New Roman"/>
              </a:rPr>
              <a:t>Im = histeq(Im);</a:t>
            </a:r>
            <a:endParaRPr b="0" i="1"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400"/>
              </a:spcBef>
              <a:spcAft>
                <a:spcPts val="0"/>
              </a:spcAft>
              <a:buClr>
                <a:schemeClr val="dk1"/>
              </a:buClr>
              <a:buSzPts val="1100"/>
              <a:buFont typeface="Arial"/>
              <a:buNone/>
            </a:pPr>
            <a:r>
              <a:rPr b="0" i="1" lang="en-US" sz="1800" u="none" cap="none" strike="noStrike">
                <a:solidFill>
                  <a:schemeClr val="dk1"/>
                </a:solidFill>
                <a:latin typeface="Times New Roman"/>
                <a:ea typeface="Times New Roman"/>
                <a:cs typeface="Times New Roman"/>
                <a:sym typeface="Times New Roman"/>
              </a:rPr>
              <a:t>His = imhist(Im);</a:t>
            </a:r>
            <a:endParaRPr b="0" i="1"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400"/>
              </a:spcBef>
              <a:spcAft>
                <a:spcPts val="0"/>
              </a:spcAft>
              <a:buClr>
                <a:schemeClr val="dk1"/>
              </a:buClr>
              <a:buSzPts val="1100"/>
              <a:buFont typeface="Arial"/>
              <a:buNone/>
            </a:pPr>
            <a:r>
              <a:rPr b="0" i="1" lang="en-US" sz="1800" u="none" cap="none" strike="noStrike">
                <a:solidFill>
                  <a:schemeClr val="dk1"/>
                </a:solidFill>
                <a:latin typeface="Times New Roman"/>
                <a:ea typeface="Times New Roman"/>
                <a:cs typeface="Times New Roman"/>
                <a:sym typeface="Times New Roman"/>
              </a:rPr>
              <a:t>[r c p] =  size(Im);</a:t>
            </a:r>
            <a:endParaRPr b="0" i="1"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400"/>
              </a:spcBef>
              <a:spcAft>
                <a:spcPts val="0"/>
              </a:spcAft>
              <a:buClr>
                <a:schemeClr val="dk1"/>
              </a:buClr>
              <a:buSzPts val="1100"/>
              <a:buFont typeface="Arial"/>
              <a:buNone/>
            </a:pPr>
            <a:r>
              <a:rPr b="0" i="1" lang="en-US" sz="1800" u="none" cap="none" strike="noStrike">
                <a:solidFill>
                  <a:schemeClr val="dk1"/>
                </a:solidFill>
                <a:latin typeface="Times New Roman"/>
                <a:ea typeface="Times New Roman"/>
                <a:cs typeface="Times New Roman"/>
                <a:sym typeface="Times New Roman"/>
              </a:rPr>
              <a:t>T = input('Nhap gia tri T = ');</a:t>
            </a:r>
            <a:endParaRPr b="0" i="1"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400"/>
              </a:spcBef>
              <a:spcAft>
                <a:spcPts val="0"/>
              </a:spcAft>
              <a:buClr>
                <a:schemeClr val="dk1"/>
              </a:buClr>
              <a:buSzPts val="1100"/>
              <a:buFont typeface="Arial"/>
              <a:buNone/>
            </a:pPr>
            <a:r>
              <a:rPr b="0" i="1" lang="en-US" sz="1800" u="none" cap="none" strike="noStrike">
                <a:solidFill>
                  <a:schemeClr val="dk1"/>
                </a:solidFill>
                <a:latin typeface="Times New Roman"/>
                <a:ea typeface="Times New Roman"/>
                <a:cs typeface="Times New Roman"/>
                <a:sym typeface="Times New Roman"/>
              </a:rPr>
              <a:t>for i = 1:r</a:t>
            </a:r>
            <a:endParaRPr b="0" i="1"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400"/>
              </a:spcBef>
              <a:spcAft>
                <a:spcPts val="0"/>
              </a:spcAft>
              <a:buClr>
                <a:schemeClr val="dk1"/>
              </a:buClr>
              <a:buSzPts val="1100"/>
              <a:buFont typeface="Arial"/>
              <a:buNone/>
            </a:pPr>
            <a:r>
              <a:rPr b="0" i="1" lang="en-US" sz="1800" u="none" cap="none" strike="noStrike">
                <a:solidFill>
                  <a:schemeClr val="dk1"/>
                </a:solidFill>
                <a:latin typeface="Times New Roman"/>
                <a:ea typeface="Times New Roman"/>
                <a:cs typeface="Times New Roman"/>
                <a:sym typeface="Times New Roman"/>
              </a:rPr>
              <a:t>    for j = 1:c</a:t>
            </a:r>
            <a:endParaRPr b="0" i="1"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400"/>
              </a:spcBef>
              <a:spcAft>
                <a:spcPts val="0"/>
              </a:spcAft>
              <a:buClr>
                <a:schemeClr val="dk1"/>
              </a:buClr>
              <a:buSzPts val="1100"/>
              <a:buFont typeface="Arial"/>
              <a:buNone/>
            </a:pPr>
            <a:r>
              <a:rPr b="0" i="1" lang="en-US" sz="1800" u="none" cap="none" strike="noStrike">
                <a:solidFill>
                  <a:schemeClr val="dk1"/>
                </a:solidFill>
                <a:latin typeface="Times New Roman"/>
                <a:ea typeface="Times New Roman"/>
                <a:cs typeface="Times New Roman"/>
                <a:sym typeface="Times New Roman"/>
              </a:rPr>
              <a:t>        if (Im(i,j)&gt;T)</a:t>
            </a:r>
            <a:endParaRPr b="0" i="1"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400"/>
              </a:spcBef>
              <a:spcAft>
                <a:spcPts val="1400"/>
              </a:spcAft>
              <a:buClr>
                <a:srgbClr val="000000"/>
              </a:buClr>
              <a:buSzPts val="1800"/>
              <a:buFont typeface="Arial"/>
              <a:buNone/>
            </a:pPr>
            <a:r>
              <a:rPr b="0" i="1" lang="en-US" sz="1800" u="none" cap="none" strike="noStrike">
                <a:solidFill>
                  <a:schemeClr val="dk1"/>
                </a:solidFill>
                <a:latin typeface="Times New Roman"/>
                <a:ea typeface="Times New Roman"/>
                <a:cs typeface="Times New Roman"/>
                <a:sym typeface="Times New Roman"/>
              </a:rPr>
              <a:t>            out(i,j) = 1;</a:t>
            </a:r>
            <a:endParaRPr b="0" i="0" sz="1800" u="none" cap="none" strike="noStrike">
              <a:solidFill>
                <a:srgbClr val="000000"/>
              </a:solidFill>
              <a:latin typeface="Arial"/>
              <a:ea typeface="Arial"/>
              <a:cs typeface="Arial"/>
              <a:sym typeface="Arial"/>
            </a:endParaRPr>
          </a:p>
        </p:txBody>
      </p:sp>
      <p:sp>
        <p:nvSpPr>
          <p:cNvPr id="166" name="Google Shape;166;p7"/>
          <p:cNvSpPr txBox="1"/>
          <p:nvPr/>
        </p:nvSpPr>
        <p:spPr>
          <a:xfrm>
            <a:off x="5679300" y="1299275"/>
            <a:ext cx="4755000" cy="4392000"/>
          </a:xfrm>
          <a:prstGeom prst="rect">
            <a:avLst/>
          </a:prstGeom>
          <a:solidFill>
            <a:srgbClr val="F3F3F3"/>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t/>
            </a:r>
            <a:endParaRPr b="0" i="1"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400"/>
              </a:spcBef>
              <a:spcAft>
                <a:spcPts val="0"/>
              </a:spcAft>
              <a:buClr>
                <a:schemeClr val="dk1"/>
              </a:buClr>
              <a:buSzPts val="1100"/>
              <a:buFont typeface="Arial"/>
              <a:buNone/>
            </a:pPr>
            <a:r>
              <a:rPr b="0" i="1" lang="en-US" sz="1800" u="none" cap="none" strike="noStrike">
                <a:solidFill>
                  <a:schemeClr val="dk1"/>
                </a:solidFill>
                <a:latin typeface="Times New Roman"/>
                <a:ea typeface="Times New Roman"/>
                <a:cs typeface="Times New Roman"/>
                <a:sym typeface="Times New Roman"/>
              </a:rPr>
              <a:t>        else</a:t>
            </a:r>
            <a:endParaRPr b="0" i="1"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400"/>
              </a:spcBef>
              <a:spcAft>
                <a:spcPts val="0"/>
              </a:spcAft>
              <a:buClr>
                <a:schemeClr val="dk1"/>
              </a:buClr>
              <a:buSzPts val="1100"/>
              <a:buFont typeface="Arial"/>
              <a:buNone/>
            </a:pPr>
            <a:r>
              <a:rPr b="0" i="1" lang="en-US" sz="1800" u="none" cap="none" strike="noStrike">
                <a:solidFill>
                  <a:schemeClr val="dk1"/>
                </a:solidFill>
                <a:latin typeface="Times New Roman"/>
                <a:ea typeface="Times New Roman"/>
                <a:cs typeface="Times New Roman"/>
                <a:sym typeface="Times New Roman"/>
              </a:rPr>
              <a:t>            out(i,j)=0;</a:t>
            </a:r>
            <a:endParaRPr b="0" i="1"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400"/>
              </a:spcBef>
              <a:spcAft>
                <a:spcPts val="0"/>
              </a:spcAft>
              <a:buClr>
                <a:schemeClr val="dk1"/>
              </a:buClr>
              <a:buSzPts val="1100"/>
              <a:buFont typeface="Arial"/>
              <a:buNone/>
            </a:pPr>
            <a:r>
              <a:rPr b="0" i="1" lang="en-US" sz="1800" u="none" cap="none" strike="noStrike">
                <a:solidFill>
                  <a:schemeClr val="dk1"/>
                </a:solidFill>
                <a:latin typeface="Times New Roman"/>
                <a:ea typeface="Times New Roman"/>
                <a:cs typeface="Times New Roman"/>
                <a:sym typeface="Times New Roman"/>
              </a:rPr>
              <a:t>        end</a:t>
            </a:r>
            <a:endParaRPr b="0" i="1"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400"/>
              </a:spcBef>
              <a:spcAft>
                <a:spcPts val="0"/>
              </a:spcAft>
              <a:buClr>
                <a:schemeClr val="dk1"/>
              </a:buClr>
              <a:buSzPts val="1100"/>
              <a:buFont typeface="Arial"/>
              <a:buNone/>
            </a:pPr>
            <a:r>
              <a:rPr b="0" i="1" lang="en-US" sz="1800" u="none" cap="none" strike="noStrike">
                <a:solidFill>
                  <a:schemeClr val="dk1"/>
                </a:solidFill>
                <a:latin typeface="Times New Roman"/>
                <a:ea typeface="Times New Roman"/>
                <a:cs typeface="Times New Roman"/>
                <a:sym typeface="Times New Roman"/>
              </a:rPr>
              <a:t>    end</a:t>
            </a:r>
            <a:endParaRPr b="0" i="1"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400"/>
              </a:spcBef>
              <a:spcAft>
                <a:spcPts val="0"/>
              </a:spcAft>
              <a:buClr>
                <a:schemeClr val="dk1"/>
              </a:buClr>
              <a:buSzPts val="1100"/>
              <a:buFont typeface="Arial"/>
              <a:buNone/>
            </a:pPr>
            <a:r>
              <a:rPr b="0" i="1" lang="en-US" sz="1800" u="none" cap="none" strike="noStrike">
                <a:solidFill>
                  <a:schemeClr val="dk1"/>
                </a:solidFill>
                <a:latin typeface="Times New Roman"/>
                <a:ea typeface="Times New Roman"/>
                <a:cs typeface="Times New Roman"/>
                <a:sym typeface="Times New Roman"/>
              </a:rPr>
              <a:t>end</a:t>
            </a:r>
            <a:endParaRPr b="0" i="1"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400"/>
              </a:spcBef>
              <a:spcAft>
                <a:spcPts val="0"/>
              </a:spcAft>
              <a:buClr>
                <a:schemeClr val="dk1"/>
              </a:buClr>
              <a:buSzPts val="1100"/>
              <a:buFont typeface="Arial"/>
              <a:buNone/>
            </a:pPr>
            <a:r>
              <a:rPr b="0" i="1" lang="en-US" sz="1800" u="none" cap="none" strike="noStrike">
                <a:solidFill>
                  <a:schemeClr val="dk1"/>
                </a:solidFill>
                <a:latin typeface="Times New Roman"/>
                <a:ea typeface="Times New Roman"/>
                <a:cs typeface="Times New Roman"/>
                <a:sym typeface="Times New Roman"/>
              </a:rPr>
              <a:t>subplot(1,2,1);imshow(Im);title('Input Image');</a:t>
            </a:r>
            <a:endParaRPr b="0" i="1"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400"/>
              </a:spcBef>
              <a:spcAft>
                <a:spcPts val="0"/>
              </a:spcAft>
              <a:buClr>
                <a:schemeClr val="dk1"/>
              </a:buClr>
              <a:buSzPts val="1100"/>
              <a:buFont typeface="Arial"/>
              <a:buNone/>
            </a:pPr>
            <a:r>
              <a:rPr b="0" i="1" lang="en-US" sz="1800" u="none" cap="none" strike="noStrike">
                <a:solidFill>
                  <a:schemeClr val="dk1"/>
                </a:solidFill>
                <a:latin typeface="Times New Roman"/>
                <a:ea typeface="Times New Roman"/>
                <a:cs typeface="Times New Roman"/>
                <a:sym typeface="Times New Roman"/>
              </a:rPr>
              <a:t>subplot(1,2,2);imshow(out);title('Threshold Image')</a:t>
            </a:r>
            <a:endParaRPr b="0" i="1"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idx="11" type="ftr"/>
          </p:nvPr>
        </p:nvSpPr>
        <p:spPr>
          <a:xfrm>
            <a:off x="4165600" y="6245225"/>
            <a:ext cx="3860700" cy="4761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IMAGE THRESHOLDING</a:t>
            </a:r>
            <a:endParaRPr/>
          </a:p>
        </p:txBody>
      </p:sp>
      <p:sp>
        <p:nvSpPr>
          <p:cNvPr id="172" name="Google Shape;172;p8"/>
          <p:cNvSpPr txBox="1"/>
          <p:nvPr/>
        </p:nvSpPr>
        <p:spPr>
          <a:xfrm>
            <a:off x="468800" y="254500"/>
            <a:ext cx="93093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Một số hình ảnh mô phỏng:</a:t>
            </a:r>
            <a:endParaRPr b="0" i="0" sz="1800" u="none" cap="none" strike="noStrike">
              <a:solidFill>
                <a:srgbClr val="000000"/>
              </a:solidFill>
              <a:latin typeface="Arial"/>
              <a:ea typeface="Arial"/>
              <a:cs typeface="Arial"/>
              <a:sym typeface="Arial"/>
            </a:endParaRPr>
          </a:p>
        </p:txBody>
      </p:sp>
      <p:pic>
        <p:nvPicPr>
          <p:cNvPr id="173" name="Google Shape;173;p8"/>
          <p:cNvPicPr preferRelativeResize="0"/>
          <p:nvPr/>
        </p:nvPicPr>
        <p:blipFill rotWithShape="1">
          <a:blip r:embed="rId3">
            <a:alphaModFix/>
          </a:blip>
          <a:srcRect b="0" l="0" r="0" t="0"/>
          <a:stretch/>
        </p:blipFill>
        <p:spPr>
          <a:xfrm>
            <a:off x="152400" y="807100"/>
            <a:ext cx="5797322" cy="3113225"/>
          </a:xfrm>
          <a:prstGeom prst="rect">
            <a:avLst/>
          </a:prstGeom>
          <a:noFill/>
          <a:ln>
            <a:noFill/>
          </a:ln>
        </p:spPr>
      </p:pic>
      <p:pic>
        <p:nvPicPr>
          <p:cNvPr id="174" name="Google Shape;174;p8"/>
          <p:cNvPicPr preferRelativeResize="0"/>
          <p:nvPr/>
        </p:nvPicPr>
        <p:blipFill rotWithShape="1">
          <a:blip r:embed="rId4">
            <a:alphaModFix/>
          </a:blip>
          <a:srcRect b="0" l="0" r="0" t="0"/>
          <a:stretch/>
        </p:blipFill>
        <p:spPr>
          <a:xfrm>
            <a:off x="6586250" y="918525"/>
            <a:ext cx="4948651" cy="2872125"/>
          </a:xfrm>
          <a:prstGeom prst="rect">
            <a:avLst/>
          </a:prstGeom>
          <a:noFill/>
          <a:ln>
            <a:noFill/>
          </a:ln>
        </p:spPr>
      </p:pic>
      <p:pic>
        <p:nvPicPr>
          <p:cNvPr id="175" name="Google Shape;175;p8"/>
          <p:cNvPicPr preferRelativeResize="0"/>
          <p:nvPr/>
        </p:nvPicPr>
        <p:blipFill rotWithShape="1">
          <a:blip r:embed="rId5">
            <a:alphaModFix/>
          </a:blip>
          <a:srcRect b="0" l="0" r="0" t="0"/>
          <a:stretch/>
        </p:blipFill>
        <p:spPr>
          <a:xfrm>
            <a:off x="4066575" y="3920324"/>
            <a:ext cx="4291353" cy="2630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p:nvPr/>
        </p:nvSpPr>
        <p:spPr>
          <a:xfrm>
            <a:off x="4156075" y="122555"/>
            <a:ext cx="3880485" cy="963930"/>
          </a:xfrm>
          <a:prstGeom prst="chevron">
            <a:avLst>
              <a:gd fmla="val 50000" name="adj"/>
            </a:avLst>
          </a:prstGeom>
          <a:gradFill>
            <a:gsLst>
              <a:gs pos="0">
                <a:srgbClr val="14CD68"/>
              </a:gs>
              <a:gs pos="100000">
                <a:srgbClr val="0B6E38"/>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GLOBAL THRESHOLDING</a:t>
            </a:r>
            <a:endParaRPr b="0" i="0" sz="1800" u="none" cap="none" strike="noStrike">
              <a:solidFill>
                <a:schemeClr val="dk1"/>
              </a:solidFill>
              <a:latin typeface="Arial"/>
              <a:ea typeface="Arial"/>
              <a:cs typeface="Arial"/>
              <a:sym typeface="Arial"/>
            </a:endParaRPr>
          </a:p>
        </p:txBody>
      </p:sp>
      <p:sp>
        <p:nvSpPr>
          <p:cNvPr id="181" name="Google Shape;181;p9"/>
          <p:cNvSpPr/>
          <p:nvPr/>
        </p:nvSpPr>
        <p:spPr>
          <a:xfrm>
            <a:off x="511595" y="906010"/>
            <a:ext cx="3373800" cy="704100"/>
          </a:xfrm>
          <a:prstGeom prst="flowChartDelay">
            <a:avLst/>
          </a:prstGeom>
          <a:gradFill>
            <a:gsLst>
              <a:gs pos="0">
                <a:schemeClr val="accent1"/>
              </a:gs>
              <a:gs pos="100000">
                <a:schemeClr val="accent2"/>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Otsu's Binarization</a:t>
            </a:r>
            <a:endParaRPr b="0" i="0" sz="1800" u="none" cap="none" strike="noStrike">
              <a:solidFill>
                <a:schemeClr val="dk1"/>
              </a:solidFill>
              <a:latin typeface="Arial"/>
              <a:ea typeface="Arial"/>
              <a:cs typeface="Arial"/>
              <a:sym typeface="Arial"/>
            </a:endParaRPr>
          </a:p>
        </p:txBody>
      </p:sp>
      <p:sp>
        <p:nvSpPr>
          <p:cNvPr id="182" name="Google Shape;182;p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IMAGE THRESHOLDING</a:t>
            </a:r>
            <a:endParaRPr/>
          </a:p>
        </p:txBody>
      </p:sp>
      <p:sp>
        <p:nvSpPr>
          <p:cNvPr id="183" name="Google Shape;183;p9"/>
          <p:cNvSpPr txBox="1"/>
          <p:nvPr/>
        </p:nvSpPr>
        <p:spPr>
          <a:xfrm>
            <a:off x="969533" y="1759815"/>
            <a:ext cx="10072500" cy="1354500"/>
          </a:xfrm>
          <a:prstGeom prst="rect">
            <a:avLst/>
          </a:prstGeom>
          <a:noFill/>
          <a:ln cap="flat" cmpd="sng" w="9525">
            <a:solidFill>
              <a:srgbClr val="99999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a:t>
            </a:r>
            <a:r>
              <a:rPr lang="en-US" sz="1600"/>
              <a:t>Otsu được lấy tên theo tên tác giả của phương pháp này Nobuyuki Otsu đã giới thiệu về kĩ thuật này trong tập báo của </a:t>
            </a:r>
            <a:r>
              <a:rPr lang="en-US" sz="1600" u="sng">
                <a:solidFill>
                  <a:schemeClr val="hlink"/>
                </a:solidFill>
                <a:hlinkClick r:id="rId3"/>
              </a:rPr>
              <a:t>IEEE Transactions on Systems, Man, and Cybernetics - Hiệp hội hệ thống, con người và điều khiển mạng</a:t>
            </a:r>
            <a:r>
              <a:rPr lang="en-US" sz="1600"/>
              <a:t> trang 62-66 của IEEE (Institute of Electrical and Electronics Engineers - Viện kỹ sư Điện và Điện Tử)</a:t>
            </a:r>
            <a:r>
              <a:rPr i="0" lang="en-US" sz="1600" u="none" cap="none" strike="noStrike">
                <a:solidFill>
                  <a:schemeClr val="dk1"/>
                </a:solidFill>
              </a:rPr>
              <a:t> v</a:t>
            </a:r>
            <a:r>
              <a:rPr lang="en-US" sz="1600">
                <a:solidFill>
                  <a:schemeClr val="dk1"/>
                </a:solidFill>
              </a:rPr>
              <a:t>ới </a:t>
            </a:r>
            <a:r>
              <a:rPr i="0" lang="en-US" sz="1600" u="none" cap="none" strike="noStrike">
                <a:solidFill>
                  <a:schemeClr val="dk1"/>
                </a:solidFill>
              </a:rPr>
              <a:t>ý tưởng cho việc tính ngưỡng một cách tự động dựa vào giá trị điểm ảnh của ảnh đầu vào nhằm thay thế cho việc sử dụng ngưỡng cố định.</a:t>
            </a:r>
            <a:endParaRPr i="0" sz="1600" u="none" cap="none" strike="noStrike">
              <a:solidFill>
                <a:schemeClr val="dk1"/>
              </a:solidFill>
            </a:endParaRPr>
          </a:p>
        </p:txBody>
      </p:sp>
      <p:pic>
        <p:nvPicPr>
          <p:cNvPr id="184" name="Google Shape;184;p9"/>
          <p:cNvPicPr preferRelativeResize="0"/>
          <p:nvPr/>
        </p:nvPicPr>
        <p:blipFill rotWithShape="1">
          <a:blip r:embed="rId4">
            <a:alphaModFix/>
          </a:blip>
          <a:srcRect b="0" l="0" r="0" t="0"/>
          <a:stretch/>
        </p:blipFill>
        <p:spPr>
          <a:xfrm>
            <a:off x="2471925" y="3384625"/>
            <a:ext cx="6553750" cy="28490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2021-03-22T05:09:26Z</dcterms:created>
  <dc:creator>anhtran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