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80f81b2a20_6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80f81b2a20_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We are the tomato tigers. I am Henry Gao.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80dfcd7453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80dfcd7453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8035031c9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8035031c9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8035031c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8035031c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80f81b2a20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80f81b2a20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80f81b2a20_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80f81b2a20_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8035031c9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8035031c9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structure of our product and the technology we will be using. The product is </a:t>
            </a:r>
            <a:r>
              <a:rPr lang="en"/>
              <a:t>divided</a:t>
            </a:r>
            <a:r>
              <a:rPr lang="en"/>
              <a:t> into the frontend, backend and database. In the frontend, we will use HTML, CSS and Javascript. In the backend, we will use java and spring boot. We are also going to use AWS and MySQL for database. Docker and Kubernetes will be used to manage the components. At the same time, we will use git and github for version control.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80dfcd7453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80dfcd7453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8035031c9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8035031c9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8035031c9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8035031c9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80dfcd7453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80dfcd7453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0dfcd7453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0dfcd7453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presentation is divided into four sections: what, who, why and how. Let’s get started!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80f81b2a2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80f81b2a20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035031c9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035031c9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f914b1f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f914b1f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80f81b2a20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80f81b2a20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80dfcd74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80dfcd74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8035031c9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8035031c9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After deciding the project idea, we talked to a few students in both sections, and here are some quotes we collected.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These evidence shows that there is a need for a product that can help students find teammates for group projects.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80dfcd7453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80dfcd7453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80dfcd7453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80dfcd7453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Another existing solution is social media. Yes, social media can help us find teammates, though it is not a good choice. Social media allows users to create group chats, send and search messages. The advantage is that it offers direct and group messaging systems and allows dynamic information update. However, students would have to search others’ profiles and the system can be complicated when too many groups are created.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311700" y="18907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1402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1402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1pPr>
            <a:lvl2pPr lvl="1">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2pPr>
            <a:lvl3pPr lvl="2">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3pPr>
            <a:lvl4pPr lvl="3">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4pPr>
            <a:lvl5pPr lvl="4">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5pPr>
            <a:lvl6pPr lvl="5">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6pPr>
            <a:lvl7pPr lvl="6">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7pPr>
            <a:lvl8pPr lvl="7">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8pPr>
            <a:lvl9pPr lvl="8">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Times New Roman"/>
              <a:buChar char="●"/>
              <a:defRPr sz="1800">
                <a:solidFill>
                  <a:schemeClr val="dk2"/>
                </a:solidFill>
                <a:latin typeface="Times New Roman"/>
                <a:ea typeface="Times New Roman"/>
                <a:cs typeface="Times New Roman"/>
                <a:sym typeface="Times New Roman"/>
              </a:defRPr>
            </a:lvl1pPr>
            <a:lvl2pPr indent="-317500" lvl="1" marL="914400">
              <a:lnSpc>
                <a:spcPct val="115000"/>
              </a:lnSpc>
              <a:spcBef>
                <a:spcPts val="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2pPr>
            <a:lvl3pPr indent="-317500" lvl="2" marL="1371600">
              <a:lnSpc>
                <a:spcPct val="115000"/>
              </a:lnSpc>
              <a:spcBef>
                <a:spcPts val="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3pPr>
            <a:lvl4pPr indent="-317500" lvl="3" marL="1828800">
              <a:lnSpc>
                <a:spcPct val="115000"/>
              </a:lnSpc>
              <a:spcBef>
                <a:spcPts val="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4pPr>
            <a:lvl5pPr indent="-317500" lvl="4" marL="2286000">
              <a:lnSpc>
                <a:spcPct val="115000"/>
              </a:lnSpc>
              <a:spcBef>
                <a:spcPts val="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5pPr>
            <a:lvl6pPr indent="-317500" lvl="5" marL="2743200">
              <a:lnSpc>
                <a:spcPct val="115000"/>
              </a:lnSpc>
              <a:spcBef>
                <a:spcPts val="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6pPr>
            <a:lvl7pPr indent="-317500" lvl="6" marL="3200400">
              <a:lnSpc>
                <a:spcPct val="115000"/>
              </a:lnSpc>
              <a:spcBef>
                <a:spcPts val="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7pPr>
            <a:lvl8pPr indent="-317500" lvl="7" marL="3657600">
              <a:lnSpc>
                <a:spcPct val="115000"/>
              </a:lnSpc>
              <a:spcBef>
                <a:spcPts val="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8pPr>
            <a:lvl9pPr indent="-317500" lvl="8" marL="4114800">
              <a:lnSpc>
                <a:spcPct val="115000"/>
              </a:lnSpc>
              <a:spcBef>
                <a:spcPts val="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8.png"/><Relationship Id="rId11" Type="http://schemas.openxmlformats.org/officeDocument/2006/relationships/image" Target="../media/image13.png"/><Relationship Id="rId10" Type="http://schemas.openxmlformats.org/officeDocument/2006/relationships/image" Target="../media/image16.png"/><Relationship Id="rId12" Type="http://schemas.openxmlformats.org/officeDocument/2006/relationships/image" Target="../media/image18.png"/><Relationship Id="rId9" Type="http://schemas.openxmlformats.org/officeDocument/2006/relationships/image" Target="../media/image10.png"/><Relationship Id="rId5" Type="http://schemas.openxmlformats.org/officeDocument/2006/relationships/image" Target="../media/image19.png"/><Relationship Id="rId6" Type="http://schemas.openxmlformats.org/officeDocument/2006/relationships/image" Target="../media/image11.png"/><Relationship Id="rId7" Type="http://schemas.openxmlformats.org/officeDocument/2006/relationships/image" Target="../media/image5.png"/><Relationship Id="rId8"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2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6.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D5DB"/>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1302"/>
          <a:stretch/>
        </p:blipFill>
        <p:spPr>
          <a:xfrm>
            <a:off x="1588775" y="467825"/>
            <a:ext cx="5880600" cy="2775300"/>
          </a:xfrm>
          <a:prstGeom prst="roundRect">
            <a:avLst>
              <a:gd fmla="val 16667" name="adj"/>
            </a:avLst>
          </a:prstGeom>
          <a:noFill/>
          <a:ln cap="flat" cmpd="sng" w="76200">
            <a:solidFill>
              <a:schemeClr val="dk1"/>
            </a:solidFill>
            <a:prstDash val="solid"/>
            <a:round/>
            <a:headEnd len="sm" w="sm" type="none"/>
            <a:tailEnd len="sm" w="sm" type="none"/>
          </a:ln>
        </p:spPr>
      </p:pic>
      <p:sp>
        <p:nvSpPr>
          <p:cNvPr id="55" name="Google Shape;55;p13"/>
          <p:cNvSpPr txBox="1"/>
          <p:nvPr/>
        </p:nvSpPr>
        <p:spPr>
          <a:xfrm>
            <a:off x="2141075" y="3531325"/>
            <a:ext cx="47760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latin typeface="Times New Roman"/>
                <a:ea typeface="Times New Roman"/>
                <a:cs typeface="Times New Roman"/>
                <a:sym typeface="Times New Roman"/>
              </a:rPr>
              <a:t>Tomato Tigers</a:t>
            </a:r>
            <a:endParaRPr b="1" sz="2800">
              <a:latin typeface="Times New Roman"/>
              <a:ea typeface="Times New Roman"/>
              <a:cs typeface="Times New Roman"/>
              <a:sym typeface="Times New Roman"/>
            </a:endParaRPr>
          </a:p>
          <a:p>
            <a:pPr indent="0" lvl="0" marL="0" rtl="0" algn="ctr">
              <a:spcBef>
                <a:spcPts val="0"/>
              </a:spcBef>
              <a:spcAft>
                <a:spcPts val="0"/>
              </a:spcAft>
              <a:buNone/>
            </a:pPr>
            <a:r>
              <a:rPr lang="en" sz="1800">
                <a:latin typeface="Times New Roman"/>
                <a:ea typeface="Times New Roman"/>
                <a:cs typeface="Times New Roman"/>
                <a:sym typeface="Times New Roman"/>
              </a:rPr>
              <a:t>Henry Gao, Alexandra Iotzova, Katya Kurchin, Henry Mitchell, Xavier Pierce, Nicholas Ueki</a:t>
            </a:r>
            <a:endParaRPr sz="18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2"/>
          <p:cNvSpPr/>
          <p:nvPr/>
        </p:nvSpPr>
        <p:spPr>
          <a:xfrm>
            <a:off x="-198950" y="-76575"/>
            <a:ext cx="8188029" cy="1040962"/>
          </a:xfrm>
          <a:custGeom>
            <a:rect b="b" l="l" r="r" t="t"/>
            <a:pathLst>
              <a:path extrusionOk="0" h="37624" w="319564">
                <a:moveTo>
                  <a:pt x="476" y="0"/>
                </a:moveTo>
                <a:lnTo>
                  <a:pt x="298132" y="0"/>
                </a:lnTo>
                <a:lnTo>
                  <a:pt x="319564" y="37624"/>
                </a:lnTo>
                <a:lnTo>
                  <a:pt x="0" y="37624"/>
                </a:lnTo>
                <a:close/>
              </a:path>
            </a:pathLst>
          </a:custGeom>
          <a:solidFill>
            <a:srgbClr val="F1C232"/>
          </a:solidFill>
          <a:ln>
            <a:noFill/>
          </a:ln>
        </p:spPr>
      </p:sp>
      <p:sp>
        <p:nvSpPr>
          <p:cNvPr id="254" name="Google Shape;254;p22"/>
          <p:cNvSpPr txBox="1"/>
          <p:nvPr>
            <p:ph type="title"/>
          </p:nvPr>
        </p:nvSpPr>
        <p:spPr>
          <a:xfrm>
            <a:off x="311700" y="189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not others - Existing Solutions</a:t>
            </a:r>
            <a:endParaRPr/>
          </a:p>
        </p:txBody>
      </p:sp>
      <p:sp>
        <p:nvSpPr>
          <p:cNvPr id="255" name="Google Shape;255;p22"/>
          <p:cNvSpPr txBox="1"/>
          <p:nvPr>
            <p:ph idx="1" type="body"/>
          </p:nvPr>
        </p:nvSpPr>
        <p:spPr>
          <a:xfrm>
            <a:off x="311700" y="1247975"/>
            <a:ext cx="8520600" cy="20115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1" lang="en"/>
              <a:t>Google Classroom &amp; Canvas</a:t>
            </a:r>
            <a:endParaRPr b="1"/>
          </a:p>
          <a:p>
            <a:pPr indent="-342900" lvl="0" marL="457200" marR="0" rtl="0" algn="l">
              <a:lnSpc>
                <a:spcPct val="115000"/>
              </a:lnSpc>
              <a:spcBef>
                <a:spcPts val="1000"/>
              </a:spcBef>
              <a:spcAft>
                <a:spcPts val="0"/>
              </a:spcAft>
              <a:buSzPts val="1800"/>
              <a:buChar char="●"/>
            </a:pPr>
            <a:r>
              <a:rPr lang="en"/>
              <a:t>A</a:t>
            </a:r>
            <a:r>
              <a:rPr lang="en"/>
              <a:t> group messaging platform for study groups or project teams</a:t>
            </a:r>
            <a:endParaRPr/>
          </a:p>
          <a:p>
            <a:pPr indent="-342900" lvl="0" marL="457200" rtl="0" algn="l">
              <a:lnSpc>
                <a:spcPct val="115000"/>
              </a:lnSpc>
              <a:spcBef>
                <a:spcPts val="1000"/>
              </a:spcBef>
              <a:spcAft>
                <a:spcPts val="0"/>
              </a:spcAft>
              <a:buSzPts val="1800"/>
              <a:buChar char="●"/>
            </a:pPr>
            <a:r>
              <a:rPr lang="en"/>
              <a:t>Teams are manually or randomly assigned by the instructor.</a:t>
            </a:r>
            <a:endParaRPr/>
          </a:p>
          <a:p>
            <a:pPr indent="-342900" lvl="0" marL="457200" rtl="0" algn="l">
              <a:lnSpc>
                <a:spcPct val="115000"/>
              </a:lnSpc>
              <a:spcBef>
                <a:spcPts val="1000"/>
              </a:spcBef>
              <a:spcAft>
                <a:spcPts val="1000"/>
              </a:spcAft>
              <a:buSzPts val="1800"/>
              <a:buChar char="●"/>
            </a:pPr>
            <a:r>
              <a:rPr lang="en"/>
              <a:t>S</a:t>
            </a:r>
            <a:r>
              <a:rPr lang="en"/>
              <a:t>tudents </a:t>
            </a:r>
            <a:r>
              <a:rPr lang="en"/>
              <a:t>have to be registered </a:t>
            </a:r>
            <a:r>
              <a:rPr lang="en"/>
              <a:t>to the classroom.</a:t>
            </a:r>
            <a:endParaRPr/>
          </a:p>
        </p:txBody>
      </p:sp>
      <p:pic>
        <p:nvPicPr>
          <p:cNvPr id="256" name="Google Shape;256;p22"/>
          <p:cNvPicPr preferRelativeResize="0"/>
          <p:nvPr/>
        </p:nvPicPr>
        <p:blipFill>
          <a:blip r:embed="rId3">
            <a:alphaModFix/>
          </a:blip>
          <a:stretch>
            <a:fillRect/>
          </a:stretch>
        </p:blipFill>
        <p:spPr>
          <a:xfrm>
            <a:off x="1072767" y="3328322"/>
            <a:ext cx="1812850" cy="1565650"/>
          </a:xfrm>
          <a:prstGeom prst="rect">
            <a:avLst/>
          </a:prstGeom>
          <a:noFill/>
          <a:ln>
            <a:noFill/>
          </a:ln>
        </p:spPr>
      </p:pic>
      <p:pic>
        <p:nvPicPr>
          <p:cNvPr id="257" name="Google Shape;257;p22"/>
          <p:cNvPicPr preferRelativeResize="0"/>
          <p:nvPr/>
        </p:nvPicPr>
        <p:blipFill>
          <a:blip r:embed="rId4">
            <a:alphaModFix/>
          </a:blip>
          <a:stretch>
            <a:fillRect/>
          </a:stretch>
        </p:blipFill>
        <p:spPr>
          <a:xfrm>
            <a:off x="6106663" y="3328321"/>
            <a:ext cx="1565650" cy="1565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3"/>
          <p:cNvSpPr/>
          <p:nvPr/>
        </p:nvSpPr>
        <p:spPr>
          <a:xfrm>
            <a:off x="-198950" y="-76575"/>
            <a:ext cx="8188029" cy="1040962"/>
          </a:xfrm>
          <a:custGeom>
            <a:rect b="b" l="l" r="r" t="t"/>
            <a:pathLst>
              <a:path extrusionOk="0" h="37624" w="319564">
                <a:moveTo>
                  <a:pt x="476" y="0"/>
                </a:moveTo>
                <a:lnTo>
                  <a:pt x="298132" y="0"/>
                </a:lnTo>
                <a:lnTo>
                  <a:pt x="319564" y="37624"/>
                </a:lnTo>
                <a:lnTo>
                  <a:pt x="0" y="37624"/>
                </a:lnTo>
                <a:close/>
              </a:path>
            </a:pathLst>
          </a:custGeom>
          <a:solidFill>
            <a:srgbClr val="F1C232"/>
          </a:solidFill>
          <a:ln>
            <a:noFill/>
          </a:ln>
        </p:spPr>
      </p:sp>
      <p:sp>
        <p:nvSpPr>
          <p:cNvPr id="263" name="Google Shape;263;p23"/>
          <p:cNvSpPr txBox="1"/>
          <p:nvPr>
            <p:ph type="title"/>
          </p:nvPr>
        </p:nvSpPr>
        <p:spPr>
          <a:xfrm>
            <a:off x="311700" y="189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TeamForge - Benefits</a:t>
            </a:r>
            <a:endParaRPr/>
          </a:p>
        </p:txBody>
      </p:sp>
      <p:sp>
        <p:nvSpPr>
          <p:cNvPr id="264" name="Google Shape;26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marR="0" rtl="0" algn="l">
              <a:lnSpc>
                <a:spcPct val="115000"/>
              </a:lnSpc>
              <a:spcBef>
                <a:spcPts val="0"/>
              </a:spcBef>
              <a:spcAft>
                <a:spcPts val="0"/>
              </a:spcAft>
              <a:buSzPts val="1800"/>
              <a:buChar char="●"/>
            </a:pPr>
            <a:r>
              <a:rPr b="1" lang="en"/>
              <a:t>Profile building</a:t>
            </a:r>
            <a:endParaRPr b="1"/>
          </a:p>
          <a:p>
            <a:pPr indent="-342900" lvl="1" marL="914400" marR="0" rtl="0" algn="l">
              <a:lnSpc>
                <a:spcPct val="115000"/>
              </a:lnSpc>
              <a:spcBef>
                <a:spcPts val="0"/>
              </a:spcBef>
              <a:spcAft>
                <a:spcPts val="0"/>
              </a:spcAft>
              <a:buSzPts val="1800"/>
              <a:buChar char="○"/>
            </a:pPr>
            <a:r>
              <a:rPr lang="en" sz="1800"/>
              <a:t>Expansive profiles </a:t>
            </a:r>
            <a:endParaRPr sz="1800"/>
          </a:p>
          <a:p>
            <a:pPr indent="-342900" lvl="1" marL="914400" marR="0" rtl="0" algn="l">
              <a:lnSpc>
                <a:spcPct val="115000"/>
              </a:lnSpc>
              <a:spcBef>
                <a:spcPts val="0"/>
              </a:spcBef>
              <a:spcAft>
                <a:spcPts val="0"/>
              </a:spcAft>
              <a:buSzPts val="1800"/>
              <a:buChar char="○"/>
            </a:pPr>
            <a:r>
              <a:rPr lang="en" sz="1800"/>
              <a:t>Make changes and/or revisions to existing profile</a:t>
            </a:r>
            <a:endParaRPr sz="1800"/>
          </a:p>
          <a:p>
            <a:pPr indent="-342900" lvl="1" marL="914400" marR="0" rtl="0" algn="l">
              <a:lnSpc>
                <a:spcPct val="115000"/>
              </a:lnSpc>
              <a:spcBef>
                <a:spcPts val="0"/>
              </a:spcBef>
              <a:spcAft>
                <a:spcPts val="0"/>
              </a:spcAft>
              <a:buSzPts val="1800"/>
              <a:buChar char="○"/>
            </a:pPr>
            <a:r>
              <a:rPr lang="en" sz="1800"/>
              <a:t>Tag specific interests</a:t>
            </a:r>
            <a:endParaRPr sz="1800"/>
          </a:p>
          <a:p>
            <a:pPr indent="-342900" lvl="0" marL="457200" marR="0" rtl="0" algn="l">
              <a:lnSpc>
                <a:spcPct val="115000"/>
              </a:lnSpc>
              <a:spcBef>
                <a:spcPts val="0"/>
              </a:spcBef>
              <a:spcAft>
                <a:spcPts val="0"/>
              </a:spcAft>
              <a:buSzPts val="1800"/>
              <a:buChar char="●"/>
            </a:pPr>
            <a:r>
              <a:rPr b="1" lang="en"/>
              <a:t>Organization</a:t>
            </a:r>
            <a:endParaRPr/>
          </a:p>
          <a:p>
            <a:pPr indent="-342900" lvl="1" marL="914400" marR="0" rtl="0" algn="l">
              <a:lnSpc>
                <a:spcPct val="115000"/>
              </a:lnSpc>
              <a:spcBef>
                <a:spcPts val="0"/>
              </a:spcBef>
              <a:spcAft>
                <a:spcPts val="0"/>
              </a:spcAft>
              <a:buSzPts val="1800"/>
              <a:buChar char="○"/>
            </a:pPr>
            <a:r>
              <a:rPr lang="en" sz="1800"/>
              <a:t>Easily find mutual interests through tags</a:t>
            </a:r>
            <a:endParaRPr sz="1800"/>
          </a:p>
          <a:p>
            <a:pPr indent="-342900" lvl="1" marL="914400" marR="0" rtl="0" algn="l">
              <a:lnSpc>
                <a:spcPct val="115000"/>
              </a:lnSpc>
              <a:spcBef>
                <a:spcPts val="0"/>
              </a:spcBef>
              <a:spcAft>
                <a:spcPts val="0"/>
              </a:spcAft>
              <a:buSzPts val="1800"/>
              <a:buChar char="○"/>
            </a:pPr>
            <a:r>
              <a:rPr lang="en" sz="1800"/>
              <a:t>Removes the need to read blocks of text</a:t>
            </a:r>
            <a:endParaRPr sz="1800"/>
          </a:p>
          <a:p>
            <a:pPr indent="-342900" lvl="1" marL="914400" marR="0" rtl="0" algn="l">
              <a:lnSpc>
                <a:spcPct val="115000"/>
              </a:lnSpc>
              <a:spcBef>
                <a:spcPts val="0"/>
              </a:spcBef>
              <a:spcAft>
                <a:spcPts val="0"/>
              </a:spcAft>
              <a:buSzPts val="1800"/>
              <a:buChar char="○"/>
            </a:pPr>
            <a:r>
              <a:rPr lang="en" sz="1800"/>
              <a:t>Mutual member interests accelerates group creation</a:t>
            </a:r>
            <a:endParaRPr sz="1800"/>
          </a:p>
          <a:p>
            <a:pPr indent="-342900" lvl="1" marL="914400" marR="0" rtl="0" algn="l">
              <a:lnSpc>
                <a:spcPct val="115000"/>
              </a:lnSpc>
              <a:spcBef>
                <a:spcPts val="0"/>
              </a:spcBef>
              <a:spcAft>
                <a:spcPts val="0"/>
              </a:spcAft>
              <a:buSzPts val="1800"/>
              <a:buChar char="○"/>
            </a:pPr>
            <a:r>
              <a:rPr lang="en" sz="1800"/>
              <a:t>Classroom tool</a:t>
            </a:r>
            <a:endParaRPr sz="1800"/>
          </a:p>
          <a:p>
            <a:pPr indent="-342900" lvl="0" marL="457200" marR="0" rtl="0" algn="l">
              <a:lnSpc>
                <a:spcPct val="115000"/>
              </a:lnSpc>
              <a:spcBef>
                <a:spcPts val="0"/>
              </a:spcBef>
              <a:spcAft>
                <a:spcPts val="0"/>
              </a:spcAft>
              <a:buSzPts val="1800"/>
              <a:buChar char="●"/>
            </a:pPr>
            <a:r>
              <a:rPr b="1" lang="en"/>
              <a:t>Communication</a:t>
            </a:r>
            <a:endParaRPr b="1"/>
          </a:p>
          <a:p>
            <a:pPr indent="-342900" lvl="1" marL="914400" marR="0" rtl="0" algn="l">
              <a:lnSpc>
                <a:spcPct val="115000"/>
              </a:lnSpc>
              <a:spcBef>
                <a:spcPts val="0"/>
              </a:spcBef>
              <a:spcAft>
                <a:spcPts val="0"/>
              </a:spcAft>
              <a:buSzPts val="1800"/>
              <a:buChar char="○"/>
            </a:pPr>
            <a:r>
              <a:rPr lang="en" sz="1800"/>
              <a:t>Centralized: No need to search for contact information</a:t>
            </a:r>
            <a:endParaRPr sz="1800"/>
          </a:p>
          <a:p>
            <a:pPr indent="-342900" lvl="1" marL="914400" marR="0" rtl="0" algn="l">
              <a:lnSpc>
                <a:spcPct val="115000"/>
              </a:lnSpc>
              <a:spcBef>
                <a:spcPts val="0"/>
              </a:spcBef>
              <a:spcAft>
                <a:spcPts val="0"/>
              </a:spcAft>
              <a:buSzPts val="1800"/>
              <a:buChar char="○"/>
            </a:pPr>
            <a:r>
              <a:rPr lang="en" sz="1800"/>
              <a:t>Direct messaging from profiles encourages communication</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4"/>
          <p:cNvSpPr/>
          <p:nvPr/>
        </p:nvSpPr>
        <p:spPr>
          <a:xfrm>
            <a:off x="-198950" y="-76575"/>
            <a:ext cx="8188029" cy="1040962"/>
          </a:xfrm>
          <a:custGeom>
            <a:rect b="b" l="l" r="r" t="t"/>
            <a:pathLst>
              <a:path extrusionOk="0" h="37624" w="319564">
                <a:moveTo>
                  <a:pt x="476" y="0"/>
                </a:moveTo>
                <a:lnTo>
                  <a:pt x="298132" y="0"/>
                </a:lnTo>
                <a:lnTo>
                  <a:pt x="319564" y="37624"/>
                </a:lnTo>
                <a:lnTo>
                  <a:pt x="0" y="37624"/>
                </a:lnTo>
                <a:close/>
              </a:path>
            </a:pathLst>
          </a:custGeom>
          <a:solidFill>
            <a:srgbClr val="E69138"/>
          </a:solidFill>
          <a:ln>
            <a:noFill/>
          </a:ln>
        </p:spPr>
      </p:sp>
      <p:sp>
        <p:nvSpPr>
          <p:cNvPr id="270" name="Google Shape;270;p24"/>
          <p:cNvSpPr txBox="1"/>
          <p:nvPr>
            <p:ph type="title"/>
          </p:nvPr>
        </p:nvSpPr>
        <p:spPr>
          <a:xfrm>
            <a:off x="311700" y="189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this works - Prototype</a:t>
            </a:r>
            <a:endParaRPr/>
          </a:p>
        </p:txBody>
      </p:sp>
      <p:pic>
        <p:nvPicPr>
          <p:cNvPr id="271" name="Google Shape;271;p24"/>
          <p:cNvPicPr preferRelativeResize="0"/>
          <p:nvPr/>
        </p:nvPicPr>
        <p:blipFill rotWithShape="1">
          <a:blip r:embed="rId3">
            <a:alphaModFix/>
          </a:blip>
          <a:srcRect b="0" l="0" r="0" t="0"/>
          <a:stretch/>
        </p:blipFill>
        <p:spPr>
          <a:xfrm>
            <a:off x="1847200" y="1120362"/>
            <a:ext cx="5449580" cy="38743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5"/>
          <p:cNvSpPr/>
          <p:nvPr/>
        </p:nvSpPr>
        <p:spPr>
          <a:xfrm>
            <a:off x="-198950" y="-76575"/>
            <a:ext cx="8188029" cy="1040962"/>
          </a:xfrm>
          <a:custGeom>
            <a:rect b="b" l="l" r="r" t="t"/>
            <a:pathLst>
              <a:path extrusionOk="0" h="37624" w="319564">
                <a:moveTo>
                  <a:pt x="476" y="0"/>
                </a:moveTo>
                <a:lnTo>
                  <a:pt x="298132" y="0"/>
                </a:lnTo>
                <a:lnTo>
                  <a:pt x="319564" y="37624"/>
                </a:lnTo>
                <a:lnTo>
                  <a:pt x="0" y="37624"/>
                </a:lnTo>
                <a:close/>
              </a:path>
            </a:pathLst>
          </a:custGeom>
          <a:solidFill>
            <a:srgbClr val="E69138"/>
          </a:solidFill>
          <a:ln>
            <a:noFill/>
          </a:ln>
        </p:spPr>
      </p:sp>
      <p:sp>
        <p:nvSpPr>
          <p:cNvPr id="277" name="Google Shape;277;p25"/>
          <p:cNvSpPr txBox="1"/>
          <p:nvPr>
            <p:ph type="title"/>
          </p:nvPr>
        </p:nvSpPr>
        <p:spPr>
          <a:xfrm>
            <a:off x="311700" y="189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this works - Prototype</a:t>
            </a:r>
            <a:endParaRPr/>
          </a:p>
        </p:txBody>
      </p:sp>
      <p:pic>
        <p:nvPicPr>
          <p:cNvPr id="278" name="Google Shape;278;p25"/>
          <p:cNvPicPr preferRelativeResize="0"/>
          <p:nvPr/>
        </p:nvPicPr>
        <p:blipFill rotWithShape="1">
          <a:blip r:embed="rId3">
            <a:alphaModFix/>
          </a:blip>
          <a:srcRect b="0" l="0" r="0" t="0"/>
          <a:stretch/>
        </p:blipFill>
        <p:spPr>
          <a:xfrm>
            <a:off x="1847200" y="1120362"/>
            <a:ext cx="5449580" cy="387431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6"/>
          <p:cNvSpPr/>
          <p:nvPr/>
        </p:nvSpPr>
        <p:spPr>
          <a:xfrm>
            <a:off x="-198950" y="-76575"/>
            <a:ext cx="8188029" cy="1040962"/>
          </a:xfrm>
          <a:custGeom>
            <a:rect b="b" l="l" r="r" t="t"/>
            <a:pathLst>
              <a:path extrusionOk="0" h="37624" w="319564">
                <a:moveTo>
                  <a:pt x="476" y="0"/>
                </a:moveTo>
                <a:lnTo>
                  <a:pt x="298132" y="0"/>
                </a:lnTo>
                <a:lnTo>
                  <a:pt x="319564" y="37624"/>
                </a:lnTo>
                <a:lnTo>
                  <a:pt x="0" y="37624"/>
                </a:lnTo>
                <a:close/>
              </a:path>
            </a:pathLst>
          </a:custGeom>
          <a:solidFill>
            <a:srgbClr val="E69138"/>
          </a:solidFill>
          <a:ln>
            <a:noFill/>
          </a:ln>
        </p:spPr>
      </p:sp>
      <p:sp>
        <p:nvSpPr>
          <p:cNvPr id="284" name="Google Shape;284;p26"/>
          <p:cNvSpPr txBox="1"/>
          <p:nvPr>
            <p:ph type="title"/>
          </p:nvPr>
        </p:nvSpPr>
        <p:spPr>
          <a:xfrm>
            <a:off x="311700" y="189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this works - Prototype</a:t>
            </a:r>
            <a:endParaRPr/>
          </a:p>
        </p:txBody>
      </p:sp>
      <p:pic>
        <p:nvPicPr>
          <p:cNvPr id="285" name="Google Shape;285;p26"/>
          <p:cNvPicPr preferRelativeResize="0"/>
          <p:nvPr/>
        </p:nvPicPr>
        <p:blipFill rotWithShape="1">
          <a:blip r:embed="rId3">
            <a:alphaModFix/>
          </a:blip>
          <a:srcRect b="39" l="0" r="0" t="29"/>
          <a:stretch/>
        </p:blipFill>
        <p:spPr>
          <a:xfrm>
            <a:off x="1847200" y="1120362"/>
            <a:ext cx="5449580" cy="387430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7"/>
          <p:cNvSpPr/>
          <p:nvPr/>
        </p:nvSpPr>
        <p:spPr>
          <a:xfrm>
            <a:off x="-198950" y="-76575"/>
            <a:ext cx="8188029" cy="1040962"/>
          </a:xfrm>
          <a:custGeom>
            <a:rect b="b" l="l" r="r" t="t"/>
            <a:pathLst>
              <a:path extrusionOk="0" h="37624" w="319564">
                <a:moveTo>
                  <a:pt x="476" y="0"/>
                </a:moveTo>
                <a:lnTo>
                  <a:pt x="298132" y="0"/>
                </a:lnTo>
                <a:lnTo>
                  <a:pt x="319564" y="37624"/>
                </a:lnTo>
                <a:lnTo>
                  <a:pt x="0" y="37624"/>
                </a:lnTo>
                <a:close/>
              </a:path>
            </a:pathLst>
          </a:custGeom>
          <a:solidFill>
            <a:srgbClr val="E69138"/>
          </a:solidFill>
          <a:ln>
            <a:noFill/>
          </a:ln>
        </p:spPr>
      </p:sp>
      <p:sp>
        <p:nvSpPr>
          <p:cNvPr id="291" name="Google Shape;291;p27"/>
          <p:cNvSpPr/>
          <p:nvPr/>
        </p:nvSpPr>
        <p:spPr>
          <a:xfrm>
            <a:off x="218275" y="1103300"/>
            <a:ext cx="8750400" cy="39768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92" name="Google Shape;292;p27"/>
          <p:cNvSpPr/>
          <p:nvPr/>
        </p:nvSpPr>
        <p:spPr>
          <a:xfrm>
            <a:off x="4799700" y="3355050"/>
            <a:ext cx="4032600" cy="1600200"/>
          </a:xfrm>
          <a:prstGeom prst="rect">
            <a:avLst/>
          </a:prstGeom>
          <a:solidFill>
            <a:srgbClr val="9FC5E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93" name="Google Shape;293;p27"/>
          <p:cNvSpPr txBox="1"/>
          <p:nvPr>
            <p:ph type="title"/>
          </p:nvPr>
        </p:nvSpPr>
        <p:spPr>
          <a:xfrm>
            <a:off x="311700" y="189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this works - Structure &amp; Technology</a:t>
            </a:r>
            <a:endParaRPr/>
          </a:p>
        </p:txBody>
      </p:sp>
      <p:grpSp>
        <p:nvGrpSpPr>
          <p:cNvPr id="294" name="Google Shape;294;p27"/>
          <p:cNvGrpSpPr/>
          <p:nvPr/>
        </p:nvGrpSpPr>
        <p:grpSpPr>
          <a:xfrm>
            <a:off x="407203" y="1257604"/>
            <a:ext cx="3596766" cy="1601650"/>
            <a:chOff x="178600" y="1067600"/>
            <a:chExt cx="3714900" cy="1601650"/>
          </a:xfrm>
        </p:grpSpPr>
        <p:sp>
          <p:nvSpPr>
            <p:cNvPr id="295" name="Google Shape;295;p27"/>
            <p:cNvSpPr/>
            <p:nvPr/>
          </p:nvSpPr>
          <p:spPr>
            <a:xfrm>
              <a:off x="178600" y="1067600"/>
              <a:ext cx="3714900" cy="1600200"/>
            </a:xfrm>
            <a:prstGeom prst="rect">
              <a:avLst/>
            </a:prstGeom>
            <a:solidFill>
              <a:srgbClr val="9FC5E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pic>
          <p:nvPicPr>
            <p:cNvPr id="296" name="Google Shape;296;p27"/>
            <p:cNvPicPr preferRelativeResize="0"/>
            <p:nvPr/>
          </p:nvPicPr>
          <p:blipFill rotWithShape="1">
            <a:blip r:embed="rId3">
              <a:alphaModFix/>
            </a:blip>
            <a:srcRect b="0" l="19376" r="21114" t="0"/>
            <a:stretch/>
          </p:blipFill>
          <p:spPr>
            <a:xfrm>
              <a:off x="2477312" y="1138800"/>
              <a:ext cx="1135675" cy="1068750"/>
            </a:xfrm>
            <a:prstGeom prst="rect">
              <a:avLst/>
            </a:prstGeom>
            <a:noFill/>
            <a:ln>
              <a:noFill/>
            </a:ln>
          </p:spPr>
        </p:pic>
        <p:pic>
          <p:nvPicPr>
            <p:cNvPr id="297" name="Google Shape;297;p27"/>
            <p:cNvPicPr preferRelativeResize="0"/>
            <p:nvPr/>
          </p:nvPicPr>
          <p:blipFill>
            <a:blip r:embed="rId4">
              <a:alphaModFix/>
            </a:blip>
            <a:stretch>
              <a:fillRect/>
            </a:stretch>
          </p:blipFill>
          <p:spPr>
            <a:xfrm>
              <a:off x="287225" y="1138800"/>
              <a:ext cx="1068777" cy="1068750"/>
            </a:xfrm>
            <a:prstGeom prst="rect">
              <a:avLst/>
            </a:prstGeom>
            <a:noFill/>
            <a:ln>
              <a:noFill/>
            </a:ln>
          </p:spPr>
        </p:pic>
        <p:sp>
          <p:nvSpPr>
            <p:cNvPr id="298" name="Google Shape;298;p27"/>
            <p:cNvSpPr txBox="1"/>
            <p:nvPr/>
          </p:nvSpPr>
          <p:spPr>
            <a:xfrm>
              <a:off x="439625" y="2207550"/>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Times New Roman"/>
                  <a:ea typeface="Times New Roman"/>
                  <a:cs typeface="Times New Roman"/>
                  <a:sym typeface="Times New Roman"/>
                </a:rPr>
                <a:t>User Interface</a:t>
              </a:r>
              <a:r>
                <a:rPr lang="en" sz="1800">
                  <a:latin typeface="Times New Roman"/>
                  <a:ea typeface="Times New Roman"/>
                  <a:cs typeface="Times New Roman"/>
                  <a:sym typeface="Times New Roman"/>
                </a:rPr>
                <a:t> (Frontend)</a:t>
              </a:r>
              <a:endParaRPr sz="1800">
                <a:latin typeface="Times New Roman"/>
                <a:ea typeface="Times New Roman"/>
                <a:cs typeface="Times New Roman"/>
                <a:sym typeface="Times New Roman"/>
              </a:endParaRPr>
            </a:p>
          </p:txBody>
        </p:sp>
        <p:pic>
          <p:nvPicPr>
            <p:cNvPr id="299" name="Google Shape;299;p27"/>
            <p:cNvPicPr preferRelativeResize="0"/>
            <p:nvPr/>
          </p:nvPicPr>
          <p:blipFill>
            <a:blip r:embed="rId5">
              <a:alphaModFix/>
            </a:blip>
            <a:stretch>
              <a:fillRect/>
            </a:stretch>
          </p:blipFill>
          <p:spPr>
            <a:xfrm>
              <a:off x="1540291" y="1138800"/>
              <a:ext cx="752722" cy="1068750"/>
            </a:xfrm>
            <a:prstGeom prst="rect">
              <a:avLst/>
            </a:prstGeom>
            <a:noFill/>
            <a:ln>
              <a:noFill/>
            </a:ln>
          </p:spPr>
        </p:pic>
      </p:grpSp>
      <p:sp>
        <p:nvSpPr>
          <p:cNvPr id="300" name="Google Shape;300;p27"/>
          <p:cNvSpPr/>
          <p:nvPr/>
        </p:nvSpPr>
        <p:spPr>
          <a:xfrm>
            <a:off x="407200" y="3355055"/>
            <a:ext cx="3596700" cy="1600200"/>
          </a:xfrm>
          <a:prstGeom prst="rect">
            <a:avLst/>
          </a:prstGeom>
          <a:solidFill>
            <a:srgbClr val="9FC5E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301" name="Google Shape;301;p27"/>
          <p:cNvSpPr txBox="1"/>
          <p:nvPr/>
        </p:nvSpPr>
        <p:spPr>
          <a:xfrm>
            <a:off x="705550" y="4534875"/>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Times New Roman"/>
                <a:ea typeface="Times New Roman"/>
                <a:cs typeface="Times New Roman"/>
                <a:sym typeface="Times New Roman"/>
              </a:rPr>
              <a:t>Application Server </a:t>
            </a:r>
            <a:r>
              <a:rPr lang="en" sz="1800">
                <a:latin typeface="Times New Roman"/>
                <a:ea typeface="Times New Roman"/>
                <a:cs typeface="Times New Roman"/>
                <a:sym typeface="Times New Roman"/>
              </a:rPr>
              <a:t>(Backend)</a:t>
            </a:r>
            <a:endParaRPr sz="1800">
              <a:latin typeface="Times New Roman"/>
              <a:ea typeface="Times New Roman"/>
              <a:cs typeface="Times New Roman"/>
              <a:sym typeface="Times New Roman"/>
            </a:endParaRPr>
          </a:p>
        </p:txBody>
      </p:sp>
      <p:pic>
        <p:nvPicPr>
          <p:cNvPr id="302" name="Google Shape;302;p27"/>
          <p:cNvPicPr preferRelativeResize="0"/>
          <p:nvPr/>
        </p:nvPicPr>
        <p:blipFill>
          <a:blip r:embed="rId6">
            <a:alphaModFix/>
          </a:blip>
          <a:stretch>
            <a:fillRect/>
          </a:stretch>
        </p:blipFill>
        <p:spPr>
          <a:xfrm>
            <a:off x="2319475" y="3466125"/>
            <a:ext cx="1068775" cy="1068775"/>
          </a:xfrm>
          <a:prstGeom prst="rect">
            <a:avLst/>
          </a:prstGeom>
          <a:noFill/>
          <a:ln>
            <a:noFill/>
          </a:ln>
        </p:spPr>
      </p:pic>
      <p:pic>
        <p:nvPicPr>
          <p:cNvPr id="303" name="Google Shape;303;p27"/>
          <p:cNvPicPr preferRelativeResize="0"/>
          <p:nvPr/>
        </p:nvPicPr>
        <p:blipFill rotWithShape="1">
          <a:blip r:embed="rId7">
            <a:alphaModFix/>
          </a:blip>
          <a:srcRect b="0" l="24706" r="23626" t="0"/>
          <a:stretch/>
        </p:blipFill>
        <p:spPr>
          <a:xfrm>
            <a:off x="1115685" y="3466150"/>
            <a:ext cx="986040" cy="1068750"/>
          </a:xfrm>
          <a:prstGeom prst="rect">
            <a:avLst/>
          </a:prstGeom>
          <a:noFill/>
          <a:ln>
            <a:noFill/>
          </a:ln>
        </p:spPr>
      </p:pic>
      <p:pic>
        <p:nvPicPr>
          <p:cNvPr id="304" name="Google Shape;304;p27"/>
          <p:cNvPicPr preferRelativeResize="0"/>
          <p:nvPr/>
        </p:nvPicPr>
        <p:blipFill>
          <a:blip r:embed="rId8">
            <a:alphaModFix/>
          </a:blip>
          <a:stretch>
            <a:fillRect/>
          </a:stretch>
        </p:blipFill>
        <p:spPr>
          <a:xfrm>
            <a:off x="6452569" y="3457287"/>
            <a:ext cx="1068775" cy="1068775"/>
          </a:xfrm>
          <a:prstGeom prst="rect">
            <a:avLst/>
          </a:prstGeom>
          <a:noFill/>
          <a:ln>
            <a:noFill/>
          </a:ln>
        </p:spPr>
      </p:pic>
      <p:pic>
        <p:nvPicPr>
          <p:cNvPr id="305" name="Google Shape;305;p27"/>
          <p:cNvPicPr preferRelativeResize="0"/>
          <p:nvPr/>
        </p:nvPicPr>
        <p:blipFill>
          <a:blip r:embed="rId9">
            <a:alphaModFix/>
          </a:blip>
          <a:stretch>
            <a:fillRect/>
          </a:stretch>
        </p:blipFill>
        <p:spPr>
          <a:xfrm>
            <a:off x="4917894" y="3457278"/>
            <a:ext cx="1426898" cy="1068775"/>
          </a:xfrm>
          <a:prstGeom prst="rect">
            <a:avLst/>
          </a:prstGeom>
          <a:noFill/>
          <a:ln>
            <a:noFill/>
          </a:ln>
        </p:spPr>
      </p:pic>
      <p:sp>
        <p:nvSpPr>
          <p:cNvPr id="306" name="Google Shape;306;p27"/>
          <p:cNvSpPr txBox="1"/>
          <p:nvPr/>
        </p:nvSpPr>
        <p:spPr>
          <a:xfrm>
            <a:off x="5572964" y="4498050"/>
            <a:ext cx="2725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Times New Roman"/>
                <a:ea typeface="Times New Roman"/>
                <a:cs typeface="Times New Roman"/>
                <a:sym typeface="Times New Roman"/>
              </a:rPr>
              <a:t>Database &amp; Deployment</a:t>
            </a:r>
            <a:endParaRPr sz="1800">
              <a:latin typeface="Times New Roman"/>
              <a:ea typeface="Times New Roman"/>
              <a:cs typeface="Times New Roman"/>
              <a:sym typeface="Times New Roman"/>
            </a:endParaRPr>
          </a:p>
        </p:txBody>
      </p:sp>
      <p:sp>
        <p:nvSpPr>
          <p:cNvPr id="307" name="Google Shape;307;p27"/>
          <p:cNvSpPr/>
          <p:nvPr/>
        </p:nvSpPr>
        <p:spPr>
          <a:xfrm>
            <a:off x="2181550" y="2945450"/>
            <a:ext cx="166200" cy="323400"/>
          </a:xfrm>
          <a:prstGeom prst="up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308" name="Google Shape;308;p27"/>
          <p:cNvSpPr/>
          <p:nvPr/>
        </p:nvSpPr>
        <p:spPr>
          <a:xfrm rot="5400000">
            <a:off x="4307610" y="3938700"/>
            <a:ext cx="188400" cy="432900"/>
          </a:xfrm>
          <a:prstGeom prst="up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grpSp>
        <p:nvGrpSpPr>
          <p:cNvPr id="309" name="Google Shape;309;p27"/>
          <p:cNvGrpSpPr/>
          <p:nvPr/>
        </p:nvGrpSpPr>
        <p:grpSpPr>
          <a:xfrm>
            <a:off x="5459825" y="1410000"/>
            <a:ext cx="2316725" cy="1601650"/>
            <a:chOff x="5536025" y="1333800"/>
            <a:chExt cx="2316725" cy="1601650"/>
          </a:xfrm>
        </p:grpSpPr>
        <p:pic>
          <p:nvPicPr>
            <p:cNvPr id="310" name="Google Shape;310;p27"/>
            <p:cNvPicPr preferRelativeResize="0"/>
            <p:nvPr/>
          </p:nvPicPr>
          <p:blipFill>
            <a:blip r:embed="rId10">
              <a:alphaModFix/>
            </a:blip>
            <a:stretch>
              <a:fillRect/>
            </a:stretch>
          </p:blipFill>
          <p:spPr>
            <a:xfrm>
              <a:off x="5536088" y="1333800"/>
              <a:ext cx="1068775" cy="1068775"/>
            </a:xfrm>
            <a:prstGeom prst="rect">
              <a:avLst/>
            </a:prstGeom>
            <a:noFill/>
            <a:ln>
              <a:noFill/>
            </a:ln>
          </p:spPr>
        </p:pic>
        <p:pic>
          <p:nvPicPr>
            <p:cNvPr id="311" name="Google Shape;311;p27"/>
            <p:cNvPicPr preferRelativeResize="0"/>
            <p:nvPr/>
          </p:nvPicPr>
          <p:blipFill>
            <a:blip r:embed="rId11">
              <a:alphaModFix/>
            </a:blip>
            <a:stretch>
              <a:fillRect/>
            </a:stretch>
          </p:blipFill>
          <p:spPr>
            <a:xfrm>
              <a:off x="6783925" y="1333800"/>
              <a:ext cx="1068775" cy="1068775"/>
            </a:xfrm>
            <a:prstGeom prst="rect">
              <a:avLst/>
            </a:prstGeom>
            <a:noFill/>
            <a:ln>
              <a:noFill/>
            </a:ln>
          </p:spPr>
        </p:pic>
        <p:sp>
          <p:nvSpPr>
            <p:cNvPr id="312" name="Google Shape;312;p27"/>
            <p:cNvSpPr txBox="1"/>
            <p:nvPr/>
          </p:nvSpPr>
          <p:spPr>
            <a:xfrm>
              <a:off x="5536025" y="2473750"/>
              <a:ext cx="1068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Times New Roman"/>
                  <a:ea typeface="Times New Roman"/>
                  <a:cs typeface="Times New Roman"/>
                  <a:sym typeface="Times New Roman"/>
                </a:rPr>
                <a:t>Git</a:t>
              </a:r>
              <a:endParaRPr sz="1800">
                <a:latin typeface="Times New Roman"/>
                <a:ea typeface="Times New Roman"/>
                <a:cs typeface="Times New Roman"/>
                <a:sym typeface="Times New Roman"/>
              </a:endParaRPr>
            </a:p>
          </p:txBody>
        </p:sp>
        <p:sp>
          <p:nvSpPr>
            <p:cNvPr id="313" name="Google Shape;313;p27"/>
            <p:cNvSpPr txBox="1"/>
            <p:nvPr/>
          </p:nvSpPr>
          <p:spPr>
            <a:xfrm>
              <a:off x="6783850" y="2473750"/>
              <a:ext cx="1068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Times New Roman"/>
                  <a:ea typeface="Times New Roman"/>
                  <a:cs typeface="Times New Roman"/>
                  <a:sym typeface="Times New Roman"/>
                </a:rPr>
                <a:t>GitHub</a:t>
              </a:r>
              <a:endParaRPr sz="1800">
                <a:latin typeface="Times New Roman"/>
                <a:ea typeface="Times New Roman"/>
                <a:cs typeface="Times New Roman"/>
                <a:sym typeface="Times New Roman"/>
              </a:endParaRPr>
            </a:p>
          </p:txBody>
        </p:sp>
      </p:grpSp>
      <p:pic>
        <p:nvPicPr>
          <p:cNvPr id="314" name="Google Shape;314;p27"/>
          <p:cNvPicPr preferRelativeResize="0"/>
          <p:nvPr/>
        </p:nvPicPr>
        <p:blipFill>
          <a:blip r:embed="rId12">
            <a:alphaModFix/>
          </a:blip>
          <a:stretch>
            <a:fillRect/>
          </a:stretch>
        </p:blipFill>
        <p:spPr>
          <a:xfrm>
            <a:off x="7629120" y="3484291"/>
            <a:ext cx="1068775" cy="104079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8"/>
          <p:cNvSpPr/>
          <p:nvPr/>
        </p:nvSpPr>
        <p:spPr>
          <a:xfrm>
            <a:off x="-198950" y="-76575"/>
            <a:ext cx="8188029" cy="1040962"/>
          </a:xfrm>
          <a:custGeom>
            <a:rect b="b" l="l" r="r" t="t"/>
            <a:pathLst>
              <a:path extrusionOk="0" h="37624" w="319564">
                <a:moveTo>
                  <a:pt x="476" y="0"/>
                </a:moveTo>
                <a:lnTo>
                  <a:pt x="298132" y="0"/>
                </a:lnTo>
                <a:lnTo>
                  <a:pt x="319564" y="37624"/>
                </a:lnTo>
                <a:lnTo>
                  <a:pt x="0" y="37624"/>
                </a:lnTo>
                <a:close/>
              </a:path>
            </a:pathLst>
          </a:custGeom>
          <a:solidFill>
            <a:srgbClr val="E69138"/>
          </a:solidFill>
          <a:ln>
            <a:noFill/>
          </a:ln>
        </p:spPr>
      </p:sp>
      <p:sp>
        <p:nvSpPr>
          <p:cNvPr id="320" name="Google Shape;320;p28"/>
          <p:cNvSpPr txBox="1"/>
          <p:nvPr>
            <p:ph type="title"/>
          </p:nvPr>
        </p:nvSpPr>
        <p:spPr>
          <a:xfrm>
            <a:off x="311700" y="189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this works - Potential Risks</a:t>
            </a:r>
            <a:endParaRPr/>
          </a:p>
        </p:txBody>
      </p:sp>
      <p:sp>
        <p:nvSpPr>
          <p:cNvPr id="321" name="Google Shape;321;p28"/>
          <p:cNvSpPr txBox="1"/>
          <p:nvPr>
            <p:ph idx="1" type="body"/>
          </p:nvPr>
        </p:nvSpPr>
        <p:spPr>
          <a:xfrm>
            <a:off x="4506300" y="2165250"/>
            <a:ext cx="4212300" cy="2696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rial"/>
                <a:ea typeface="Arial"/>
                <a:cs typeface="Arial"/>
                <a:sym typeface="Arial"/>
              </a:rPr>
              <a:t>Implementation risks:</a:t>
            </a:r>
            <a:endParaRPr b="1">
              <a:latin typeface="Arial"/>
              <a:ea typeface="Arial"/>
              <a:cs typeface="Arial"/>
              <a:sym typeface="Arial"/>
            </a:endParaRPr>
          </a:p>
          <a:p>
            <a:pPr indent="-342900" lvl="0" marL="457200" rtl="0" algn="l">
              <a:spcBef>
                <a:spcPts val="1000"/>
              </a:spcBef>
              <a:spcAft>
                <a:spcPts val="0"/>
              </a:spcAft>
              <a:buSzPts val="1800"/>
              <a:buFont typeface="Arial"/>
              <a:buChar char="●"/>
            </a:pPr>
            <a:r>
              <a:rPr lang="en">
                <a:latin typeface="Arial"/>
                <a:ea typeface="Arial"/>
                <a:cs typeface="Arial"/>
                <a:sym typeface="Arial"/>
              </a:rPr>
              <a:t>Usage of </a:t>
            </a:r>
            <a:r>
              <a:rPr lang="en">
                <a:latin typeface="Arial"/>
                <a:ea typeface="Arial"/>
                <a:cs typeface="Arial"/>
                <a:sym typeface="Arial"/>
              </a:rPr>
              <a:t>outdated components</a:t>
            </a:r>
            <a:endParaRPr>
              <a:latin typeface="Arial"/>
              <a:ea typeface="Arial"/>
              <a:cs typeface="Arial"/>
              <a:sym typeface="Arial"/>
            </a:endParaRPr>
          </a:p>
          <a:p>
            <a:pPr indent="-342900" lvl="0" marL="457200" rtl="0" algn="l">
              <a:spcBef>
                <a:spcPts val="1000"/>
              </a:spcBef>
              <a:spcAft>
                <a:spcPts val="0"/>
              </a:spcAft>
              <a:buSzPts val="1800"/>
              <a:buFont typeface="Arial"/>
              <a:buChar char="●"/>
            </a:pPr>
            <a:r>
              <a:rPr lang="en">
                <a:latin typeface="Arial"/>
                <a:ea typeface="Arial"/>
                <a:cs typeface="Arial"/>
                <a:sym typeface="Arial"/>
              </a:rPr>
              <a:t>Integration with third party systems</a:t>
            </a:r>
            <a:endParaRPr>
              <a:latin typeface="Arial"/>
              <a:ea typeface="Arial"/>
              <a:cs typeface="Arial"/>
              <a:sym typeface="Arial"/>
            </a:endParaRPr>
          </a:p>
          <a:p>
            <a:pPr indent="-342900" lvl="0" marL="457200" rtl="0" algn="l">
              <a:lnSpc>
                <a:spcPct val="115000"/>
              </a:lnSpc>
              <a:spcBef>
                <a:spcPts val="1000"/>
              </a:spcBef>
              <a:spcAft>
                <a:spcPts val="0"/>
              </a:spcAft>
              <a:buSzPts val="1800"/>
              <a:buFont typeface="Arial"/>
              <a:buChar char="●"/>
            </a:pPr>
            <a:r>
              <a:rPr lang="en">
                <a:latin typeface="Arial"/>
                <a:ea typeface="Arial"/>
                <a:cs typeface="Arial"/>
                <a:sym typeface="Arial"/>
              </a:rPr>
              <a:t>Unfamiliar with </a:t>
            </a:r>
            <a:r>
              <a:rPr lang="en">
                <a:latin typeface="Arial"/>
                <a:ea typeface="Arial"/>
                <a:cs typeface="Arial"/>
                <a:sym typeface="Arial"/>
              </a:rPr>
              <a:t>required </a:t>
            </a:r>
            <a:r>
              <a:rPr lang="en">
                <a:latin typeface="Arial"/>
                <a:ea typeface="Arial"/>
                <a:cs typeface="Arial"/>
                <a:sym typeface="Arial"/>
              </a:rPr>
              <a:t>technology</a:t>
            </a:r>
            <a:endParaRPr>
              <a:latin typeface="Arial"/>
              <a:ea typeface="Arial"/>
              <a:cs typeface="Arial"/>
              <a:sym typeface="Arial"/>
            </a:endParaRPr>
          </a:p>
          <a:p>
            <a:pPr indent="-342900" lvl="0" marL="457200" rtl="0" algn="l">
              <a:lnSpc>
                <a:spcPct val="115000"/>
              </a:lnSpc>
              <a:spcBef>
                <a:spcPts val="1000"/>
              </a:spcBef>
              <a:spcAft>
                <a:spcPts val="0"/>
              </a:spcAft>
              <a:buSzPts val="1800"/>
              <a:buFont typeface="Arial"/>
              <a:buChar char="●"/>
            </a:pPr>
            <a:r>
              <a:rPr lang="en">
                <a:latin typeface="Arial"/>
                <a:ea typeface="Arial"/>
                <a:cs typeface="Arial"/>
                <a:sym typeface="Arial"/>
              </a:rPr>
              <a:t>Possibility of website crash</a:t>
            </a:r>
            <a:endParaRPr>
              <a:latin typeface="Arial"/>
              <a:ea typeface="Arial"/>
              <a:cs typeface="Arial"/>
              <a:sym typeface="Arial"/>
            </a:endParaRPr>
          </a:p>
          <a:p>
            <a:pPr indent="-342900" lvl="0" marL="457200" rtl="0" algn="l">
              <a:lnSpc>
                <a:spcPct val="115000"/>
              </a:lnSpc>
              <a:spcBef>
                <a:spcPts val="1000"/>
              </a:spcBef>
              <a:spcAft>
                <a:spcPts val="1000"/>
              </a:spcAft>
              <a:buSzPts val="1800"/>
              <a:buFont typeface="Arial"/>
              <a:buChar char="●"/>
            </a:pPr>
            <a:r>
              <a:rPr lang="en">
                <a:latin typeface="Arial"/>
                <a:ea typeface="Arial"/>
                <a:cs typeface="Arial"/>
                <a:sym typeface="Arial"/>
              </a:rPr>
              <a:t>Data consistency</a:t>
            </a:r>
            <a:endParaRPr>
              <a:latin typeface="Arial"/>
              <a:ea typeface="Arial"/>
              <a:cs typeface="Arial"/>
              <a:sym typeface="Arial"/>
            </a:endParaRPr>
          </a:p>
        </p:txBody>
      </p:sp>
      <p:sp>
        <p:nvSpPr>
          <p:cNvPr id="322" name="Google Shape;322;p28"/>
          <p:cNvSpPr txBox="1"/>
          <p:nvPr/>
        </p:nvSpPr>
        <p:spPr>
          <a:xfrm>
            <a:off x="190500" y="1286100"/>
            <a:ext cx="4315800" cy="135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2"/>
                </a:solidFill>
              </a:rPr>
              <a:t>Design risks:</a:t>
            </a:r>
            <a:endParaRPr b="1" sz="1800">
              <a:solidFill>
                <a:schemeClr val="dk2"/>
              </a:solidFill>
            </a:endParaRPr>
          </a:p>
          <a:p>
            <a:pPr indent="-342900" lvl="0" marL="457200" rtl="0" algn="l">
              <a:lnSpc>
                <a:spcPct val="115000"/>
              </a:lnSpc>
              <a:spcBef>
                <a:spcPts val="1000"/>
              </a:spcBef>
              <a:spcAft>
                <a:spcPts val="0"/>
              </a:spcAft>
              <a:buClr>
                <a:schemeClr val="dk2"/>
              </a:buClr>
              <a:buSzPts val="1800"/>
              <a:buFont typeface="Arial"/>
              <a:buChar char="●"/>
            </a:pPr>
            <a:r>
              <a:rPr lang="en" sz="1800">
                <a:solidFill>
                  <a:schemeClr val="dk2"/>
                </a:solidFill>
              </a:rPr>
              <a:t>Unattractive core functionality</a:t>
            </a:r>
            <a:endParaRPr sz="1800">
              <a:solidFill>
                <a:schemeClr val="dk2"/>
              </a:solidFill>
            </a:endParaRPr>
          </a:p>
          <a:p>
            <a:pPr indent="-342900" lvl="0" marL="457200" rtl="0" algn="l">
              <a:lnSpc>
                <a:spcPct val="115000"/>
              </a:lnSpc>
              <a:spcBef>
                <a:spcPts val="1000"/>
              </a:spcBef>
              <a:spcAft>
                <a:spcPts val="1000"/>
              </a:spcAft>
              <a:buClr>
                <a:schemeClr val="dk2"/>
              </a:buClr>
              <a:buSzPts val="1800"/>
              <a:buFont typeface="Arial"/>
              <a:buChar char="●"/>
            </a:pPr>
            <a:r>
              <a:rPr lang="en" sz="1800">
                <a:solidFill>
                  <a:schemeClr val="dk2"/>
                </a:solidFill>
              </a:rPr>
              <a:t>T</a:t>
            </a:r>
            <a:r>
              <a:rPr lang="en" sz="1800">
                <a:solidFill>
                  <a:schemeClr val="dk2"/>
                </a:solidFill>
              </a:rPr>
              <a:t>oo complex to use</a:t>
            </a:r>
            <a:endParaRPr sz="1800">
              <a:solidFill>
                <a:schemeClr val="dk2"/>
              </a:solidFill>
            </a:endParaRPr>
          </a:p>
        </p:txBody>
      </p:sp>
      <p:pic>
        <p:nvPicPr>
          <p:cNvPr id="323" name="Google Shape;323;p28"/>
          <p:cNvPicPr preferRelativeResize="0"/>
          <p:nvPr/>
        </p:nvPicPr>
        <p:blipFill>
          <a:blip r:embed="rId3">
            <a:alphaModFix/>
          </a:blip>
          <a:stretch>
            <a:fillRect/>
          </a:stretch>
        </p:blipFill>
        <p:spPr>
          <a:xfrm>
            <a:off x="6186099" y="1044339"/>
            <a:ext cx="2134008" cy="1040950"/>
          </a:xfrm>
          <a:prstGeom prst="rect">
            <a:avLst/>
          </a:prstGeom>
          <a:noFill/>
          <a:ln>
            <a:noFill/>
          </a:ln>
        </p:spPr>
      </p:pic>
      <p:pic>
        <p:nvPicPr>
          <p:cNvPr id="324" name="Google Shape;324;p28"/>
          <p:cNvPicPr preferRelativeResize="0"/>
          <p:nvPr/>
        </p:nvPicPr>
        <p:blipFill>
          <a:blip r:embed="rId4">
            <a:alphaModFix/>
          </a:blip>
          <a:stretch>
            <a:fillRect/>
          </a:stretch>
        </p:blipFill>
        <p:spPr>
          <a:xfrm>
            <a:off x="372500" y="3048650"/>
            <a:ext cx="3179350" cy="1692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9"/>
          <p:cNvSpPr/>
          <p:nvPr/>
        </p:nvSpPr>
        <p:spPr>
          <a:xfrm>
            <a:off x="-198950" y="-76575"/>
            <a:ext cx="8188029" cy="1040962"/>
          </a:xfrm>
          <a:custGeom>
            <a:rect b="b" l="l" r="r" t="t"/>
            <a:pathLst>
              <a:path extrusionOk="0" h="37624" w="319564">
                <a:moveTo>
                  <a:pt x="476" y="0"/>
                </a:moveTo>
                <a:lnTo>
                  <a:pt x="298132" y="0"/>
                </a:lnTo>
                <a:lnTo>
                  <a:pt x="319564" y="37624"/>
                </a:lnTo>
                <a:lnTo>
                  <a:pt x="0" y="37624"/>
                </a:lnTo>
                <a:close/>
              </a:path>
            </a:pathLst>
          </a:custGeom>
          <a:solidFill>
            <a:srgbClr val="E69138"/>
          </a:solidFill>
          <a:ln>
            <a:noFill/>
          </a:ln>
        </p:spPr>
      </p:sp>
      <p:sp>
        <p:nvSpPr>
          <p:cNvPr id="330" name="Google Shape;330;p29"/>
          <p:cNvSpPr txBox="1"/>
          <p:nvPr>
            <p:ph type="title"/>
          </p:nvPr>
        </p:nvSpPr>
        <p:spPr>
          <a:xfrm>
            <a:off x="311700" y="189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this works - Additional Features</a:t>
            </a:r>
            <a:endParaRPr/>
          </a:p>
        </p:txBody>
      </p:sp>
      <p:sp>
        <p:nvSpPr>
          <p:cNvPr id="331" name="Google Shape;33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During the development process we might consider adding:</a:t>
            </a:r>
            <a:endParaRPr/>
          </a:p>
          <a:p>
            <a:pPr indent="-342900" lvl="0" marL="457200" rtl="0" algn="l">
              <a:spcBef>
                <a:spcPts val="1200"/>
              </a:spcBef>
              <a:spcAft>
                <a:spcPts val="0"/>
              </a:spcAft>
              <a:buSzPts val="1800"/>
              <a:buChar char="●"/>
            </a:pPr>
            <a:r>
              <a:rPr lang="en"/>
              <a:t>Communication </a:t>
            </a:r>
            <a:r>
              <a:rPr lang="en"/>
              <a:t>between students or within groups</a:t>
            </a:r>
            <a:endParaRPr/>
          </a:p>
          <a:p>
            <a:pPr indent="-342900" lvl="0" marL="457200" rtl="0" algn="l">
              <a:spcBef>
                <a:spcPts val="1000"/>
              </a:spcBef>
              <a:spcAft>
                <a:spcPts val="0"/>
              </a:spcAft>
              <a:buSzPts val="1800"/>
              <a:buChar char="●"/>
            </a:pPr>
            <a:r>
              <a:rPr lang="en"/>
              <a:t>Integration with the Emory Login system</a:t>
            </a:r>
            <a:endParaRPr/>
          </a:p>
          <a:p>
            <a:pPr indent="-342900" lvl="0" marL="457200" rtl="0" algn="l">
              <a:spcBef>
                <a:spcPts val="1000"/>
              </a:spcBef>
              <a:spcAft>
                <a:spcPts val="0"/>
              </a:spcAft>
              <a:buSzPts val="1800"/>
              <a:buChar char="●"/>
            </a:pPr>
            <a:r>
              <a:rPr lang="en"/>
              <a:t>User </a:t>
            </a:r>
            <a:r>
              <a:rPr lang="en"/>
              <a:t>authentication</a:t>
            </a:r>
            <a:r>
              <a:rPr lang="en"/>
              <a:t> with OAuth 2.0</a:t>
            </a:r>
            <a:endParaRPr/>
          </a:p>
          <a:p>
            <a:pPr indent="-342900" lvl="0" marL="457200" rtl="0" algn="l">
              <a:spcBef>
                <a:spcPts val="1000"/>
              </a:spcBef>
              <a:spcAft>
                <a:spcPts val="1000"/>
              </a:spcAft>
              <a:buSzPts val="1800"/>
              <a:buChar char="●"/>
            </a:pPr>
            <a:r>
              <a:rPr lang="en"/>
              <a:t>Link to a student’s github account</a:t>
            </a:r>
            <a:endParaRPr/>
          </a:p>
        </p:txBody>
      </p:sp>
      <p:pic>
        <p:nvPicPr>
          <p:cNvPr id="332" name="Google Shape;332;p29"/>
          <p:cNvPicPr preferRelativeResize="0"/>
          <p:nvPr/>
        </p:nvPicPr>
        <p:blipFill>
          <a:blip r:embed="rId3">
            <a:alphaModFix/>
          </a:blip>
          <a:stretch>
            <a:fillRect/>
          </a:stretch>
        </p:blipFill>
        <p:spPr>
          <a:xfrm>
            <a:off x="6340275" y="3420150"/>
            <a:ext cx="1140823" cy="1140823"/>
          </a:xfrm>
          <a:prstGeom prst="rect">
            <a:avLst/>
          </a:prstGeom>
          <a:noFill/>
          <a:ln>
            <a:noFill/>
          </a:ln>
        </p:spPr>
      </p:pic>
      <p:pic>
        <p:nvPicPr>
          <p:cNvPr id="333" name="Google Shape;333;p29"/>
          <p:cNvPicPr preferRelativeResize="0"/>
          <p:nvPr/>
        </p:nvPicPr>
        <p:blipFill>
          <a:blip r:embed="rId4">
            <a:alphaModFix/>
          </a:blip>
          <a:stretch>
            <a:fillRect/>
          </a:stretch>
        </p:blipFill>
        <p:spPr>
          <a:xfrm>
            <a:off x="610150" y="3618575"/>
            <a:ext cx="1140823" cy="1172301"/>
          </a:xfrm>
          <a:prstGeom prst="rect">
            <a:avLst/>
          </a:prstGeom>
          <a:noFill/>
          <a:ln>
            <a:noFill/>
          </a:ln>
        </p:spPr>
      </p:pic>
      <p:sp>
        <p:nvSpPr>
          <p:cNvPr id="334" name="Google Shape;334;p29"/>
          <p:cNvSpPr/>
          <p:nvPr/>
        </p:nvSpPr>
        <p:spPr>
          <a:xfrm>
            <a:off x="6663653" y="1446550"/>
            <a:ext cx="2092500" cy="1331700"/>
          </a:xfrm>
          <a:prstGeom prst="rect">
            <a:avLst/>
          </a:prstGeom>
          <a:solidFill>
            <a:srgbClr val="CFE2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As a member, I want to be able to go to others' github account page, so that I can know more about my potential team members.</a:t>
            </a:r>
            <a:endParaRPr>
              <a:latin typeface="Times New Roman"/>
              <a:ea typeface="Times New Roman"/>
              <a:cs typeface="Times New Roman"/>
              <a:sym typeface="Times New Roman"/>
            </a:endParaRPr>
          </a:p>
        </p:txBody>
      </p:sp>
      <p:sp>
        <p:nvSpPr>
          <p:cNvPr id="335" name="Google Shape;335;p29"/>
          <p:cNvSpPr/>
          <p:nvPr/>
        </p:nvSpPr>
        <p:spPr>
          <a:xfrm>
            <a:off x="2755125" y="3629323"/>
            <a:ext cx="2092500" cy="1331700"/>
          </a:xfrm>
          <a:prstGeom prst="rect">
            <a:avLst/>
          </a:prstGeom>
          <a:solidFill>
            <a:srgbClr val="CFE2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As a member, I want to be able to login with my google account, so that the login process is more convenient.</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0"/>
          <p:cNvSpPr/>
          <p:nvPr/>
        </p:nvSpPr>
        <p:spPr>
          <a:xfrm>
            <a:off x="-198950" y="-76575"/>
            <a:ext cx="8188029" cy="1040962"/>
          </a:xfrm>
          <a:custGeom>
            <a:rect b="b" l="l" r="r" t="t"/>
            <a:pathLst>
              <a:path extrusionOk="0" h="37624" w="319564">
                <a:moveTo>
                  <a:pt x="476" y="0"/>
                </a:moveTo>
                <a:lnTo>
                  <a:pt x="298132" y="0"/>
                </a:lnTo>
                <a:lnTo>
                  <a:pt x="319564" y="37624"/>
                </a:lnTo>
                <a:lnTo>
                  <a:pt x="0" y="37624"/>
                </a:lnTo>
                <a:close/>
              </a:path>
            </a:pathLst>
          </a:custGeom>
          <a:solidFill>
            <a:srgbClr val="E69138"/>
          </a:solidFill>
          <a:ln>
            <a:noFill/>
          </a:ln>
        </p:spPr>
      </p:sp>
      <p:sp>
        <p:nvSpPr>
          <p:cNvPr id="341" name="Google Shape;341;p30"/>
          <p:cNvSpPr txBox="1"/>
          <p:nvPr>
            <p:ph type="title"/>
          </p:nvPr>
        </p:nvSpPr>
        <p:spPr>
          <a:xfrm>
            <a:off x="311700" y="189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this works - </a:t>
            </a:r>
            <a:r>
              <a:rPr lang="en"/>
              <a:t>Sustainability</a:t>
            </a:r>
            <a:endParaRPr/>
          </a:p>
        </p:txBody>
      </p:sp>
      <p:sp>
        <p:nvSpPr>
          <p:cNvPr id="342" name="Google Shape;34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Efficient Time Management</a:t>
            </a:r>
            <a:endParaRPr/>
          </a:p>
          <a:p>
            <a:pPr indent="-342900" lvl="1" marL="914400" marR="0" rtl="0" algn="l">
              <a:lnSpc>
                <a:spcPct val="115000"/>
              </a:lnSpc>
              <a:spcBef>
                <a:spcPts val="1000"/>
              </a:spcBef>
              <a:spcAft>
                <a:spcPts val="0"/>
              </a:spcAft>
              <a:buSzPts val="1800"/>
              <a:buChar char="○"/>
            </a:pPr>
            <a:r>
              <a:rPr lang="en" sz="1800"/>
              <a:t>The platform streamlines team-building, saving classroom time and allowing students to dive into project work sooner.</a:t>
            </a:r>
            <a:endParaRPr sz="1800"/>
          </a:p>
          <a:p>
            <a:pPr indent="-342900" lvl="0" marL="457200" marR="0" rtl="0" algn="l">
              <a:lnSpc>
                <a:spcPct val="115000"/>
              </a:lnSpc>
              <a:spcBef>
                <a:spcPts val="1000"/>
              </a:spcBef>
              <a:spcAft>
                <a:spcPts val="0"/>
              </a:spcAft>
              <a:buSzPts val="1800"/>
              <a:buChar char="●"/>
            </a:pPr>
            <a:r>
              <a:rPr lang="en"/>
              <a:t>Resource </a:t>
            </a:r>
            <a:r>
              <a:rPr lang="en"/>
              <a:t>Efficiency </a:t>
            </a:r>
            <a:endParaRPr/>
          </a:p>
          <a:p>
            <a:pPr indent="-342900" lvl="1" marL="914400" marR="0" rtl="0" algn="l">
              <a:lnSpc>
                <a:spcPct val="115000"/>
              </a:lnSpc>
              <a:spcBef>
                <a:spcPts val="1000"/>
              </a:spcBef>
              <a:spcAft>
                <a:spcPts val="0"/>
              </a:spcAft>
              <a:buSzPts val="1800"/>
              <a:buChar char="○"/>
            </a:pPr>
            <a:r>
              <a:rPr lang="en" sz="1800"/>
              <a:t>Focuses only on the relevant audience.</a:t>
            </a:r>
            <a:endParaRPr sz="1800"/>
          </a:p>
          <a:p>
            <a:pPr indent="-342900" lvl="0" marL="457200" marR="0" rtl="0" algn="l">
              <a:lnSpc>
                <a:spcPct val="115000"/>
              </a:lnSpc>
              <a:spcBef>
                <a:spcPts val="1000"/>
              </a:spcBef>
              <a:spcAft>
                <a:spcPts val="0"/>
              </a:spcAft>
              <a:buSzPts val="1800"/>
              <a:buChar char="●"/>
            </a:pPr>
            <a:r>
              <a:rPr lang="en"/>
              <a:t>Fostering Social Sustainability</a:t>
            </a:r>
            <a:endParaRPr sz="1200">
              <a:solidFill>
                <a:schemeClr val="dk1"/>
              </a:solidFill>
              <a:highlight>
                <a:srgbClr val="444654"/>
              </a:highlight>
              <a:latin typeface="Roboto"/>
              <a:ea typeface="Roboto"/>
              <a:cs typeface="Roboto"/>
              <a:sym typeface="Roboto"/>
            </a:endParaRPr>
          </a:p>
          <a:p>
            <a:pPr indent="-342900" lvl="1" marL="914400" marR="0" rtl="0" algn="l">
              <a:lnSpc>
                <a:spcPct val="115000"/>
              </a:lnSpc>
              <a:spcBef>
                <a:spcPts val="1000"/>
              </a:spcBef>
              <a:spcAft>
                <a:spcPts val="0"/>
              </a:spcAft>
              <a:buSzPts val="1800"/>
              <a:buChar char="○"/>
            </a:pPr>
            <a:r>
              <a:rPr lang="en" sz="1800"/>
              <a:t>Prioritizes building connections and creating a welcoming environment.</a:t>
            </a:r>
            <a:endParaRPr sz="1800"/>
          </a:p>
          <a:p>
            <a:pPr indent="0" lvl="0" marL="0" rtl="0" algn="l">
              <a:spcBef>
                <a:spcPts val="1000"/>
              </a:spcBef>
              <a:spcAft>
                <a:spcPts val="1200"/>
              </a:spcAft>
              <a:buClr>
                <a:schemeClr val="dk1"/>
              </a:buClr>
              <a:buSzPts val="1100"/>
              <a:buFont typeface="Arial"/>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1"/>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400">
                <a:solidFill>
                  <a:schemeClr val="dk1"/>
                </a:solidFill>
              </a:rPr>
              <a:t>Thank you for listening! </a:t>
            </a:r>
            <a:endParaRPr b="1" sz="4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89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p:nvPr/>
        </p:nvSpPr>
        <p:spPr>
          <a:xfrm>
            <a:off x="624363" y="1923275"/>
            <a:ext cx="2040000" cy="1057200"/>
          </a:xfrm>
          <a:prstGeom prst="chevron">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Times New Roman"/>
              <a:ea typeface="Times New Roman"/>
              <a:cs typeface="Times New Roman"/>
              <a:sym typeface="Times New Roman"/>
            </a:endParaRPr>
          </a:p>
        </p:txBody>
      </p:sp>
      <p:sp>
        <p:nvSpPr>
          <p:cNvPr id="62" name="Google Shape;62;p14"/>
          <p:cNvSpPr/>
          <p:nvPr/>
        </p:nvSpPr>
        <p:spPr>
          <a:xfrm>
            <a:off x="2576117" y="1923275"/>
            <a:ext cx="2040000" cy="1057200"/>
          </a:xfrm>
          <a:prstGeom prst="chevron">
            <a:avLst>
              <a:gd fmla="val 50000" name="adj"/>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
        <p:nvSpPr>
          <p:cNvPr id="63" name="Google Shape;63;p14"/>
          <p:cNvSpPr/>
          <p:nvPr/>
        </p:nvSpPr>
        <p:spPr>
          <a:xfrm>
            <a:off x="4527871" y="1923275"/>
            <a:ext cx="2040000" cy="1057200"/>
          </a:xfrm>
          <a:prstGeom prst="chevron">
            <a:avLst>
              <a:gd fmla="val 50000" name="adj"/>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Times New Roman"/>
              <a:ea typeface="Times New Roman"/>
              <a:cs typeface="Times New Roman"/>
              <a:sym typeface="Times New Roman"/>
            </a:endParaRPr>
          </a:p>
        </p:txBody>
      </p:sp>
      <p:sp>
        <p:nvSpPr>
          <p:cNvPr id="64" name="Google Shape;64;p14"/>
          <p:cNvSpPr/>
          <p:nvPr/>
        </p:nvSpPr>
        <p:spPr>
          <a:xfrm>
            <a:off x="6479626" y="1923275"/>
            <a:ext cx="2040000" cy="1057200"/>
          </a:xfrm>
          <a:prstGeom prst="chevron">
            <a:avLst>
              <a:gd fmla="val 50000" name="adj"/>
            </a:avLst>
          </a:prstGeom>
          <a:solidFill>
            <a:srgbClr val="E6913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Times New Roman"/>
              <a:ea typeface="Times New Roman"/>
              <a:cs typeface="Times New Roman"/>
              <a:sym typeface="Times New Roman"/>
            </a:endParaRPr>
          </a:p>
        </p:txBody>
      </p:sp>
      <p:sp>
        <p:nvSpPr>
          <p:cNvPr id="65" name="Google Shape;65;p14"/>
          <p:cNvSpPr txBox="1"/>
          <p:nvPr/>
        </p:nvSpPr>
        <p:spPr>
          <a:xfrm>
            <a:off x="668475" y="3214325"/>
            <a:ext cx="1951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Times New Roman"/>
                <a:ea typeface="Times New Roman"/>
                <a:cs typeface="Times New Roman"/>
                <a:sym typeface="Times New Roman"/>
              </a:rPr>
              <a:t>What</a:t>
            </a:r>
            <a:endParaRPr sz="2400">
              <a:latin typeface="Times New Roman"/>
              <a:ea typeface="Times New Roman"/>
              <a:cs typeface="Times New Roman"/>
              <a:sym typeface="Times New Roman"/>
            </a:endParaRPr>
          </a:p>
        </p:txBody>
      </p:sp>
      <p:sp>
        <p:nvSpPr>
          <p:cNvPr id="66" name="Google Shape;66;p14"/>
          <p:cNvSpPr txBox="1"/>
          <p:nvPr/>
        </p:nvSpPr>
        <p:spPr>
          <a:xfrm>
            <a:off x="2620225" y="3214325"/>
            <a:ext cx="1951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Times New Roman"/>
                <a:ea typeface="Times New Roman"/>
                <a:cs typeface="Times New Roman"/>
                <a:sym typeface="Times New Roman"/>
              </a:rPr>
              <a:t>Who</a:t>
            </a:r>
            <a:endParaRPr sz="2400">
              <a:latin typeface="Times New Roman"/>
              <a:ea typeface="Times New Roman"/>
              <a:cs typeface="Times New Roman"/>
              <a:sym typeface="Times New Roman"/>
            </a:endParaRPr>
          </a:p>
        </p:txBody>
      </p:sp>
      <p:sp>
        <p:nvSpPr>
          <p:cNvPr id="67" name="Google Shape;67;p14"/>
          <p:cNvSpPr txBox="1"/>
          <p:nvPr/>
        </p:nvSpPr>
        <p:spPr>
          <a:xfrm>
            <a:off x="4571975" y="3214325"/>
            <a:ext cx="1951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Times New Roman"/>
                <a:ea typeface="Times New Roman"/>
                <a:cs typeface="Times New Roman"/>
                <a:sym typeface="Times New Roman"/>
              </a:rPr>
              <a:t>Why</a:t>
            </a:r>
            <a:endParaRPr sz="2400">
              <a:latin typeface="Times New Roman"/>
              <a:ea typeface="Times New Roman"/>
              <a:cs typeface="Times New Roman"/>
              <a:sym typeface="Times New Roman"/>
            </a:endParaRPr>
          </a:p>
        </p:txBody>
      </p:sp>
      <p:sp>
        <p:nvSpPr>
          <p:cNvPr id="68" name="Google Shape;68;p14"/>
          <p:cNvSpPr txBox="1"/>
          <p:nvPr/>
        </p:nvSpPr>
        <p:spPr>
          <a:xfrm>
            <a:off x="6523725" y="3214325"/>
            <a:ext cx="1951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Times New Roman"/>
                <a:ea typeface="Times New Roman"/>
                <a:cs typeface="Times New Roman"/>
                <a:sym typeface="Times New Roman"/>
              </a:rPr>
              <a:t>How</a:t>
            </a:r>
            <a:endParaRPr sz="2400">
              <a:latin typeface="Times New Roman"/>
              <a:ea typeface="Times New Roman"/>
              <a:cs typeface="Times New Roman"/>
              <a:sym typeface="Times New Roman"/>
            </a:endParaRPr>
          </a:p>
        </p:txBody>
      </p:sp>
      <p:sp>
        <p:nvSpPr>
          <p:cNvPr id="69" name="Google Shape;69;p14"/>
          <p:cNvSpPr txBox="1"/>
          <p:nvPr/>
        </p:nvSpPr>
        <p:spPr>
          <a:xfrm>
            <a:off x="668475" y="3768425"/>
            <a:ext cx="195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666666"/>
                </a:solidFill>
                <a:latin typeface="Times New Roman"/>
                <a:ea typeface="Times New Roman"/>
                <a:cs typeface="Times New Roman"/>
                <a:sym typeface="Times New Roman"/>
              </a:rPr>
              <a:t>What problem this product tries to solve</a:t>
            </a:r>
            <a:endParaRPr>
              <a:solidFill>
                <a:srgbClr val="666666"/>
              </a:solidFill>
              <a:latin typeface="Times New Roman"/>
              <a:ea typeface="Times New Roman"/>
              <a:cs typeface="Times New Roman"/>
              <a:sym typeface="Times New Roman"/>
            </a:endParaRPr>
          </a:p>
        </p:txBody>
      </p:sp>
      <p:sp>
        <p:nvSpPr>
          <p:cNvPr id="70" name="Google Shape;70;p14"/>
          <p:cNvSpPr txBox="1"/>
          <p:nvPr/>
        </p:nvSpPr>
        <p:spPr>
          <a:xfrm>
            <a:off x="2620225" y="3768425"/>
            <a:ext cx="195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666666"/>
                </a:solidFill>
                <a:latin typeface="Times New Roman"/>
                <a:ea typeface="Times New Roman"/>
                <a:cs typeface="Times New Roman"/>
                <a:sym typeface="Times New Roman"/>
              </a:rPr>
              <a:t>Who will be using this product</a:t>
            </a:r>
            <a:endParaRPr>
              <a:solidFill>
                <a:srgbClr val="666666"/>
              </a:solidFill>
              <a:latin typeface="Times New Roman"/>
              <a:ea typeface="Times New Roman"/>
              <a:cs typeface="Times New Roman"/>
              <a:sym typeface="Times New Roman"/>
            </a:endParaRPr>
          </a:p>
        </p:txBody>
      </p:sp>
      <p:sp>
        <p:nvSpPr>
          <p:cNvPr id="71" name="Google Shape;71;p14"/>
          <p:cNvSpPr txBox="1"/>
          <p:nvPr/>
        </p:nvSpPr>
        <p:spPr>
          <a:xfrm>
            <a:off x="4571975" y="3768425"/>
            <a:ext cx="195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666666"/>
                </a:solidFill>
                <a:latin typeface="Times New Roman"/>
                <a:ea typeface="Times New Roman"/>
                <a:cs typeface="Times New Roman"/>
                <a:sym typeface="Times New Roman"/>
              </a:rPr>
              <a:t>Why users choose this product</a:t>
            </a:r>
            <a:endParaRPr>
              <a:solidFill>
                <a:srgbClr val="666666"/>
              </a:solidFill>
              <a:latin typeface="Times New Roman"/>
              <a:ea typeface="Times New Roman"/>
              <a:cs typeface="Times New Roman"/>
              <a:sym typeface="Times New Roman"/>
            </a:endParaRPr>
          </a:p>
        </p:txBody>
      </p:sp>
      <p:sp>
        <p:nvSpPr>
          <p:cNvPr id="72" name="Google Shape;72;p14"/>
          <p:cNvSpPr txBox="1"/>
          <p:nvPr/>
        </p:nvSpPr>
        <p:spPr>
          <a:xfrm>
            <a:off x="6523725" y="3768425"/>
            <a:ext cx="1951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666666"/>
                </a:solidFill>
                <a:latin typeface="Times New Roman"/>
                <a:ea typeface="Times New Roman"/>
                <a:cs typeface="Times New Roman"/>
                <a:sym typeface="Times New Roman"/>
              </a:rPr>
              <a:t>How this product works </a:t>
            </a:r>
            <a:endParaRPr>
              <a:solidFill>
                <a:srgbClr val="666666"/>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2"/>
          <p:cNvSpPr txBox="1"/>
          <p:nvPr>
            <p:ph type="title"/>
          </p:nvPr>
        </p:nvSpPr>
        <p:spPr>
          <a:xfrm>
            <a:off x="311700" y="2209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5200">
                <a:solidFill>
                  <a:schemeClr val="dk1"/>
                </a:solidFill>
              </a:rPr>
              <a:t>Q&amp;A Time</a:t>
            </a:r>
            <a:endParaRPr b="1" sz="2200">
              <a:solidFill>
                <a:schemeClr val="dk1"/>
              </a:solidFill>
            </a:endParaRPr>
          </a:p>
        </p:txBody>
      </p:sp>
      <p:sp>
        <p:nvSpPr>
          <p:cNvPr id="353" name="Google Shape;353;p32"/>
          <p:cNvSpPr txBox="1"/>
          <p:nvPr/>
        </p:nvSpPr>
        <p:spPr>
          <a:xfrm>
            <a:off x="550050" y="3177225"/>
            <a:ext cx="8043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666666"/>
                </a:solidFill>
                <a:latin typeface="Times New Roman"/>
                <a:ea typeface="Times New Roman"/>
                <a:cs typeface="Times New Roman"/>
                <a:sym typeface="Times New Roman"/>
              </a:rPr>
              <a:t>We look forward to your opinions and suggestions! </a:t>
            </a:r>
            <a:endParaRPr sz="22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p:nvPr/>
        </p:nvSpPr>
        <p:spPr>
          <a:xfrm>
            <a:off x="-198950" y="-76575"/>
            <a:ext cx="8188029" cy="1040962"/>
          </a:xfrm>
          <a:custGeom>
            <a:rect b="b" l="l" r="r" t="t"/>
            <a:pathLst>
              <a:path extrusionOk="0" h="37624" w="319564">
                <a:moveTo>
                  <a:pt x="476" y="0"/>
                </a:moveTo>
                <a:lnTo>
                  <a:pt x="298132" y="0"/>
                </a:lnTo>
                <a:lnTo>
                  <a:pt x="319564" y="37624"/>
                </a:lnTo>
                <a:lnTo>
                  <a:pt x="0" y="37624"/>
                </a:lnTo>
                <a:close/>
              </a:path>
            </a:pathLst>
          </a:custGeom>
          <a:solidFill>
            <a:srgbClr val="3C78D8"/>
          </a:solidFill>
          <a:ln>
            <a:noFill/>
          </a:ln>
        </p:spPr>
      </p:sp>
      <p:sp>
        <p:nvSpPr>
          <p:cNvPr id="78" name="Google Shape;78;p15"/>
          <p:cNvSpPr txBox="1"/>
          <p:nvPr>
            <p:ph type="title"/>
          </p:nvPr>
        </p:nvSpPr>
        <p:spPr>
          <a:xfrm>
            <a:off x="311700" y="189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it does - Introduction</a:t>
            </a:r>
            <a:endParaRPr/>
          </a:p>
        </p:txBody>
      </p:sp>
      <p:sp>
        <p:nvSpPr>
          <p:cNvPr id="79" name="Google Shape;79;p15"/>
          <p:cNvSpPr txBox="1"/>
          <p:nvPr>
            <p:ph idx="1" type="body"/>
          </p:nvPr>
        </p:nvSpPr>
        <p:spPr>
          <a:xfrm>
            <a:off x="311700" y="16096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product forms effective teams by creating a social media like platform tailored to this context</a:t>
            </a:r>
            <a:endParaRPr/>
          </a:p>
          <a:p>
            <a:pPr indent="-342900" lvl="0" marL="457200" rtl="0" algn="l">
              <a:spcBef>
                <a:spcPts val="0"/>
              </a:spcBef>
              <a:spcAft>
                <a:spcPts val="0"/>
              </a:spcAft>
              <a:buSzPts val="1800"/>
              <a:buChar char="-"/>
            </a:pPr>
            <a:r>
              <a:rPr lang="en"/>
              <a:t>Instead of relying on static surveys, or </a:t>
            </a:r>
            <a:r>
              <a:rPr lang="en"/>
              <a:t>discussion</a:t>
            </a:r>
            <a:r>
              <a:rPr lang="en"/>
              <a:t> boards, you will have </a:t>
            </a:r>
            <a:r>
              <a:rPr lang="en"/>
              <a:t>access</a:t>
            </a:r>
            <a:r>
              <a:rPr lang="en"/>
              <a:t> to a dynamic and user friendly platform designed to facilitate these </a:t>
            </a:r>
            <a:r>
              <a:rPr lang="en"/>
              <a:t>connections </a:t>
            </a:r>
            <a:endParaRPr/>
          </a:p>
          <a:p>
            <a:pPr indent="-342900" lvl="0" marL="457200" rtl="0" algn="l">
              <a:spcBef>
                <a:spcPts val="0"/>
              </a:spcBef>
              <a:spcAft>
                <a:spcPts val="0"/>
              </a:spcAft>
              <a:buSzPts val="1800"/>
              <a:buChar char="-"/>
            </a:pPr>
            <a:r>
              <a:rPr lang="en"/>
              <a:t>Groups are formed using our smarter algorithm </a:t>
            </a:r>
            <a:endParaRPr/>
          </a:p>
          <a:p>
            <a:pPr indent="-342900" lvl="0" marL="457200" rtl="0" algn="l">
              <a:spcBef>
                <a:spcPts val="0"/>
              </a:spcBef>
              <a:spcAft>
                <a:spcPts val="0"/>
              </a:spcAft>
              <a:buSzPts val="1800"/>
              <a:buChar char="-"/>
            </a:pPr>
            <a:r>
              <a:rPr lang="en"/>
              <a:t>This network is made up of student profiles (Nodes) connected by their relationships (Edges)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p:nvPr/>
        </p:nvSpPr>
        <p:spPr>
          <a:xfrm>
            <a:off x="-198950" y="-76575"/>
            <a:ext cx="8188029" cy="1040962"/>
          </a:xfrm>
          <a:custGeom>
            <a:rect b="b" l="l" r="r" t="t"/>
            <a:pathLst>
              <a:path extrusionOk="0" h="37624" w="319564">
                <a:moveTo>
                  <a:pt x="476" y="0"/>
                </a:moveTo>
                <a:lnTo>
                  <a:pt x="298132" y="0"/>
                </a:lnTo>
                <a:lnTo>
                  <a:pt x="319564" y="37624"/>
                </a:lnTo>
                <a:lnTo>
                  <a:pt x="0" y="37624"/>
                </a:lnTo>
                <a:close/>
              </a:path>
            </a:pathLst>
          </a:custGeom>
          <a:solidFill>
            <a:srgbClr val="3C78D8"/>
          </a:solidFill>
          <a:ln>
            <a:noFill/>
          </a:ln>
        </p:spPr>
      </p:sp>
      <p:sp>
        <p:nvSpPr>
          <p:cNvPr id="85" name="Google Shape;85;p16"/>
          <p:cNvSpPr txBox="1"/>
          <p:nvPr>
            <p:ph type="title"/>
          </p:nvPr>
        </p:nvSpPr>
        <p:spPr>
          <a:xfrm>
            <a:off x="311700" y="189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this does - Purpose Statement</a:t>
            </a:r>
            <a:endParaRPr>
              <a:latin typeface="Times New Roman"/>
              <a:ea typeface="Times New Roman"/>
              <a:cs typeface="Times New Roman"/>
              <a:sym typeface="Times New Roman"/>
            </a:endParaRPr>
          </a:p>
        </p:txBody>
      </p:sp>
      <p:sp>
        <p:nvSpPr>
          <p:cNvPr id="86" name="Google Shape;86;p16"/>
          <p:cNvSpPr txBox="1"/>
          <p:nvPr>
            <p:ph idx="1" type="body"/>
          </p:nvPr>
        </p:nvSpPr>
        <p:spPr>
          <a:xfrm>
            <a:off x="311700" y="1812300"/>
            <a:ext cx="8520600" cy="21285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latin typeface="Times New Roman"/>
                <a:ea typeface="Times New Roman"/>
                <a:cs typeface="Times New Roman"/>
                <a:sym typeface="Times New Roman"/>
              </a:rPr>
              <a:t>The purpose of this software is to create a tailored social platform for CS 370 students to enhance team-building, resulting in stronger project outcomes. </a:t>
            </a:r>
            <a:r>
              <a:rPr lang="en">
                <a:latin typeface="Times New Roman"/>
                <a:ea typeface="Times New Roman"/>
                <a:cs typeface="Times New Roman"/>
                <a:sym typeface="Times New Roman"/>
              </a:rPr>
              <a:t>By leveraging a standard graph, composing of nodes and edges, the platform will serve as the hub for team member information. </a:t>
            </a:r>
            <a:r>
              <a:rPr lang="en">
                <a:latin typeface="Times New Roman"/>
                <a:ea typeface="Times New Roman"/>
                <a:cs typeface="Times New Roman"/>
                <a:sym typeface="Times New Roman"/>
              </a:rPr>
              <a:t>Restricting its use to this class will inform its design and allow for benefit from class feedback; our experiences will also guide its development.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p:nvPr/>
        </p:nvSpPr>
        <p:spPr>
          <a:xfrm>
            <a:off x="693839" y="4941888"/>
            <a:ext cx="887400" cy="851100"/>
          </a:xfrm>
          <a:prstGeom prst="ellipse">
            <a:avLst/>
          </a:prstGeom>
          <a:solidFill>
            <a:srgbClr val="D1D5DB"/>
          </a:solidFill>
          <a:ln cap="flat" cmpd="sng" w="2857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900">
              <a:latin typeface="Times New Roman"/>
              <a:ea typeface="Times New Roman"/>
              <a:cs typeface="Times New Roman"/>
              <a:sym typeface="Times New Roman"/>
            </a:endParaRPr>
          </a:p>
        </p:txBody>
      </p:sp>
      <p:cxnSp>
        <p:nvCxnSpPr>
          <p:cNvPr id="92" name="Google Shape;92;p17"/>
          <p:cNvCxnSpPr>
            <a:stCxn id="93" idx="5"/>
            <a:endCxn id="94" idx="0"/>
          </p:cNvCxnSpPr>
          <p:nvPr/>
        </p:nvCxnSpPr>
        <p:spPr>
          <a:xfrm>
            <a:off x="4030759" y="3329574"/>
            <a:ext cx="666900" cy="285600"/>
          </a:xfrm>
          <a:prstGeom prst="straightConnector1">
            <a:avLst/>
          </a:prstGeom>
          <a:noFill/>
          <a:ln cap="flat" cmpd="sng" w="19050">
            <a:solidFill>
              <a:schemeClr val="dk2"/>
            </a:solidFill>
            <a:prstDash val="solid"/>
            <a:round/>
            <a:headEnd len="med" w="med" type="none"/>
            <a:tailEnd len="med" w="med" type="none"/>
          </a:ln>
        </p:spPr>
      </p:cxnSp>
      <p:cxnSp>
        <p:nvCxnSpPr>
          <p:cNvPr id="95" name="Google Shape;95;p17"/>
          <p:cNvCxnSpPr>
            <a:stCxn id="93" idx="6"/>
            <a:endCxn id="96" idx="2"/>
          </p:cNvCxnSpPr>
          <p:nvPr/>
        </p:nvCxnSpPr>
        <p:spPr>
          <a:xfrm flipH="1" rot="10800000">
            <a:off x="4160716" y="2956965"/>
            <a:ext cx="281400" cy="71700"/>
          </a:xfrm>
          <a:prstGeom prst="straightConnector1">
            <a:avLst/>
          </a:prstGeom>
          <a:noFill/>
          <a:ln cap="flat" cmpd="sng" w="76200">
            <a:solidFill>
              <a:schemeClr val="dk2"/>
            </a:solidFill>
            <a:prstDash val="solid"/>
            <a:round/>
            <a:headEnd len="med" w="med" type="none"/>
            <a:tailEnd len="med" w="med" type="none"/>
          </a:ln>
        </p:spPr>
      </p:cxnSp>
      <p:cxnSp>
        <p:nvCxnSpPr>
          <p:cNvPr id="97" name="Google Shape;97;p17"/>
          <p:cNvCxnSpPr>
            <a:stCxn id="96" idx="4"/>
            <a:endCxn id="94" idx="7"/>
          </p:cNvCxnSpPr>
          <p:nvPr/>
        </p:nvCxnSpPr>
        <p:spPr>
          <a:xfrm>
            <a:off x="4885847" y="3382623"/>
            <a:ext cx="125400" cy="357300"/>
          </a:xfrm>
          <a:prstGeom prst="straightConnector1">
            <a:avLst/>
          </a:prstGeom>
          <a:noFill/>
          <a:ln cap="flat" cmpd="sng" w="19050">
            <a:solidFill>
              <a:schemeClr val="dk2"/>
            </a:solidFill>
            <a:prstDash val="solid"/>
            <a:round/>
            <a:headEnd len="med" w="med" type="none"/>
            <a:tailEnd len="med" w="med" type="none"/>
          </a:ln>
        </p:spPr>
      </p:cxnSp>
      <p:cxnSp>
        <p:nvCxnSpPr>
          <p:cNvPr id="98" name="Google Shape;98;p17"/>
          <p:cNvCxnSpPr>
            <a:stCxn id="99" idx="7"/>
            <a:endCxn id="93" idx="2"/>
          </p:cNvCxnSpPr>
          <p:nvPr/>
        </p:nvCxnSpPr>
        <p:spPr>
          <a:xfrm>
            <a:off x="2861928" y="2603159"/>
            <a:ext cx="411300" cy="425400"/>
          </a:xfrm>
          <a:prstGeom prst="straightConnector1">
            <a:avLst/>
          </a:prstGeom>
          <a:noFill/>
          <a:ln cap="flat" cmpd="sng" w="9525">
            <a:solidFill>
              <a:srgbClr val="B7B7B7"/>
            </a:solidFill>
            <a:prstDash val="dash"/>
            <a:round/>
            <a:headEnd len="med" w="med" type="none"/>
            <a:tailEnd len="med" w="med" type="none"/>
          </a:ln>
        </p:spPr>
      </p:cxnSp>
      <p:cxnSp>
        <p:nvCxnSpPr>
          <p:cNvPr id="100" name="Google Shape;100;p17"/>
          <p:cNvCxnSpPr>
            <a:stCxn id="101" idx="0"/>
            <a:endCxn id="99" idx="3"/>
          </p:cNvCxnSpPr>
          <p:nvPr/>
        </p:nvCxnSpPr>
        <p:spPr>
          <a:xfrm rot="10800000">
            <a:off x="2234304" y="3204872"/>
            <a:ext cx="243000" cy="410400"/>
          </a:xfrm>
          <a:prstGeom prst="straightConnector1">
            <a:avLst/>
          </a:prstGeom>
          <a:noFill/>
          <a:ln cap="flat" cmpd="sng" w="38100">
            <a:solidFill>
              <a:schemeClr val="dk2"/>
            </a:solidFill>
            <a:prstDash val="solid"/>
            <a:round/>
            <a:headEnd len="med" w="med" type="none"/>
            <a:tailEnd len="med" w="med" type="none"/>
          </a:ln>
        </p:spPr>
      </p:cxnSp>
      <p:cxnSp>
        <p:nvCxnSpPr>
          <p:cNvPr id="102" name="Google Shape;102;p17"/>
          <p:cNvCxnSpPr>
            <a:stCxn id="101" idx="6"/>
            <a:endCxn id="94" idx="2"/>
          </p:cNvCxnSpPr>
          <p:nvPr/>
        </p:nvCxnSpPr>
        <p:spPr>
          <a:xfrm>
            <a:off x="2921004" y="4040822"/>
            <a:ext cx="1332900" cy="0"/>
          </a:xfrm>
          <a:prstGeom prst="straightConnector1">
            <a:avLst/>
          </a:prstGeom>
          <a:noFill/>
          <a:ln cap="flat" cmpd="sng" w="19050">
            <a:solidFill>
              <a:srgbClr val="B7B7B7"/>
            </a:solidFill>
            <a:prstDash val="dash"/>
            <a:round/>
            <a:headEnd len="med" w="med" type="none"/>
            <a:tailEnd len="med" w="med" type="none"/>
          </a:ln>
        </p:spPr>
      </p:cxnSp>
      <p:cxnSp>
        <p:nvCxnSpPr>
          <p:cNvPr id="103" name="Google Shape;103;p17"/>
          <p:cNvCxnSpPr>
            <a:stCxn id="101" idx="7"/>
            <a:endCxn id="93" idx="3"/>
          </p:cNvCxnSpPr>
          <p:nvPr/>
        </p:nvCxnSpPr>
        <p:spPr>
          <a:xfrm flipH="1" rot="10800000">
            <a:off x="2791047" y="3329513"/>
            <a:ext cx="612300" cy="410400"/>
          </a:xfrm>
          <a:prstGeom prst="straightConnector1">
            <a:avLst/>
          </a:prstGeom>
          <a:noFill/>
          <a:ln cap="flat" cmpd="sng" w="9525">
            <a:solidFill>
              <a:srgbClr val="B7B7B7"/>
            </a:solidFill>
            <a:prstDash val="dash"/>
            <a:round/>
            <a:headEnd len="med" w="med" type="none"/>
            <a:tailEnd len="med" w="med" type="none"/>
          </a:ln>
        </p:spPr>
      </p:cxnSp>
      <p:cxnSp>
        <p:nvCxnSpPr>
          <p:cNvPr id="104" name="Google Shape;104;p17"/>
          <p:cNvCxnSpPr>
            <a:stCxn id="99" idx="5"/>
            <a:endCxn id="94" idx="1"/>
          </p:cNvCxnSpPr>
          <p:nvPr/>
        </p:nvCxnSpPr>
        <p:spPr>
          <a:xfrm>
            <a:off x="2861928" y="3204978"/>
            <a:ext cx="1521900" cy="534900"/>
          </a:xfrm>
          <a:prstGeom prst="straightConnector1">
            <a:avLst/>
          </a:prstGeom>
          <a:noFill/>
          <a:ln cap="flat" cmpd="sng" w="9525">
            <a:solidFill>
              <a:srgbClr val="B7B7B7"/>
            </a:solidFill>
            <a:prstDash val="dash"/>
            <a:round/>
            <a:headEnd len="med" w="med" type="none"/>
            <a:tailEnd len="med" w="med" type="none"/>
          </a:ln>
        </p:spPr>
      </p:cxnSp>
      <p:cxnSp>
        <p:nvCxnSpPr>
          <p:cNvPr id="105" name="Google Shape;105;p17"/>
          <p:cNvCxnSpPr>
            <a:stCxn id="99" idx="6"/>
            <a:endCxn id="96" idx="3"/>
          </p:cNvCxnSpPr>
          <p:nvPr/>
        </p:nvCxnSpPr>
        <p:spPr>
          <a:xfrm>
            <a:off x="2991885" y="2904068"/>
            <a:ext cx="1580100" cy="354000"/>
          </a:xfrm>
          <a:prstGeom prst="straightConnector1">
            <a:avLst/>
          </a:prstGeom>
          <a:noFill/>
          <a:ln cap="flat" cmpd="sng" w="19050">
            <a:solidFill>
              <a:srgbClr val="B7B7B7"/>
            </a:solidFill>
            <a:prstDash val="dash"/>
            <a:round/>
            <a:headEnd len="med" w="med" type="none"/>
            <a:tailEnd len="med" w="med" type="none"/>
          </a:ln>
        </p:spPr>
      </p:cxnSp>
      <p:sp>
        <p:nvSpPr>
          <p:cNvPr id="106" name="Google Shape;106;p17"/>
          <p:cNvSpPr/>
          <p:nvPr/>
        </p:nvSpPr>
        <p:spPr>
          <a:xfrm>
            <a:off x="4755420" y="1139748"/>
            <a:ext cx="887400" cy="8511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latin typeface="Times New Roman"/>
                <a:ea typeface="Times New Roman"/>
                <a:cs typeface="Times New Roman"/>
                <a:sym typeface="Times New Roman"/>
              </a:rPr>
              <a:t>Susan</a:t>
            </a:r>
            <a:endParaRPr sz="900">
              <a:latin typeface="Times New Roman"/>
              <a:ea typeface="Times New Roman"/>
              <a:cs typeface="Times New Roman"/>
              <a:sym typeface="Times New Roman"/>
            </a:endParaRPr>
          </a:p>
        </p:txBody>
      </p:sp>
      <p:cxnSp>
        <p:nvCxnSpPr>
          <p:cNvPr id="107" name="Google Shape;107;p17"/>
          <p:cNvCxnSpPr>
            <a:stCxn id="101" idx="7"/>
            <a:endCxn id="96" idx="3"/>
          </p:cNvCxnSpPr>
          <p:nvPr/>
        </p:nvCxnSpPr>
        <p:spPr>
          <a:xfrm flipH="1" rot="10800000">
            <a:off x="2791047" y="3258113"/>
            <a:ext cx="1781100" cy="481800"/>
          </a:xfrm>
          <a:prstGeom prst="straightConnector1">
            <a:avLst/>
          </a:prstGeom>
          <a:noFill/>
          <a:ln cap="flat" cmpd="sng" w="9525">
            <a:solidFill>
              <a:srgbClr val="B7B7B7"/>
            </a:solidFill>
            <a:prstDash val="dash"/>
            <a:round/>
            <a:headEnd len="med" w="med" type="none"/>
            <a:tailEnd len="med" w="med" type="none"/>
          </a:ln>
        </p:spPr>
      </p:cxnSp>
      <p:cxnSp>
        <p:nvCxnSpPr>
          <p:cNvPr id="108" name="Google Shape;108;p17"/>
          <p:cNvCxnSpPr>
            <a:stCxn id="109" idx="2"/>
            <a:endCxn id="110" idx="5"/>
          </p:cNvCxnSpPr>
          <p:nvPr/>
        </p:nvCxnSpPr>
        <p:spPr>
          <a:xfrm rot="10800000">
            <a:off x="4124024" y="2174226"/>
            <a:ext cx="2113500" cy="693600"/>
          </a:xfrm>
          <a:prstGeom prst="straightConnector1">
            <a:avLst/>
          </a:prstGeom>
          <a:noFill/>
          <a:ln cap="flat" cmpd="sng" w="19050">
            <a:solidFill>
              <a:schemeClr val="dk2"/>
            </a:solidFill>
            <a:prstDash val="solid"/>
            <a:round/>
            <a:headEnd len="med" w="med" type="none"/>
            <a:tailEnd len="med" w="med" type="none"/>
          </a:ln>
        </p:spPr>
      </p:cxnSp>
      <p:cxnSp>
        <p:nvCxnSpPr>
          <p:cNvPr id="111" name="Google Shape;111;p17"/>
          <p:cNvCxnSpPr>
            <a:stCxn id="106" idx="5"/>
            <a:endCxn id="109" idx="1"/>
          </p:cNvCxnSpPr>
          <p:nvPr/>
        </p:nvCxnSpPr>
        <p:spPr>
          <a:xfrm>
            <a:off x="5512863" y="1866207"/>
            <a:ext cx="854700" cy="700800"/>
          </a:xfrm>
          <a:prstGeom prst="straightConnector1">
            <a:avLst/>
          </a:prstGeom>
          <a:noFill/>
          <a:ln cap="flat" cmpd="sng" w="38100">
            <a:solidFill>
              <a:schemeClr val="dk2"/>
            </a:solidFill>
            <a:prstDash val="solid"/>
            <a:round/>
            <a:headEnd len="med" w="med" type="none"/>
            <a:tailEnd len="med" w="med" type="none"/>
          </a:ln>
        </p:spPr>
      </p:cxnSp>
      <p:cxnSp>
        <p:nvCxnSpPr>
          <p:cNvPr id="112" name="Google Shape;112;p17"/>
          <p:cNvCxnSpPr>
            <a:stCxn id="110" idx="7"/>
            <a:endCxn id="106" idx="2"/>
          </p:cNvCxnSpPr>
          <p:nvPr/>
        </p:nvCxnSpPr>
        <p:spPr>
          <a:xfrm flipH="1" rot="10800000">
            <a:off x="4123886" y="1565228"/>
            <a:ext cx="631500" cy="7200"/>
          </a:xfrm>
          <a:prstGeom prst="straightConnector1">
            <a:avLst/>
          </a:prstGeom>
          <a:noFill/>
          <a:ln cap="flat" cmpd="sng" w="28575">
            <a:solidFill>
              <a:schemeClr val="dk2"/>
            </a:solidFill>
            <a:prstDash val="solid"/>
            <a:round/>
            <a:headEnd len="med" w="med" type="none"/>
            <a:tailEnd len="med" w="med" type="none"/>
          </a:ln>
        </p:spPr>
      </p:cxnSp>
      <p:cxnSp>
        <p:nvCxnSpPr>
          <p:cNvPr id="113" name="Google Shape;113;p17"/>
          <p:cNvCxnSpPr>
            <a:stCxn id="109" idx="2"/>
            <a:endCxn id="96" idx="6"/>
          </p:cNvCxnSpPr>
          <p:nvPr/>
        </p:nvCxnSpPr>
        <p:spPr>
          <a:xfrm flipH="1">
            <a:off x="5329424" y="2867826"/>
            <a:ext cx="908100" cy="89100"/>
          </a:xfrm>
          <a:prstGeom prst="straightConnector1">
            <a:avLst/>
          </a:prstGeom>
          <a:noFill/>
          <a:ln cap="flat" cmpd="sng" w="9525">
            <a:solidFill>
              <a:srgbClr val="B7B7B7"/>
            </a:solidFill>
            <a:prstDash val="dash"/>
            <a:round/>
            <a:headEnd len="med" w="med" type="none"/>
            <a:tailEnd len="med" w="med" type="none"/>
          </a:ln>
        </p:spPr>
      </p:cxnSp>
      <p:cxnSp>
        <p:nvCxnSpPr>
          <p:cNvPr id="114" name="Google Shape;114;p17"/>
          <p:cNvCxnSpPr>
            <a:stCxn id="110" idx="3"/>
            <a:endCxn id="99" idx="7"/>
          </p:cNvCxnSpPr>
          <p:nvPr/>
        </p:nvCxnSpPr>
        <p:spPr>
          <a:xfrm flipH="1">
            <a:off x="2861899" y="2174246"/>
            <a:ext cx="634500" cy="429000"/>
          </a:xfrm>
          <a:prstGeom prst="straightConnector1">
            <a:avLst/>
          </a:prstGeom>
          <a:noFill/>
          <a:ln cap="flat" cmpd="sng" w="9525">
            <a:solidFill>
              <a:srgbClr val="CCCCCC"/>
            </a:solidFill>
            <a:prstDash val="dash"/>
            <a:round/>
            <a:headEnd len="med" w="med" type="none"/>
            <a:tailEnd len="med" w="med" type="none"/>
          </a:ln>
        </p:spPr>
      </p:cxnSp>
      <p:cxnSp>
        <p:nvCxnSpPr>
          <p:cNvPr id="115" name="Google Shape;115;p17"/>
          <p:cNvCxnSpPr>
            <a:stCxn id="106" idx="3"/>
            <a:endCxn id="93" idx="7"/>
          </p:cNvCxnSpPr>
          <p:nvPr/>
        </p:nvCxnSpPr>
        <p:spPr>
          <a:xfrm flipH="1">
            <a:off x="4030677" y="1866207"/>
            <a:ext cx="854700" cy="861600"/>
          </a:xfrm>
          <a:prstGeom prst="straightConnector1">
            <a:avLst/>
          </a:prstGeom>
          <a:noFill/>
          <a:ln cap="flat" cmpd="sng" w="9525">
            <a:solidFill>
              <a:srgbClr val="CCCCCC"/>
            </a:solidFill>
            <a:prstDash val="dash"/>
            <a:round/>
            <a:headEnd len="med" w="med" type="none"/>
            <a:tailEnd len="med" w="med" type="none"/>
          </a:ln>
        </p:spPr>
      </p:cxnSp>
      <p:cxnSp>
        <p:nvCxnSpPr>
          <p:cNvPr id="116" name="Google Shape;116;p17"/>
          <p:cNvCxnSpPr>
            <a:stCxn id="109" idx="3"/>
            <a:endCxn id="94" idx="7"/>
          </p:cNvCxnSpPr>
          <p:nvPr/>
        </p:nvCxnSpPr>
        <p:spPr>
          <a:xfrm flipH="1">
            <a:off x="5011481" y="3168735"/>
            <a:ext cx="1356000" cy="571200"/>
          </a:xfrm>
          <a:prstGeom prst="straightConnector1">
            <a:avLst/>
          </a:prstGeom>
          <a:noFill/>
          <a:ln cap="flat" cmpd="sng" w="28575">
            <a:solidFill>
              <a:srgbClr val="D1D5DB"/>
            </a:solidFill>
            <a:prstDash val="dash"/>
            <a:round/>
            <a:headEnd len="med" w="med" type="none"/>
            <a:tailEnd len="med" w="med" type="none"/>
          </a:ln>
        </p:spPr>
      </p:cxnSp>
      <p:cxnSp>
        <p:nvCxnSpPr>
          <p:cNvPr id="117" name="Google Shape;117;p17"/>
          <p:cNvCxnSpPr>
            <a:stCxn id="110" idx="4"/>
            <a:endCxn id="93" idx="0"/>
          </p:cNvCxnSpPr>
          <p:nvPr/>
        </p:nvCxnSpPr>
        <p:spPr>
          <a:xfrm flipH="1">
            <a:off x="3717143" y="2298887"/>
            <a:ext cx="93000" cy="304200"/>
          </a:xfrm>
          <a:prstGeom prst="straightConnector1">
            <a:avLst/>
          </a:prstGeom>
          <a:noFill/>
          <a:ln cap="flat" cmpd="sng" w="9525">
            <a:solidFill>
              <a:srgbClr val="B7B7B7"/>
            </a:solidFill>
            <a:prstDash val="dash"/>
            <a:round/>
            <a:headEnd len="med" w="med" type="none"/>
            <a:tailEnd len="med" w="med" type="none"/>
          </a:ln>
        </p:spPr>
      </p:cxnSp>
      <p:cxnSp>
        <p:nvCxnSpPr>
          <p:cNvPr id="118" name="Google Shape;118;p17"/>
          <p:cNvCxnSpPr>
            <a:stCxn id="110" idx="4"/>
            <a:endCxn id="101" idx="7"/>
          </p:cNvCxnSpPr>
          <p:nvPr/>
        </p:nvCxnSpPr>
        <p:spPr>
          <a:xfrm flipH="1">
            <a:off x="2791043" y="2298887"/>
            <a:ext cx="1019100" cy="1440900"/>
          </a:xfrm>
          <a:prstGeom prst="straightConnector1">
            <a:avLst/>
          </a:prstGeom>
          <a:noFill/>
          <a:ln cap="flat" cmpd="sng" w="9525">
            <a:solidFill>
              <a:srgbClr val="B7B7B7"/>
            </a:solidFill>
            <a:prstDash val="dash"/>
            <a:round/>
            <a:headEnd len="med" w="med" type="none"/>
            <a:tailEnd len="med" w="med" type="none"/>
          </a:ln>
        </p:spPr>
      </p:cxnSp>
      <p:cxnSp>
        <p:nvCxnSpPr>
          <p:cNvPr id="119" name="Google Shape;119;p17"/>
          <p:cNvCxnSpPr>
            <a:stCxn id="110" idx="4"/>
            <a:endCxn id="94" idx="0"/>
          </p:cNvCxnSpPr>
          <p:nvPr/>
        </p:nvCxnSpPr>
        <p:spPr>
          <a:xfrm>
            <a:off x="3810143" y="2298887"/>
            <a:ext cx="887400" cy="1316400"/>
          </a:xfrm>
          <a:prstGeom prst="straightConnector1">
            <a:avLst/>
          </a:prstGeom>
          <a:noFill/>
          <a:ln cap="flat" cmpd="sng" w="9525">
            <a:solidFill>
              <a:srgbClr val="B7B7B7"/>
            </a:solidFill>
            <a:prstDash val="dash"/>
            <a:round/>
            <a:headEnd len="med" w="med" type="none"/>
            <a:tailEnd len="med" w="med" type="none"/>
          </a:ln>
        </p:spPr>
      </p:cxnSp>
      <p:cxnSp>
        <p:nvCxnSpPr>
          <p:cNvPr id="120" name="Google Shape;120;p17"/>
          <p:cNvCxnSpPr>
            <a:stCxn id="110" idx="5"/>
            <a:endCxn id="96" idx="1"/>
          </p:cNvCxnSpPr>
          <p:nvPr/>
        </p:nvCxnSpPr>
        <p:spPr>
          <a:xfrm>
            <a:off x="4123886" y="2174246"/>
            <a:ext cx="448200" cy="481800"/>
          </a:xfrm>
          <a:prstGeom prst="straightConnector1">
            <a:avLst/>
          </a:prstGeom>
          <a:noFill/>
          <a:ln cap="flat" cmpd="sng" w="9525">
            <a:solidFill>
              <a:srgbClr val="CCCCCC"/>
            </a:solidFill>
            <a:prstDash val="dash"/>
            <a:round/>
            <a:headEnd len="med" w="med" type="none"/>
            <a:tailEnd len="med" w="med" type="none"/>
          </a:ln>
        </p:spPr>
      </p:cxnSp>
      <p:cxnSp>
        <p:nvCxnSpPr>
          <p:cNvPr id="121" name="Google Shape;121;p17"/>
          <p:cNvCxnSpPr>
            <a:stCxn id="106" idx="4"/>
            <a:endCxn id="96" idx="0"/>
          </p:cNvCxnSpPr>
          <p:nvPr/>
        </p:nvCxnSpPr>
        <p:spPr>
          <a:xfrm flipH="1">
            <a:off x="4885920" y="1990848"/>
            <a:ext cx="313200" cy="540600"/>
          </a:xfrm>
          <a:prstGeom prst="straightConnector1">
            <a:avLst/>
          </a:prstGeom>
          <a:noFill/>
          <a:ln cap="flat" cmpd="sng" w="9525">
            <a:solidFill>
              <a:srgbClr val="CCCCCC"/>
            </a:solidFill>
            <a:prstDash val="dash"/>
            <a:round/>
            <a:headEnd len="med" w="med" type="none"/>
            <a:tailEnd len="med" w="med" type="none"/>
          </a:ln>
        </p:spPr>
      </p:cxnSp>
      <p:cxnSp>
        <p:nvCxnSpPr>
          <p:cNvPr id="122" name="Google Shape;122;p17"/>
          <p:cNvCxnSpPr>
            <a:stCxn id="106" idx="4"/>
            <a:endCxn id="94" idx="0"/>
          </p:cNvCxnSpPr>
          <p:nvPr/>
        </p:nvCxnSpPr>
        <p:spPr>
          <a:xfrm flipH="1">
            <a:off x="4697520" y="1990848"/>
            <a:ext cx="501600" cy="1624500"/>
          </a:xfrm>
          <a:prstGeom prst="straightConnector1">
            <a:avLst/>
          </a:prstGeom>
          <a:noFill/>
          <a:ln cap="flat" cmpd="sng" w="9525">
            <a:solidFill>
              <a:srgbClr val="CCCCCC"/>
            </a:solidFill>
            <a:prstDash val="dash"/>
            <a:round/>
            <a:headEnd len="med" w="med" type="none"/>
            <a:tailEnd len="med" w="med" type="none"/>
          </a:ln>
        </p:spPr>
      </p:cxnSp>
      <p:cxnSp>
        <p:nvCxnSpPr>
          <p:cNvPr id="123" name="Google Shape;123;p17"/>
          <p:cNvCxnSpPr>
            <a:stCxn id="106" idx="3"/>
            <a:endCxn id="99" idx="6"/>
          </p:cNvCxnSpPr>
          <p:nvPr/>
        </p:nvCxnSpPr>
        <p:spPr>
          <a:xfrm flipH="1">
            <a:off x="2991777" y="1866207"/>
            <a:ext cx="1893600" cy="1038000"/>
          </a:xfrm>
          <a:prstGeom prst="straightConnector1">
            <a:avLst/>
          </a:prstGeom>
          <a:noFill/>
          <a:ln cap="flat" cmpd="sng" w="9525">
            <a:solidFill>
              <a:srgbClr val="CCCCCC"/>
            </a:solidFill>
            <a:prstDash val="dash"/>
            <a:round/>
            <a:headEnd len="med" w="med" type="none"/>
            <a:tailEnd len="med" w="med" type="none"/>
          </a:ln>
        </p:spPr>
      </p:cxnSp>
      <p:cxnSp>
        <p:nvCxnSpPr>
          <p:cNvPr id="124" name="Google Shape;124;p17"/>
          <p:cNvCxnSpPr>
            <a:stCxn id="106" idx="3"/>
            <a:endCxn id="101" idx="7"/>
          </p:cNvCxnSpPr>
          <p:nvPr/>
        </p:nvCxnSpPr>
        <p:spPr>
          <a:xfrm flipH="1">
            <a:off x="2791077" y="1866207"/>
            <a:ext cx="2094300" cy="1873800"/>
          </a:xfrm>
          <a:prstGeom prst="straightConnector1">
            <a:avLst/>
          </a:prstGeom>
          <a:noFill/>
          <a:ln cap="flat" cmpd="sng" w="9525">
            <a:solidFill>
              <a:srgbClr val="CCCCCC"/>
            </a:solidFill>
            <a:prstDash val="dash"/>
            <a:round/>
            <a:headEnd len="med" w="med" type="none"/>
            <a:tailEnd len="med" w="med" type="none"/>
          </a:ln>
        </p:spPr>
      </p:cxnSp>
      <p:sp>
        <p:nvSpPr>
          <p:cNvPr id="125" name="Google Shape;125;p17"/>
          <p:cNvSpPr/>
          <p:nvPr/>
        </p:nvSpPr>
        <p:spPr>
          <a:xfrm>
            <a:off x="6474302" y="3830809"/>
            <a:ext cx="887400" cy="851100"/>
          </a:xfrm>
          <a:prstGeom prst="ellipse">
            <a:avLst/>
          </a:prstGeom>
          <a:solidFill>
            <a:srgbClr val="D1D5DB"/>
          </a:solidFill>
          <a:ln cap="flat" cmpd="sng" w="2857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latin typeface="Times New Roman"/>
                <a:ea typeface="Times New Roman"/>
                <a:cs typeface="Times New Roman"/>
                <a:sym typeface="Times New Roman"/>
              </a:rPr>
              <a:t>Isabel</a:t>
            </a:r>
            <a:endParaRPr sz="900">
              <a:latin typeface="Times New Roman"/>
              <a:ea typeface="Times New Roman"/>
              <a:cs typeface="Times New Roman"/>
              <a:sym typeface="Times New Roman"/>
            </a:endParaRPr>
          </a:p>
        </p:txBody>
      </p:sp>
      <p:sp>
        <p:nvSpPr>
          <p:cNvPr id="126" name="Google Shape;126;p17"/>
          <p:cNvSpPr/>
          <p:nvPr/>
        </p:nvSpPr>
        <p:spPr>
          <a:xfrm>
            <a:off x="1912093" y="1341764"/>
            <a:ext cx="887400" cy="851100"/>
          </a:xfrm>
          <a:prstGeom prst="ellipse">
            <a:avLst/>
          </a:prstGeom>
          <a:solidFill>
            <a:srgbClr val="D1D5DB"/>
          </a:solidFill>
          <a:ln cap="flat" cmpd="sng" w="2857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latin typeface="Times New Roman"/>
                <a:ea typeface="Times New Roman"/>
                <a:cs typeface="Times New Roman"/>
                <a:sym typeface="Times New Roman"/>
              </a:rPr>
              <a:t>Graig</a:t>
            </a:r>
            <a:endParaRPr sz="900">
              <a:latin typeface="Times New Roman"/>
              <a:ea typeface="Times New Roman"/>
              <a:cs typeface="Times New Roman"/>
              <a:sym typeface="Times New Roman"/>
            </a:endParaRPr>
          </a:p>
        </p:txBody>
      </p:sp>
      <p:sp>
        <p:nvSpPr>
          <p:cNvPr id="127" name="Google Shape;127;p17"/>
          <p:cNvSpPr/>
          <p:nvPr/>
        </p:nvSpPr>
        <p:spPr>
          <a:xfrm>
            <a:off x="7626554" y="1663468"/>
            <a:ext cx="887400" cy="851100"/>
          </a:xfrm>
          <a:prstGeom prst="ellipse">
            <a:avLst/>
          </a:prstGeom>
          <a:solidFill>
            <a:srgbClr val="D1D5DB"/>
          </a:solidFill>
          <a:ln cap="flat" cmpd="sng" w="2857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latin typeface="Times New Roman"/>
                <a:ea typeface="Times New Roman"/>
                <a:cs typeface="Times New Roman"/>
                <a:sym typeface="Times New Roman"/>
              </a:rPr>
              <a:t>Sarah</a:t>
            </a:r>
            <a:endParaRPr sz="900">
              <a:latin typeface="Times New Roman"/>
              <a:ea typeface="Times New Roman"/>
              <a:cs typeface="Times New Roman"/>
              <a:sym typeface="Times New Roman"/>
            </a:endParaRPr>
          </a:p>
        </p:txBody>
      </p:sp>
      <p:sp>
        <p:nvSpPr>
          <p:cNvPr id="128" name="Google Shape;128;p17"/>
          <p:cNvSpPr/>
          <p:nvPr/>
        </p:nvSpPr>
        <p:spPr>
          <a:xfrm>
            <a:off x="8332768" y="3299160"/>
            <a:ext cx="887400" cy="851100"/>
          </a:xfrm>
          <a:prstGeom prst="ellipse">
            <a:avLst/>
          </a:prstGeom>
          <a:solidFill>
            <a:srgbClr val="D1D5DB"/>
          </a:solidFill>
          <a:ln cap="flat" cmpd="sng" w="2857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latin typeface="Times New Roman"/>
                <a:ea typeface="Times New Roman"/>
                <a:cs typeface="Times New Roman"/>
                <a:sym typeface="Times New Roman"/>
              </a:rPr>
              <a:t>Dennis</a:t>
            </a:r>
            <a:endParaRPr sz="900">
              <a:latin typeface="Times New Roman"/>
              <a:ea typeface="Times New Roman"/>
              <a:cs typeface="Times New Roman"/>
              <a:sym typeface="Times New Roman"/>
            </a:endParaRPr>
          </a:p>
        </p:txBody>
      </p:sp>
      <p:sp>
        <p:nvSpPr>
          <p:cNvPr id="129" name="Google Shape;129;p17"/>
          <p:cNvSpPr/>
          <p:nvPr/>
        </p:nvSpPr>
        <p:spPr>
          <a:xfrm>
            <a:off x="550870" y="2442289"/>
            <a:ext cx="887400" cy="851100"/>
          </a:xfrm>
          <a:prstGeom prst="ellipse">
            <a:avLst/>
          </a:prstGeom>
          <a:solidFill>
            <a:srgbClr val="D1D5DB"/>
          </a:solidFill>
          <a:ln cap="flat" cmpd="sng" w="2857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latin typeface="Times New Roman"/>
                <a:ea typeface="Times New Roman"/>
                <a:cs typeface="Times New Roman"/>
                <a:sym typeface="Times New Roman"/>
              </a:rPr>
              <a:t>Jesse</a:t>
            </a:r>
            <a:endParaRPr sz="900">
              <a:latin typeface="Times New Roman"/>
              <a:ea typeface="Times New Roman"/>
              <a:cs typeface="Times New Roman"/>
              <a:sym typeface="Times New Roman"/>
            </a:endParaRPr>
          </a:p>
        </p:txBody>
      </p:sp>
      <p:cxnSp>
        <p:nvCxnSpPr>
          <p:cNvPr id="130" name="Google Shape;130;p17"/>
          <p:cNvCxnSpPr>
            <a:stCxn id="101" idx="3"/>
            <a:endCxn id="91" idx="7"/>
          </p:cNvCxnSpPr>
          <p:nvPr/>
        </p:nvCxnSpPr>
        <p:spPr>
          <a:xfrm flipH="1">
            <a:off x="1451360" y="4341732"/>
            <a:ext cx="712200" cy="724800"/>
          </a:xfrm>
          <a:prstGeom prst="straightConnector1">
            <a:avLst/>
          </a:prstGeom>
          <a:noFill/>
          <a:ln cap="flat" cmpd="sng" w="9525">
            <a:solidFill>
              <a:srgbClr val="CCCCCC"/>
            </a:solidFill>
            <a:prstDash val="dash"/>
            <a:round/>
            <a:headEnd len="med" w="med" type="none"/>
            <a:tailEnd len="med" w="med" type="none"/>
          </a:ln>
        </p:spPr>
      </p:cxnSp>
      <p:cxnSp>
        <p:nvCxnSpPr>
          <p:cNvPr id="131" name="Google Shape;131;p17"/>
          <p:cNvCxnSpPr>
            <a:stCxn id="91" idx="0"/>
            <a:endCxn id="99" idx="3"/>
          </p:cNvCxnSpPr>
          <p:nvPr/>
        </p:nvCxnSpPr>
        <p:spPr>
          <a:xfrm flipH="1" rot="10800000">
            <a:off x="1137539" y="3204888"/>
            <a:ext cx="1096800" cy="1737000"/>
          </a:xfrm>
          <a:prstGeom prst="straightConnector1">
            <a:avLst/>
          </a:prstGeom>
          <a:noFill/>
          <a:ln cap="flat" cmpd="sng" w="9525">
            <a:solidFill>
              <a:srgbClr val="CCCCCC"/>
            </a:solidFill>
            <a:prstDash val="dash"/>
            <a:round/>
            <a:headEnd len="med" w="med" type="none"/>
            <a:tailEnd len="med" w="med" type="none"/>
          </a:ln>
        </p:spPr>
      </p:cxnSp>
      <p:cxnSp>
        <p:nvCxnSpPr>
          <p:cNvPr id="132" name="Google Shape;132;p17"/>
          <p:cNvCxnSpPr>
            <a:stCxn id="91" idx="7"/>
            <a:endCxn id="110" idx="3"/>
          </p:cNvCxnSpPr>
          <p:nvPr/>
        </p:nvCxnSpPr>
        <p:spPr>
          <a:xfrm flipH="1" rot="10800000">
            <a:off x="1451282" y="2174229"/>
            <a:ext cx="2045100" cy="2892300"/>
          </a:xfrm>
          <a:prstGeom prst="straightConnector1">
            <a:avLst/>
          </a:prstGeom>
          <a:noFill/>
          <a:ln cap="flat" cmpd="sng" w="9525">
            <a:solidFill>
              <a:srgbClr val="D1D5DB"/>
            </a:solidFill>
            <a:prstDash val="dash"/>
            <a:round/>
            <a:headEnd len="med" w="med" type="none"/>
            <a:tailEnd len="med" w="med" type="none"/>
          </a:ln>
        </p:spPr>
      </p:cxnSp>
      <p:cxnSp>
        <p:nvCxnSpPr>
          <p:cNvPr id="133" name="Google Shape;133;p17"/>
          <p:cNvCxnSpPr>
            <a:stCxn id="91" idx="7"/>
            <a:endCxn id="93" idx="3"/>
          </p:cNvCxnSpPr>
          <p:nvPr/>
        </p:nvCxnSpPr>
        <p:spPr>
          <a:xfrm flipH="1" rot="10800000">
            <a:off x="1451282" y="3329529"/>
            <a:ext cx="1952100" cy="1737000"/>
          </a:xfrm>
          <a:prstGeom prst="straightConnector1">
            <a:avLst/>
          </a:prstGeom>
          <a:noFill/>
          <a:ln cap="flat" cmpd="sng" w="9525">
            <a:solidFill>
              <a:srgbClr val="CCCCCC"/>
            </a:solidFill>
            <a:prstDash val="dash"/>
            <a:round/>
            <a:headEnd len="med" w="med" type="none"/>
            <a:tailEnd len="med" w="med" type="none"/>
          </a:ln>
        </p:spPr>
      </p:cxnSp>
      <p:cxnSp>
        <p:nvCxnSpPr>
          <p:cNvPr id="134" name="Google Shape;134;p17"/>
          <p:cNvCxnSpPr>
            <a:stCxn id="106" idx="3"/>
            <a:endCxn id="91" idx="7"/>
          </p:cNvCxnSpPr>
          <p:nvPr/>
        </p:nvCxnSpPr>
        <p:spPr>
          <a:xfrm flipH="1">
            <a:off x="1451277" y="1866207"/>
            <a:ext cx="3434100" cy="3200400"/>
          </a:xfrm>
          <a:prstGeom prst="straightConnector1">
            <a:avLst/>
          </a:prstGeom>
          <a:noFill/>
          <a:ln cap="flat" cmpd="sng" w="9525">
            <a:solidFill>
              <a:srgbClr val="D1D5DB"/>
            </a:solidFill>
            <a:prstDash val="dash"/>
            <a:round/>
            <a:headEnd len="med" w="med" type="none"/>
            <a:tailEnd len="med" w="med" type="none"/>
          </a:ln>
        </p:spPr>
      </p:cxnSp>
      <p:cxnSp>
        <p:nvCxnSpPr>
          <p:cNvPr id="135" name="Google Shape;135;p17"/>
          <p:cNvCxnSpPr>
            <a:stCxn id="96" idx="3"/>
            <a:endCxn id="91" idx="7"/>
          </p:cNvCxnSpPr>
          <p:nvPr/>
        </p:nvCxnSpPr>
        <p:spPr>
          <a:xfrm flipH="1">
            <a:off x="1451204" y="3257982"/>
            <a:ext cx="3120900" cy="1808400"/>
          </a:xfrm>
          <a:prstGeom prst="straightConnector1">
            <a:avLst/>
          </a:prstGeom>
          <a:noFill/>
          <a:ln cap="flat" cmpd="sng" w="9525">
            <a:solidFill>
              <a:srgbClr val="CCCCCC"/>
            </a:solidFill>
            <a:prstDash val="dash"/>
            <a:round/>
            <a:headEnd len="med" w="med" type="none"/>
            <a:tailEnd len="med" w="med" type="none"/>
          </a:ln>
        </p:spPr>
      </p:cxnSp>
      <p:cxnSp>
        <p:nvCxnSpPr>
          <p:cNvPr id="136" name="Google Shape;136;p17"/>
          <p:cNvCxnSpPr>
            <a:stCxn id="94" idx="2"/>
            <a:endCxn id="91" idx="7"/>
          </p:cNvCxnSpPr>
          <p:nvPr/>
        </p:nvCxnSpPr>
        <p:spPr>
          <a:xfrm flipH="1">
            <a:off x="1451353" y="4040822"/>
            <a:ext cx="2802600" cy="1025700"/>
          </a:xfrm>
          <a:prstGeom prst="straightConnector1">
            <a:avLst/>
          </a:prstGeom>
          <a:noFill/>
          <a:ln cap="flat" cmpd="sng" w="9525">
            <a:solidFill>
              <a:srgbClr val="CCCCCC"/>
            </a:solidFill>
            <a:prstDash val="dash"/>
            <a:round/>
            <a:headEnd len="med" w="med" type="none"/>
            <a:tailEnd len="med" w="med" type="none"/>
          </a:ln>
        </p:spPr>
      </p:cxnSp>
      <p:cxnSp>
        <p:nvCxnSpPr>
          <p:cNvPr id="137" name="Google Shape;137;p17"/>
          <p:cNvCxnSpPr>
            <a:stCxn id="109" idx="2"/>
            <a:endCxn id="91" idx="6"/>
          </p:cNvCxnSpPr>
          <p:nvPr/>
        </p:nvCxnSpPr>
        <p:spPr>
          <a:xfrm flipH="1">
            <a:off x="1581224" y="2867826"/>
            <a:ext cx="4656300" cy="2499600"/>
          </a:xfrm>
          <a:prstGeom prst="straightConnector1">
            <a:avLst/>
          </a:prstGeom>
          <a:noFill/>
          <a:ln cap="flat" cmpd="sng" w="9525">
            <a:solidFill>
              <a:srgbClr val="D1D5DB"/>
            </a:solidFill>
            <a:prstDash val="dash"/>
            <a:round/>
            <a:headEnd len="med" w="med" type="none"/>
            <a:tailEnd len="med" w="med" type="none"/>
          </a:ln>
        </p:spPr>
      </p:cxnSp>
      <p:cxnSp>
        <p:nvCxnSpPr>
          <p:cNvPr id="138" name="Google Shape;138;p17"/>
          <p:cNvCxnSpPr>
            <a:stCxn id="129" idx="7"/>
            <a:endCxn id="126" idx="3"/>
          </p:cNvCxnSpPr>
          <p:nvPr/>
        </p:nvCxnSpPr>
        <p:spPr>
          <a:xfrm flipH="1" rot="10800000">
            <a:off x="1308313" y="2068330"/>
            <a:ext cx="733800" cy="498600"/>
          </a:xfrm>
          <a:prstGeom prst="straightConnector1">
            <a:avLst/>
          </a:prstGeom>
          <a:noFill/>
          <a:ln cap="flat" cmpd="sng" w="9525">
            <a:solidFill>
              <a:srgbClr val="B7B7B7"/>
            </a:solidFill>
            <a:prstDash val="dash"/>
            <a:round/>
            <a:headEnd len="med" w="med" type="none"/>
            <a:tailEnd len="med" w="med" type="none"/>
          </a:ln>
        </p:spPr>
      </p:cxnSp>
      <p:cxnSp>
        <p:nvCxnSpPr>
          <p:cNvPr id="139" name="Google Shape;139;p17"/>
          <p:cNvCxnSpPr>
            <a:stCxn id="129" idx="4"/>
            <a:endCxn id="91" idx="0"/>
          </p:cNvCxnSpPr>
          <p:nvPr/>
        </p:nvCxnSpPr>
        <p:spPr>
          <a:xfrm>
            <a:off x="994570" y="3293389"/>
            <a:ext cx="143100" cy="1648500"/>
          </a:xfrm>
          <a:prstGeom prst="straightConnector1">
            <a:avLst/>
          </a:prstGeom>
          <a:noFill/>
          <a:ln cap="flat" cmpd="sng" w="9525">
            <a:solidFill>
              <a:srgbClr val="B7B7B7"/>
            </a:solidFill>
            <a:prstDash val="dash"/>
            <a:round/>
            <a:headEnd len="med" w="med" type="none"/>
            <a:tailEnd len="med" w="med" type="none"/>
          </a:ln>
        </p:spPr>
      </p:cxnSp>
      <p:cxnSp>
        <p:nvCxnSpPr>
          <p:cNvPr id="140" name="Google Shape;140;p17"/>
          <p:cNvCxnSpPr>
            <a:stCxn id="129" idx="6"/>
            <a:endCxn id="99" idx="2"/>
          </p:cNvCxnSpPr>
          <p:nvPr/>
        </p:nvCxnSpPr>
        <p:spPr>
          <a:xfrm>
            <a:off x="1438270" y="2867839"/>
            <a:ext cx="666300" cy="36300"/>
          </a:xfrm>
          <a:prstGeom prst="straightConnector1">
            <a:avLst/>
          </a:prstGeom>
          <a:noFill/>
          <a:ln cap="flat" cmpd="sng" w="9525">
            <a:solidFill>
              <a:srgbClr val="D1D5DB"/>
            </a:solidFill>
            <a:prstDash val="dash"/>
            <a:round/>
            <a:headEnd len="med" w="med" type="none"/>
            <a:tailEnd len="med" w="med" type="none"/>
          </a:ln>
        </p:spPr>
      </p:cxnSp>
      <p:cxnSp>
        <p:nvCxnSpPr>
          <p:cNvPr id="141" name="Google Shape;141;p17"/>
          <p:cNvCxnSpPr>
            <a:stCxn id="129" idx="5"/>
            <a:endCxn id="101" idx="1"/>
          </p:cNvCxnSpPr>
          <p:nvPr/>
        </p:nvCxnSpPr>
        <p:spPr>
          <a:xfrm>
            <a:off x="1308313" y="3168749"/>
            <a:ext cx="855300" cy="571200"/>
          </a:xfrm>
          <a:prstGeom prst="straightConnector1">
            <a:avLst/>
          </a:prstGeom>
          <a:noFill/>
          <a:ln cap="flat" cmpd="sng" w="9525">
            <a:solidFill>
              <a:srgbClr val="B7B7B7"/>
            </a:solidFill>
            <a:prstDash val="dash"/>
            <a:round/>
            <a:headEnd len="med" w="med" type="none"/>
            <a:tailEnd len="med" w="med" type="none"/>
          </a:ln>
        </p:spPr>
      </p:cxnSp>
      <p:cxnSp>
        <p:nvCxnSpPr>
          <p:cNvPr id="142" name="Google Shape;142;p17"/>
          <p:cNvCxnSpPr>
            <a:stCxn id="129" idx="6"/>
            <a:endCxn id="93" idx="2"/>
          </p:cNvCxnSpPr>
          <p:nvPr/>
        </p:nvCxnSpPr>
        <p:spPr>
          <a:xfrm>
            <a:off x="1438270" y="2867839"/>
            <a:ext cx="1835100" cy="160800"/>
          </a:xfrm>
          <a:prstGeom prst="straightConnector1">
            <a:avLst/>
          </a:prstGeom>
          <a:noFill/>
          <a:ln cap="flat" cmpd="sng" w="9525">
            <a:solidFill>
              <a:srgbClr val="D1D5DB"/>
            </a:solidFill>
            <a:prstDash val="dash"/>
            <a:round/>
            <a:headEnd len="med" w="med" type="none"/>
            <a:tailEnd len="med" w="med" type="none"/>
          </a:ln>
        </p:spPr>
      </p:cxnSp>
      <p:cxnSp>
        <p:nvCxnSpPr>
          <p:cNvPr id="143" name="Google Shape;143;p17"/>
          <p:cNvCxnSpPr>
            <a:stCxn id="129" idx="6"/>
            <a:endCxn id="110" idx="2"/>
          </p:cNvCxnSpPr>
          <p:nvPr/>
        </p:nvCxnSpPr>
        <p:spPr>
          <a:xfrm flipH="1" rot="10800000">
            <a:off x="1438270" y="1873339"/>
            <a:ext cx="1928100" cy="994500"/>
          </a:xfrm>
          <a:prstGeom prst="straightConnector1">
            <a:avLst/>
          </a:prstGeom>
          <a:noFill/>
          <a:ln cap="flat" cmpd="sng" w="9525">
            <a:solidFill>
              <a:srgbClr val="D1D5DB"/>
            </a:solidFill>
            <a:prstDash val="dash"/>
            <a:round/>
            <a:headEnd len="med" w="med" type="none"/>
            <a:tailEnd len="med" w="med" type="none"/>
          </a:ln>
        </p:spPr>
      </p:cxnSp>
      <p:cxnSp>
        <p:nvCxnSpPr>
          <p:cNvPr id="144" name="Google Shape;144;p17"/>
          <p:cNvCxnSpPr>
            <a:stCxn id="129" idx="6"/>
            <a:endCxn id="106" idx="3"/>
          </p:cNvCxnSpPr>
          <p:nvPr/>
        </p:nvCxnSpPr>
        <p:spPr>
          <a:xfrm flipH="1" rot="10800000">
            <a:off x="1438270" y="1866139"/>
            <a:ext cx="3447000" cy="1001700"/>
          </a:xfrm>
          <a:prstGeom prst="straightConnector1">
            <a:avLst/>
          </a:prstGeom>
          <a:noFill/>
          <a:ln cap="flat" cmpd="sng" w="9525">
            <a:solidFill>
              <a:srgbClr val="D1D5DB"/>
            </a:solidFill>
            <a:prstDash val="dash"/>
            <a:round/>
            <a:headEnd len="med" w="med" type="none"/>
            <a:tailEnd len="med" w="med" type="none"/>
          </a:ln>
        </p:spPr>
      </p:cxnSp>
      <p:cxnSp>
        <p:nvCxnSpPr>
          <p:cNvPr id="145" name="Google Shape;145;p17"/>
          <p:cNvCxnSpPr>
            <a:stCxn id="129" idx="6"/>
            <a:endCxn id="94" idx="1"/>
          </p:cNvCxnSpPr>
          <p:nvPr/>
        </p:nvCxnSpPr>
        <p:spPr>
          <a:xfrm>
            <a:off x="1438270" y="2867839"/>
            <a:ext cx="2945700" cy="872100"/>
          </a:xfrm>
          <a:prstGeom prst="straightConnector1">
            <a:avLst/>
          </a:prstGeom>
          <a:noFill/>
          <a:ln cap="flat" cmpd="sng" w="9525">
            <a:solidFill>
              <a:srgbClr val="D1D5DB"/>
            </a:solidFill>
            <a:prstDash val="dash"/>
            <a:round/>
            <a:headEnd len="med" w="med" type="none"/>
            <a:tailEnd len="med" w="med" type="none"/>
          </a:ln>
        </p:spPr>
      </p:cxnSp>
      <p:cxnSp>
        <p:nvCxnSpPr>
          <p:cNvPr id="146" name="Google Shape;146;p17"/>
          <p:cNvCxnSpPr>
            <a:stCxn id="129" idx="6"/>
            <a:endCxn id="96" idx="3"/>
          </p:cNvCxnSpPr>
          <p:nvPr/>
        </p:nvCxnSpPr>
        <p:spPr>
          <a:xfrm>
            <a:off x="1438270" y="2867839"/>
            <a:ext cx="3133800" cy="390000"/>
          </a:xfrm>
          <a:prstGeom prst="straightConnector1">
            <a:avLst/>
          </a:prstGeom>
          <a:noFill/>
          <a:ln cap="flat" cmpd="sng" w="9525">
            <a:solidFill>
              <a:srgbClr val="D1D5DB"/>
            </a:solidFill>
            <a:prstDash val="dash"/>
            <a:round/>
            <a:headEnd len="med" w="med" type="none"/>
            <a:tailEnd len="med" w="med" type="none"/>
          </a:ln>
        </p:spPr>
      </p:cxnSp>
      <p:cxnSp>
        <p:nvCxnSpPr>
          <p:cNvPr id="147" name="Google Shape;147;p17"/>
          <p:cNvCxnSpPr>
            <a:stCxn id="129" idx="6"/>
            <a:endCxn id="109" idx="2"/>
          </p:cNvCxnSpPr>
          <p:nvPr/>
        </p:nvCxnSpPr>
        <p:spPr>
          <a:xfrm>
            <a:off x="1438270" y="2867839"/>
            <a:ext cx="4799400" cy="0"/>
          </a:xfrm>
          <a:prstGeom prst="straightConnector1">
            <a:avLst/>
          </a:prstGeom>
          <a:noFill/>
          <a:ln cap="flat" cmpd="sng" w="9525">
            <a:solidFill>
              <a:srgbClr val="D1D5DB"/>
            </a:solidFill>
            <a:prstDash val="dash"/>
            <a:round/>
            <a:headEnd len="med" w="med" type="none"/>
            <a:tailEnd len="med" w="med" type="none"/>
          </a:ln>
        </p:spPr>
      </p:cxnSp>
      <p:cxnSp>
        <p:nvCxnSpPr>
          <p:cNvPr id="148" name="Google Shape;148;p17"/>
          <p:cNvCxnSpPr>
            <a:stCxn id="129" idx="6"/>
            <a:endCxn id="125" idx="1"/>
          </p:cNvCxnSpPr>
          <p:nvPr/>
        </p:nvCxnSpPr>
        <p:spPr>
          <a:xfrm>
            <a:off x="1438270" y="2867839"/>
            <a:ext cx="5166000" cy="1087500"/>
          </a:xfrm>
          <a:prstGeom prst="straightConnector1">
            <a:avLst/>
          </a:prstGeom>
          <a:noFill/>
          <a:ln cap="flat" cmpd="sng" w="9525">
            <a:solidFill>
              <a:srgbClr val="D1D5DB"/>
            </a:solidFill>
            <a:prstDash val="dash"/>
            <a:round/>
            <a:headEnd len="med" w="med" type="none"/>
            <a:tailEnd len="med" w="med" type="none"/>
          </a:ln>
        </p:spPr>
      </p:cxnSp>
      <p:cxnSp>
        <p:nvCxnSpPr>
          <p:cNvPr id="149" name="Google Shape;149;p17"/>
          <p:cNvCxnSpPr>
            <a:endCxn id="94" idx="6"/>
          </p:cNvCxnSpPr>
          <p:nvPr/>
        </p:nvCxnSpPr>
        <p:spPr>
          <a:xfrm rot="10800000">
            <a:off x="5141353" y="4040822"/>
            <a:ext cx="1332900" cy="215400"/>
          </a:xfrm>
          <a:prstGeom prst="straightConnector1">
            <a:avLst/>
          </a:prstGeom>
          <a:noFill/>
          <a:ln cap="flat" cmpd="sng" w="9525">
            <a:solidFill>
              <a:srgbClr val="D1D5DB"/>
            </a:solidFill>
            <a:prstDash val="dash"/>
            <a:round/>
            <a:headEnd len="med" w="med" type="none"/>
            <a:tailEnd len="med" w="med" type="none"/>
          </a:ln>
        </p:spPr>
      </p:cxnSp>
      <p:cxnSp>
        <p:nvCxnSpPr>
          <p:cNvPr id="150" name="Google Shape;150;p17"/>
          <p:cNvCxnSpPr>
            <a:stCxn id="125" idx="0"/>
            <a:endCxn id="109" idx="4"/>
          </p:cNvCxnSpPr>
          <p:nvPr/>
        </p:nvCxnSpPr>
        <p:spPr>
          <a:xfrm rot="10800000">
            <a:off x="6681302" y="3293509"/>
            <a:ext cx="236700" cy="537300"/>
          </a:xfrm>
          <a:prstGeom prst="straightConnector1">
            <a:avLst/>
          </a:prstGeom>
          <a:noFill/>
          <a:ln cap="flat" cmpd="sng" w="9525">
            <a:solidFill>
              <a:srgbClr val="D1D5DB"/>
            </a:solidFill>
            <a:prstDash val="dash"/>
            <a:round/>
            <a:headEnd len="med" w="med" type="none"/>
            <a:tailEnd len="med" w="med" type="none"/>
          </a:ln>
        </p:spPr>
      </p:cxnSp>
      <p:cxnSp>
        <p:nvCxnSpPr>
          <p:cNvPr id="151" name="Google Shape;151;p17"/>
          <p:cNvCxnSpPr>
            <a:stCxn id="106" idx="4"/>
            <a:endCxn id="125" idx="1"/>
          </p:cNvCxnSpPr>
          <p:nvPr/>
        </p:nvCxnSpPr>
        <p:spPr>
          <a:xfrm>
            <a:off x="5199120" y="1990848"/>
            <a:ext cx="1405200" cy="1964700"/>
          </a:xfrm>
          <a:prstGeom prst="straightConnector1">
            <a:avLst/>
          </a:prstGeom>
          <a:noFill/>
          <a:ln cap="flat" cmpd="sng" w="9525">
            <a:solidFill>
              <a:srgbClr val="D1D5DB"/>
            </a:solidFill>
            <a:prstDash val="dash"/>
            <a:round/>
            <a:headEnd len="med" w="med" type="none"/>
            <a:tailEnd len="med" w="med" type="none"/>
          </a:ln>
        </p:spPr>
      </p:cxnSp>
      <p:cxnSp>
        <p:nvCxnSpPr>
          <p:cNvPr id="152" name="Google Shape;152;p17"/>
          <p:cNvCxnSpPr>
            <a:stCxn id="110" idx="5"/>
            <a:endCxn id="125" idx="1"/>
          </p:cNvCxnSpPr>
          <p:nvPr/>
        </p:nvCxnSpPr>
        <p:spPr>
          <a:xfrm>
            <a:off x="4123886" y="2174246"/>
            <a:ext cx="2480400" cy="1781100"/>
          </a:xfrm>
          <a:prstGeom prst="straightConnector1">
            <a:avLst/>
          </a:prstGeom>
          <a:noFill/>
          <a:ln cap="flat" cmpd="sng" w="9525">
            <a:solidFill>
              <a:srgbClr val="D1D5DB"/>
            </a:solidFill>
            <a:prstDash val="dash"/>
            <a:round/>
            <a:headEnd len="med" w="med" type="none"/>
            <a:tailEnd len="med" w="med" type="none"/>
          </a:ln>
        </p:spPr>
      </p:cxnSp>
      <p:cxnSp>
        <p:nvCxnSpPr>
          <p:cNvPr id="153" name="Google Shape;153;p17"/>
          <p:cNvCxnSpPr>
            <a:stCxn id="96" idx="5"/>
            <a:endCxn id="125" idx="1"/>
          </p:cNvCxnSpPr>
          <p:nvPr/>
        </p:nvCxnSpPr>
        <p:spPr>
          <a:xfrm>
            <a:off x="5199590" y="3257982"/>
            <a:ext cx="1404600" cy="697500"/>
          </a:xfrm>
          <a:prstGeom prst="straightConnector1">
            <a:avLst/>
          </a:prstGeom>
          <a:noFill/>
          <a:ln cap="flat" cmpd="sng" w="9525">
            <a:solidFill>
              <a:srgbClr val="D1D5DB"/>
            </a:solidFill>
            <a:prstDash val="dash"/>
            <a:round/>
            <a:headEnd len="med" w="med" type="none"/>
            <a:tailEnd len="med" w="med" type="none"/>
          </a:ln>
        </p:spPr>
      </p:cxnSp>
      <p:cxnSp>
        <p:nvCxnSpPr>
          <p:cNvPr id="154" name="Google Shape;154;p17"/>
          <p:cNvCxnSpPr>
            <a:stCxn id="93" idx="5"/>
            <a:endCxn id="125" idx="1"/>
          </p:cNvCxnSpPr>
          <p:nvPr/>
        </p:nvCxnSpPr>
        <p:spPr>
          <a:xfrm>
            <a:off x="4030759" y="3329574"/>
            <a:ext cx="2573400" cy="625800"/>
          </a:xfrm>
          <a:prstGeom prst="straightConnector1">
            <a:avLst/>
          </a:prstGeom>
          <a:noFill/>
          <a:ln cap="flat" cmpd="sng" w="9525">
            <a:solidFill>
              <a:srgbClr val="D1D5DB"/>
            </a:solidFill>
            <a:prstDash val="dash"/>
            <a:round/>
            <a:headEnd len="med" w="med" type="none"/>
            <a:tailEnd len="med" w="med" type="none"/>
          </a:ln>
        </p:spPr>
      </p:cxnSp>
      <p:cxnSp>
        <p:nvCxnSpPr>
          <p:cNvPr id="155" name="Google Shape;155;p17"/>
          <p:cNvCxnSpPr>
            <a:stCxn id="99" idx="5"/>
            <a:endCxn id="125" idx="2"/>
          </p:cNvCxnSpPr>
          <p:nvPr/>
        </p:nvCxnSpPr>
        <p:spPr>
          <a:xfrm>
            <a:off x="2861928" y="3204978"/>
            <a:ext cx="3612300" cy="1051500"/>
          </a:xfrm>
          <a:prstGeom prst="straightConnector1">
            <a:avLst/>
          </a:prstGeom>
          <a:noFill/>
          <a:ln cap="flat" cmpd="sng" w="9525">
            <a:solidFill>
              <a:srgbClr val="D1D5DB"/>
            </a:solidFill>
            <a:prstDash val="dash"/>
            <a:round/>
            <a:headEnd len="med" w="med" type="none"/>
            <a:tailEnd len="med" w="med" type="none"/>
          </a:ln>
        </p:spPr>
      </p:cxnSp>
      <p:cxnSp>
        <p:nvCxnSpPr>
          <p:cNvPr id="156" name="Google Shape;156;p17"/>
          <p:cNvCxnSpPr>
            <a:stCxn id="101" idx="6"/>
            <a:endCxn id="125" idx="2"/>
          </p:cNvCxnSpPr>
          <p:nvPr/>
        </p:nvCxnSpPr>
        <p:spPr>
          <a:xfrm>
            <a:off x="2921004" y="4040822"/>
            <a:ext cx="3553200" cy="215400"/>
          </a:xfrm>
          <a:prstGeom prst="straightConnector1">
            <a:avLst/>
          </a:prstGeom>
          <a:noFill/>
          <a:ln cap="flat" cmpd="sng" w="9525">
            <a:solidFill>
              <a:srgbClr val="D1D5DB"/>
            </a:solidFill>
            <a:prstDash val="dash"/>
            <a:round/>
            <a:headEnd len="med" w="med" type="none"/>
            <a:tailEnd len="med" w="med" type="none"/>
          </a:ln>
        </p:spPr>
      </p:cxnSp>
      <p:cxnSp>
        <p:nvCxnSpPr>
          <p:cNvPr id="157" name="Google Shape;157;p17"/>
          <p:cNvCxnSpPr>
            <a:stCxn id="126" idx="5"/>
            <a:endCxn id="125" idx="1"/>
          </p:cNvCxnSpPr>
          <p:nvPr/>
        </p:nvCxnSpPr>
        <p:spPr>
          <a:xfrm>
            <a:off x="2669536" y="2068224"/>
            <a:ext cx="3934800" cy="1887300"/>
          </a:xfrm>
          <a:prstGeom prst="straightConnector1">
            <a:avLst/>
          </a:prstGeom>
          <a:noFill/>
          <a:ln cap="flat" cmpd="sng" w="9525">
            <a:solidFill>
              <a:srgbClr val="D1D5DB"/>
            </a:solidFill>
            <a:prstDash val="dash"/>
            <a:round/>
            <a:headEnd len="med" w="med" type="none"/>
            <a:tailEnd len="med" w="med" type="none"/>
          </a:ln>
        </p:spPr>
      </p:cxnSp>
      <p:cxnSp>
        <p:nvCxnSpPr>
          <p:cNvPr id="158" name="Google Shape;158;p17"/>
          <p:cNvCxnSpPr>
            <a:endCxn id="125" idx="2"/>
          </p:cNvCxnSpPr>
          <p:nvPr/>
        </p:nvCxnSpPr>
        <p:spPr>
          <a:xfrm>
            <a:off x="1438202" y="2867659"/>
            <a:ext cx="5036100" cy="1388700"/>
          </a:xfrm>
          <a:prstGeom prst="straightConnector1">
            <a:avLst/>
          </a:prstGeom>
          <a:noFill/>
          <a:ln cap="flat" cmpd="sng" w="9525">
            <a:solidFill>
              <a:srgbClr val="D1D5DB"/>
            </a:solidFill>
            <a:prstDash val="dash"/>
            <a:round/>
            <a:headEnd len="med" w="med" type="none"/>
            <a:tailEnd len="med" w="med" type="none"/>
          </a:ln>
        </p:spPr>
      </p:cxnSp>
      <p:cxnSp>
        <p:nvCxnSpPr>
          <p:cNvPr id="159" name="Google Shape;159;p17"/>
          <p:cNvCxnSpPr>
            <a:endCxn id="125" idx="3"/>
          </p:cNvCxnSpPr>
          <p:nvPr/>
        </p:nvCxnSpPr>
        <p:spPr>
          <a:xfrm flipH="1" rot="10800000">
            <a:off x="1581358" y="4557269"/>
            <a:ext cx="5022900" cy="810300"/>
          </a:xfrm>
          <a:prstGeom prst="straightConnector1">
            <a:avLst/>
          </a:prstGeom>
          <a:noFill/>
          <a:ln cap="flat" cmpd="sng" w="9525">
            <a:solidFill>
              <a:srgbClr val="D1D5DB"/>
            </a:solidFill>
            <a:prstDash val="dash"/>
            <a:round/>
            <a:headEnd len="med" w="med" type="none"/>
            <a:tailEnd len="med" w="med" type="none"/>
          </a:ln>
        </p:spPr>
      </p:cxnSp>
      <p:cxnSp>
        <p:nvCxnSpPr>
          <p:cNvPr id="160" name="Google Shape;160;p17"/>
          <p:cNvCxnSpPr>
            <a:stCxn id="125" idx="4"/>
          </p:cNvCxnSpPr>
          <p:nvPr/>
        </p:nvCxnSpPr>
        <p:spPr>
          <a:xfrm flipH="1">
            <a:off x="4391402" y="4681909"/>
            <a:ext cx="2526600" cy="1179000"/>
          </a:xfrm>
          <a:prstGeom prst="straightConnector1">
            <a:avLst/>
          </a:prstGeom>
          <a:noFill/>
          <a:ln cap="flat" cmpd="sng" w="9525">
            <a:solidFill>
              <a:srgbClr val="D1D5DB"/>
            </a:solidFill>
            <a:prstDash val="dash"/>
            <a:round/>
            <a:headEnd len="med" w="med" type="none"/>
            <a:tailEnd len="med" w="med" type="none"/>
          </a:ln>
        </p:spPr>
      </p:cxnSp>
      <p:cxnSp>
        <p:nvCxnSpPr>
          <p:cNvPr id="161" name="Google Shape;161;p17"/>
          <p:cNvCxnSpPr>
            <a:stCxn id="101" idx="4"/>
          </p:cNvCxnSpPr>
          <p:nvPr/>
        </p:nvCxnSpPr>
        <p:spPr>
          <a:xfrm>
            <a:off x="2477304" y="4466372"/>
            <a:ext cx="379800" cy="1283100"/>
          </a:xfrm>
          <a:prstGeom prst="straightConnector1">
            <a:avLst/>
          </a:prstGeom>
          <a:noFill/>
          <a:ln cap="flat" cmpd="sng" w="9525">
            <a:solidFill>
              <a:srgbClr val="D1D5DB"/>
            </a:solidFill>
            <a:prstDash val="dash"/>
            <a:round/>
            <a:headEnd len="med" w="med" type="none"/>
            <a:tailEnd len="med" w="med" type="none"/>
          </a:ln>
        </p:spPr>
      </p:cxnSp>
      <p:cxnSp>
        <p:nvCxnSpPr>
          <p:cNvPr id="162" name="Google Shape;162;p17"/>
          <p:cNvCxnSpPr>
            <a:stCxn id="94" idx="3"/>
          </p:cNvCxnSpPr>
          <p:nvPr/>
        </p:nvCxnSpPr>
        <p:spPr>
          <a:xfrm flipH="1">
            <a:off x="3772209" y="4341732"/>
            <a:ext cx="611700" cy="1361700"/>
          </a:xfrm>
          <a:prstGeom prst="straightConnector1">
            <a:avLst/>
          </a:prstGeom>
          <a:noFill/>
          <a:ln cap="flat" cmpd="sng" w="9525">
            <a:solidFill>
              <a:srgbClr val="D1D5DB"/>
            </a:solidFill>
            <a:prstDash val="dash"/>
            <a:round/>
            <a:headEnd len="med" w="med" type="none"/>
            <a:tailEnd len="med" w="med" type="none"/>
          </a:ln>
        </p:spPr>
      </p:cxnSp>
      <p:cxnSp>
        <p:nvCxnSpPr>
          <p:cNvPr id="163" name="Google Shape;163;p17"/>
          <p:cNvCxnSpPr>
            <a:stCxn id="126" idx="0"/>
          </p:cNvCxnSpPr>
          <p:nvPr/>
        </p:nvCxnSpPr>
        <p:spPr>
          <a:xfrm flipH="1" rot="10800000">
            <a:off x="2355793" y="883964"/>
            <a:ext cx="104100" cy="457800"/>
          </a:xfrm>
          <a:prstGeom prst="straightConnector1">
            <a:avLst/>
          </a:prstGeom>
          <a:noFill/>
          <a:ln cap="flat" cmpd="sng" w="9525">
            <a:solidFill>
              <a:srgbClr val="D1D5DB"/>
            </a:solidFill>
            <a:prstDash val="dash"/>
            <a:round/>
            <a:headEnd len="med" w="med" type="none"/>
            <a:tailEnd len="med" w="med" type="none"/>
          </a:ln>
        </p:spPr>
      </p:cxnSp>
      <p:cxnSp>
        <p:nvCxnSpPr>
          <p:cNvPr id="164" name="Google Shape;164;p17"/>
          <p:cNvCxnSpPr>
            <a:stCxn id="110" idx="0"/>
          </p:cNvCxnSpPr>
          <p:nvPr/>
        </p:nvCxnSpPr>
        <p:spPr>
          <a:xfrm rot="10800000">
            <a:off x="3753743" y="883787"/>
            <a:ext cx="56400" cy="564000"/>
          </a:xfrm>
          <a:prstGeom prst="straightConnector1">
            <a:avLst/>
          </a:prstGeom>
          <a:noFill/>
          <a:ln cap="flat" cmpd="sng" w="9525">
            <a:solidFill>
              <a:srgbClr val="D1D5DB"/>
            </a:solidFill>
            <a:prstDash val="dash"/>
            <a:round/>
            <a:headEnd len="med" w="med" type="none"/>
            <a:tailEnd len="med" w="med" type="none"/>
          </a:ln>
        </p:spPr>
      </p:cxnSp>
      <p:cxnSp>
        <p:nvCxnSpPr>
          <p:cNvPr id="165" name="Google Shape;165;p17"/>
          <p:cNvCxnSpPr>
            <a:stCxn id="129" idx="2"/>
          </p:cNvCxnSpPr>
          <p:nvPr/>
        </p:nvCxnSpPr>
        <p:spPr>
          <a:xfrm flipH="1">
            <a:off x="-485030" y="2867839"/>
            <a:ext cx="1035900" cy="11700"/>
          </a:xfrm>
          <a:prstGeom prst="straightConnector1">
            <a:avLst/>
          </a:prstGeom>
          <a:noFill/>
          <a:ln cap="flat" cmpd="sng" w="9525">
            <a:solidFill>
              <a:srgbClr val="D1D5DB"/>
            </a:solidFill>
            <a:prstDash val="dash"/>
            <a:round/>
            <a:headEnd len="med" w="med" type="none"/>
            <a:tailEnd len="med" w="med" type="none"/>
          </a:ln>
        </p:spPr>
      </p:cxnSp>
      <p:cxnSp>
        <p:nvCxnSpPr>
          <p:cNvPr id="166" name="Google Shape;166;p17"/>
          <p:cNvCxnSpPr>
            <a:stCxn id="99" idx="3"/>
          </p:cNvCxnSpPr>
          <p:nvPr/>
        </p:nvCxnSpPr>
        <p:spPr>
          <a:xfrm flipH="1">
            <a:off x="-82459" y="3204978"/>
            <a:ext cx="2316900" cy="435300"/>
          </a:xfrm>
          <a:prstGeom prst="straightConnector1">
            <a:avLst/>
          </a:prstGeom>
          <a:noFill/>
          <a:ln cap="flat" cmpd="sng" w="9525">
            <a:solidFill>
              <a:srgbClr val="D1D5DB"/>
            </a:solidFill>
            <a:prstDash val="dash"/>
            <a:round/>
            <a:headEnd len="med" w="med" type="none"/>
            <a:tailEnd len="med" w="med" type="none"/>
          </a:ln>
        </p:spPr>
      </p:cxnSp>
      <p:cxnSp>
        <p:nvCxnSpPr>
          <p:cNvPr id="167" name="Google Shape;167;p17"/>
          <p:cNvCxnSpPr>
            <a:stCxn id="106" idx="0"/>
          </p:cNvCxnSpPr>
          <p:nvPr/>
        </p:nvCxnSpPr>
        <p:spPr>
          <a:xfrm rot="10800000">
            <a:off x="5186520" y="883848"/>
            <a:ext cx="12600" cy="255900"/>
          </a:xfrm>
          <a:prstGeom prst="straightConnector1">
            <a:avLst/>
          </a:prstGeom>
          <a:noFill/>
          <a:ln cap="flat" cmpd="sng" w="9525">
            <a:solidFill>
              <a:srgbClr val="D1D5DB"/>
            </a:solidFill>
            <a:prstDash val="dash"/>
            <a:round/>
            <a:headEnd len="med" w="med" type="none"/>
            <a:tailEnd len="med" w="med" type="none"/>
          </a:ln>
        </p:spPr>
      </p:cxnSp>
      <p:cxnSp>
        <p:nvCxnSpPr>
          <p:cNvPr id="168" name="Google Shape;168;p17"/>
          <p:cNvCxnSpPr>
            <a:stCxn id="96" idx="0"/>
          </p:cNvCxnSpPr>
          <p:nvPr/>
        </p:nvCxnSpPr>
        <p:spPr>
          <a:xfrm rot="10800000">
            <a:off x="4474847" y="874623"/>
            <a:ext cx="411000" cy="1656900"/>
          </a:xfrm>
          <a:prstGeom prst="straightConnector1">
            <a:avLst/>
          </a:prstGeom>
          <a:noFill/>
          <a:ln cap="flat" cmpd="sng" w="9525">
            <a:solidFill>
              <a:srgbClr val="D1D5DB"/>
            </a:solidFill>
            <a:prstDash val="dash"/>
            <a:round/>
            <a:headEnd len="med" w="med" type="none"/>
            <a:tailEnd len="med" w="med" type="none"/>
          </a:ln>
        </p:spPr>
      </p:cxnSp>
      <p:cxnSp>
        <p:nvCxnSpPr>
          <p:cNvPr id="169" name="Google Shape;169;p17"/>
          <p:cNvCxnSpPr/>
          <p:nvPr/>
        </p:nvCxnSpPr>
        <p:spPr>
          <a:xfrm flipH="1" rot="10800000">
            <a:off x="2548187" y="883718"/>
            <a:ext cx="780300" cy="1594800"/>
          </a:xfrm>
          <a:prstGeom prst="straightConnector1">
            <a:avLst/>
          </a:prstGeom>
          <a:noFill/>
          <a:ln cap="flat" cmpd="sng" w="9525">
            <a:solidFill>
              <a:srgbClr val="D1D5DB"/>
            </a:solidFill>
            <a:prstDash val="dash"/>
            <a:round/>
            <a:headEnd len="med" w="med" type="none"/>
            <a:tailEnd len="med" w="med" type="none"/>
          </a:ln>
        </p:spPr>
      </p:cxnSp>
      <p:cxnSp>
        <p:nvCxnSpPr>
          <p:cNvPr id="170" name="Google Shape;170;p17"/>
          <p:cNvCxnSpPr>
            <a:stCxn id="101" idx="7"/>
          </p:cNvCxnSpPr>
          <p:nvPr/>
        </p:nvCxnSpPr>
        <p:spPr>
          <a:xfrm flipH="1" rot="10800000">
            <a:off x="2791047" y="883913"/>
            <a:ext cx="435900" cy="2856000"/>
          </a:xfrm>
          <a:prstGeom prst="straightConnector1">
            <a:avLst/>
          </a:prstGeom>
          <a:noFill/>
          <a:ln cap="flat" cmpd="sng" w="9525">
            <a:solidFill>
              <a:srgbClr val="D1D5DB"/>
            </a:solidFill>
            <a:prstDash val="dash"/>
            <a:round/>
            <a:headEnd len="med" w="med" type="none"/>
            <a:tailEnd len="med" w="med" type="none"/>
          </a:ln>
        </p:spPr>
      </p:cxnSp>
      <p:cxnSp>
        <p:nvCxnSpPr>
          <p:cNvPr id="171" name="Google Shape;171;p17"/>
          <p:cNvCxnSpPr>
            <a:endCxn id="128" idx="2"/>
          </p:cNvCxnSpPr>
          <p:nvPr/>
        </p:nvCxnSpPr>
        <p:spPr>
          <a:xfrm flipH="1" rot="10800000">
            <a:off x="7361668" y="3724710"/>
            <a:ext cx="971100" cy="531900"/>
          </a:xfrm>
          <a:prstGeom prst="straightConnector1">
            <a:avLst/>
          </a:prstGeom>
          <a:noFill/>
          <a:ln cap="flat" cmpd="sng" w="9525">
            <a:solidFill>
              <a:srgbClr val="D1D5DB"/>
            </a:solidFill>
            <a:prstDash val="dash"/>
            <a:round/>
            <a:headEnd len="med" w="med" type="none"/>
            <a:tailEnd len="med" w="med" type="none"/>
          </a:ln>
        </p:spPr>
      </p:cxnSp>
      <p:cxnSp>
        <p:nvCxnSpPr>
          <p:cNvPr id="172" name="Google Shape;172;p17"/>
          <p:cNvCxnSpPr>
            <a:stCxn id="109" idx="6"/>
            <a:endCxn id="127" idx="3"/>
          </p:cNvCxnSpPr>
          <p:nvPr/>
        </p:nvCxnSpPr>
        <p:spPr>
          <a:xfrm flipH="1" rot="10800000">
            <a:off x="7124924" y="2389926"/>
            <a:ext cx="631500" cy="477900"/>
          </a:xfrm>
          <a:prstGeom prst="straightConnector1">
            <a:avLst/>
          </a:prstGeom>
          <a:noFill/>
          <a:ln cap="flat" cmpd="sng" w="9525">
            <a:solidFill>
              <a:srgbClr val="D1D5DB"/>
            </a:solidFill>
            <a:prstDash val="dash"/>
            <a:round/>
            <a:headEnd len="med" w="med" type="none"/>
            <a:tailEnd len="med" w="med" type="none"/>
          </a:ln>
        </p:spPr>
      </p:cxnSp>
      <p:cxnSp>
        <p:nvCxnSpPr>
          <p:cNvPr id="173" name="Google Shape;173;p17"/>
          <p:cNvCxnSpPr>
            <a:stCxn id="109" idx="5"/>
            <a:endCxn id="128" idx="1"/>
          </p:cNvCxnSpPr>
          <p:nvPr/>
        </p:nvCxnSpPr>
        <p:spPr>
          <a:xfrm>
            <a:off x="6994967" y="3168735"/>
            <a:ext cx="1467900" cy="255000"/>
          </a:xfrm>
          <a:prstGeom prst="straightConnector1">
            <a:avLst/>
          </a:prstGeom>
          <a:noFill/>
          <a:ln cap="flat" cmpd="sng" w="9525">
            <a:solidFill>
              <a:srgbClr val="D1D5DB"/>
            </a:solidFill>
            <a:prstDash val="dash"/>
            <a:round/>
            <a:headEnd len="med" w="med" type="none"/>
            <a:tailEnd len="med" w="med" type="none"/>
          </a:ln>
        </p:spPr>
      </p:cxnSp>
      <p:cxnSp>
        <p:nvCxnSpPr>
          <p:cNvPr id="174" name="Google Shape;174;p17"/>
          <p:cNvCxnSpPr>
            <a:stCxn id="96" idx="6"/>
            <a:endCxn id="128" idx="1"/>
          </p:cNvCxnSpPr>
          <p:nvPr/>
        </p:nvCxnSpPr>
        <p:spPr>
          <a:xfrm>
            <a:off x="5329547" y="2957073"/>
            <a:ext cx="3133200" cy="466800"/>
          </a:xfrm>
          <a:prstGeom prst="straightConnector1">
            <a:avLst/>
          </a:prstGeom>
          <a:noFill/>
          <a:ln cap="flat" cmpd="sng" w="9525">
            <a:solidFill>
              <a:srgbClr val="D1D5DB"/>
            </a:solidFill>
            <a:prstDash val="dash"/>
            <a:round/>
            <a:headEnd len="med" w="med" type="none"/>
            <a:tailEnd len="med" w="med" type="none"/>
          </a:ln>
        </p:spPr>
      </p:cxnSp>
      <p:cxnSp>
        <p:nvCxnSpPr>
          <p:cNvPr id="175" name="Google Shape;175;p17"/>
          <p:cNvCxnSpPr>
            <a:stCxn id="93" idx="5"/>
            <a:endCxn id="128" idx="2"/>
          </p:cNvCxnSpPr>
          <p:nvPr/>
        </p:nvCxnSpPr>
        <p:spPr>
          <a:xfrm>
            <a:off x="4030759" y="3329574"/>
            <a:ext cx="4302000" cy="395100"/>
          </a:xfrm>
          <a:prstGeom prst="straightConnector1">
            <a:avLst/>
          </a:prstGeom>
          <a:noFill/>
          <a:ln cap="flat" cmpd="sng" w="9525">
            <a:solidFill>
              <a:srgbClr val="D1D5DB"/>
            </a:solidFill>
            <a:prstDash val="dash"/>
            <a:round/>
            <a:headEnd len="med" w="med" type="none"/>
            <a:tailEnd len="med" w="med" type="none"/>
          </a:ln>
        </p:spPr>
      </p:cxnSp>
      <p:cxnSp>
        <p:nvCxnSpPr>
          <p:cNvPr id="176" name="Google Shape;176;p17"/>
          <p:cNvCxnSpPr>
            <a:stCxn id="101" idx="7"/>
            <a:endCxn id="128" idx="2"/>
          </p:cNvCxnSpPr>
          <p:nvPr/>
        </p:nvCxnSpPr>
        <p:spPr>
          <a:xfrm flipH="1" rot="10800000">
            <a:off x="2791047" y="3724613"/>
            <a:ext cx="5541600" cy="15300"/>
          </a:xfrm>
          <a:prstGeom prst="straightConnector1">
            <a:avLst/>
          </a:prstGeom>
          <a:noFill/>
          <a:ln cap="flat" cmpd="sng" w="9525">
            <a:solidFill>
              <a:srgbClr val="D1D5DB"/>
            </a:solidFill>
            <a:prstDash val="dash"/>
            <a:round/>
            <a:headEnd len="med" w="med" type="none"/>
            <a:tailEnd len="med" w="med" type="none"/>
          </a:ln>
        </p:spPr>
      </p:cxnSp>
      <p:cxnSp>
        <p:nvCxnSpPr>
          <p:cNvPr id="177" name="Google Shape;177;p17"/>
          <p:cNvCxnSpPr>
            <a:endCxn id="128" idx="3"/>
          </p:cNvCxnSpPr>
          <p:nvPr/>
        </p:nvCxnSpPr>
        <p:spPr>
          <a:xfrm flipH="1" rot="10800000">
            <a:off x="1581025" y="4025620"/>
            <a:ext cx="6881700" cy="1341600"/>
          </a:xfrm>
          <a:prstGeom prst="straightConnector1">
            <a:avLst/>
          </a:prstGeom>
          <a:noFill/>
          <a:ln cap="flat" cmpd="sng" w="9525">
            <a:solidFill>
              <a:srgbClr val="D1D5DB"/>
            </a:solidFill>
            <a:prstDash val="dash"/>
            <a:round/>
            <a:headEnd len="med" w="med" type="none"/>
            <a:tailEnd len="med" w="med" type="none"/>
          </a:ln>
        </p:spPr>
      </p:cxnSp>
      <p:sp>
        <p:nvSpPr>
          <p:cNvPr id="99" name="Google Shape;99;p17"/>
          <p:cNvSpPr/>
          <p:nvPr/>
        </p:nvSpPr>
        <p:spPr>
          <a:xfrm>
            <a:off x="2104485" y="2478518"/>
            <a:ext cx="887400" cy="851100"/>
          </a:xfrm>
          <a:prstGeom prst="ellipse">
            <a:avLst/>
          </a:prstGeom>
          <a:solidFill>
            <a:srgbClr val="FFD966"/>
          </a:solidFill>
          <a:ln cap="flat" cmpd="sng" w="2857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latin typeface="Times New Roman"/>
                <a:ea typeface="Times New Roman"/>
                <a:cs typeface="Times New Roman"/>
                <a:sym typeface="Times New Roman"/>
              </a:rPr>
              <a:t>Earvin</a:t>
            </a:r>
            <a:endParaRPr sz="900">
              <a:latin typeface="Times New Roman"/>
              <a:ea typeface="Times New Roman"/>
              <a:cs typeface="Times New Roman"/>
              <a:sym typeface="Times New Roman"/>
            </a:endParaRPr>
          </a:p>
        </p:txBody>
      </p:sp>
      <p:sp>
        <p:nvSpPr>
          <p:cNvPr id="93" name="Google Shape;93;p17"/>
          <p:cNvSpPr/>
          <p:nvPr/>
        </p:nvSpPr>
        <p:spPr>
          <a:xfrm>
            <a:off x="3273316" y="2603115"/>
            <a:ext cx="887400" cy="851100"/>
          </a:xfrm>
          <a:prstGeom prst="ellipse">
            <a:avLst/>
          </a:prstGeom>
          <a:solidFill>
            <a:srgbClr val="6AA84F"/>
          </a:solidFill>
          <a:ln cap="flat" cmpd="sng" w="2857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latin typeface="Times New Roman"/>
                <a:ea typeface="Times New Roman"/>
                <a:cs typeface="Times New Roman"/>
                <a:sym typeface="Times New Roman"/>
              </a:rPr>
              <a:t>Larry</a:t>
            </a:r>
            <a:endParaRPr sz="900">
              <a:latin typeface="Times New Roman"/>
              <a:ea typeface="Times New Roman"/>
              <a:cs typeface="Times New Roman"/>
              <a:sym typeface="Times New Roman"/>
            </a:endParaRPr>
          </a:p>
        </p:txBody>
      </p:sp>
      <p:sp>
        <p:nvSpPr>
          <p:cNvPr id="96" name="Google Shape;96;p17"/>
          <p:cNvSpPr/>
          <p:nvPr/>
        </p:nvSpPr>
        <p:spPr>
          <a:xfrm>
            <a:off x="4442147" y="2531523"/>
            <a:ext cx="887400" cy="851100"/>
          </a:xfrm>
          <a:prstGeom prst="ellipse">
            <a:avLst/>
          </a:prstGeom>
          <a:solidFill>
            <a:srgbClr val="6AA84F"/>
          </a:solidFill>
          <a:ln cap="flat" cmpd="sng" w="2857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latin typeface="Times New Roman"/>
                <a:ea typeface="Times New Roman"/>
                <a:cs typeface="Times New Roman"/>
                <a:sym typeface="Times New Roman"/>
              </a:rPr>
              <a:t>Bob</a:t>
            </a:r>
            <a:endParaRPr sz="900">
              <a:latin typeface="Times New Roman"/>
              <a:ea typeface="Times New Roman"/>
              <a:cs typeface="Times New Roman"/>
              <a:sym typeface="Times New Roman"/>
            </a:endParaRPr>
          </a:p>
        </p:txBody>
      </p:sp>
      <p:sp>
        <p:nvSpPr>
          <p:cNvPr id="94" name="Google Shape;94;p17"/>
          <p:cNvSpPr/>
          <p:nvPr/>
        </p:nvSpPr>
        <p:spPr>
          <a:xfrm>
            <a:off x="4253953" y="3615272"/>
            <a:ext cx="887400" cy="851100"/>
          </a:xfrm>
          <a:prstGeom prst="ellipse">
            <a:avLst/>
          </a:prstGeom>
          <a:solidFill>
            <a:srgbClr val="6AA84F"/>
          </a:solidFill>
          <a:ln cap="flat" cmpd="sng" w="2857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latin typeface="Times New Roman"/>
                <a:ea typeface="Times New Roman"/>
                <a:cs typeface="Times New Roman"/>
                <a:sym typeface="Times New Roman"/>
              </a:rPr>
              <a:t>Candice</a:t>
            </a:r>
            <a:endParaRPr sz="900">
              <a:latin typeface="Times New Roman"/>
              <a:ea typeface="Times New Roman"/>
              <a:cs typeface="Times New Roman"/>
              <a:sym typeface="Times New Roman"/>
            </a:endParaRPr>
          </a:p>
        </p:txBody>
      </p:sp>
      <p:sp>
        <p:nvSpPr>
          <p:cNvPr id="101" name="Google Shape;101;p17"/>
          <p:cNvSpPr/>
          <p:nvPr/>
        </p:nvSpPr>
        <p:spPr>
          <a:xfrm>
            <a:off x="2033604" y="3615272"/>
            <a:ext cx="887400" cy="851100"/>
          </a:xfrm>
          <a:prstGeom prst="ellipse">
            <a:avLst/>
          </a:prstGeom>
          <a:solidFill>
            <a:srgbClr val="FFD966"/>
          </a:solidFill>
          <a:ln cap="flat" cmpd="sng" w="2857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latin typeface="Times New Roman"/>
                <a:ea typeface="Times New Roman"/>
                <a:cs typeface="Times New Roman"/>
                <a:sym typeface="Times New Roman"/>
              </a:rPr>
              <a:t>Mary</a:t>
            </a:r>
            <a:endParaRPr sz="900">
              <a:latin typeface="Times New Roman"/>
              <a:ea typeface="Times New Roman"/>
              <a:cs typeface="Times New Roman"/>
              <a:sym typeface="Times New Roman"/>
            </a:endParaRPr>
          </a:p>
        </p:txBody>
      </p:sp>
      <p:sp>
        <p:nvSpPr>
          <p:cNvPr id="110" name="Google Shape;110;p17"/>
          <p:cNvSpPr/>
          <p:nvPr/>
        </p:nvSpPr>
        <p:spPr>
          <a:xfrm>
            <a:off x="3366443" y="1447787"/>
            <a:ext cx="887400" cy="8511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latin typeface="Times New Roman"/>
                <a:ea typeface="Times New Roman"/>
                <a:cs typeface="Times New Roman"/>
                <a:sym typeface="Times New Roman"/>
              </a:rPr>
              <a:t>Michael</a:t>
            </a:r>
            <a:endParaRPr sz="900">
              <a:latin typeface="Times New Roman"/>
              <a:ea typeface="Times New Roman"/>
              <a:cs typeface="Times New Roman"/>
              <a:sym typeface="Times New Roman"/>
            </a:endParaRPr>
          </a:p>
        </p:txBody>
      </p:sp>
      <p:sp>
        <p:nvSpPr>
          <p:cNvPr id="109" name="Google Shape;109;p17"/>
          <p:cNvSpPr/>
          <p:nvPr/>
        </p:nvSpPr>
        <p:spPr>
          <a:xfrm>
            <a:off x="6237524" y="2442276"/>
            <a:ext cx="887400" cy="8511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latin typeface="Times New Roman"/>
                <a:ea typeface="Times New Roman"/>
                <a:cs typeface="Times New Roman"/>
                <a:sym typeface="Times New Roman"/>
              </a:rPr>
              <a:t>Alice</a:t>
            </a:r>
            <a:endParaRPr sz="900">
              <a:latin typeface="Times New Roman"/>
              <a:ea typeface="Times New Roman"/>
              <a:cs typeface="Times New Roman"/>
              <a:sym typeface="Times New Roman"/>
            </a:endParaRPr>
          </a:p>
        </p:txBody>
      </p:sp>
      <p:cxnSp>
        <p:nvCxnSpPr>
          <p:cNvPr id="178" name="Google Shape;178;p17"/>
          <p:cNvCxnSpPr>
            <a:stCxn id="106" idx="6"/>
          </p:cNvCxnSpPr>
          <p:nvPr/>
        </p:nvCxnSpPr>
        <p:spPr>
          <a:xfrm flipH="1" rot="10800000">
            <a:off x="5642820" y="704898"/>
            <a:ext cx="902400" cy="860400"/>
          </a:xfrm>
          <a:prstGeom prst="straightConnector1">
            <a:avLst/>
          </a:prstGeom>
          <a:noFill/>
          <a:ln cap="flat" cmpd="sng" w="9525">
            <a:solidFill>
              <a:srgbClr val="D1D5DB"/>
            </a:solidFill>
            <a:prstDash val="dash"/>
            <a:round/>
            <a:headEnd len="med" w="med" type="none"/>
            <a:tailEnd len="med" w="med" type="none"/>
          </a:ln>
        </p:spPr>
      </p:cxnSp>
      <p:cxnSp>
        <p:nvCxnSpPr>
          <p:cNvPr id="179" name="Google Shape;179;p17"/>
          <p:cNvCxnSpPr>
            <a:stCxn id="109" idx="0"/>
          </p:cNvCxnSpPr>
          <p:nvPr/>
        </p:nvCxnSpPr>
        <p:spPr>
          <a:xfrm flipH="1" rot="10800000">
            <a:off x="6681224" y="510876"/>
            <a:ext cx="991500" cy="1931400"/>
          </a:xfrm>
          <a:prstGeom prst="straightConnector1">
            <a:avLst/>
          </a:prstGeom>
          <a:noFill/>
          <a:ln cap="flat" cmpd="sng" w="9525">
            <a:solidFill>
              <a:srgbClr val="D1D5DB"/>
            </a:solidFill>
            <a:prstDash val="dash"/>
            <a:round/>
            <a:headEnd len="med" w="med" type="none"/>
            <a:tailEnd len="med" w="med" type="none"/>
          </a:ln>
        </p:spPr>
      </p:cxnSp>
      <p:cxnSp>
        <p:nvCxnSpPr>
          <p:cNvPr id="180" name="Google Shape;180;p17"/>
          <p:cNvCxnSpPr>
            <a:stCxn id="127" idx="0"/>
          </p:cNvCxnSpPr>
          <p:nvPr/>
        </p:nvCxnSpPr>
        <p:spPr>
          <a:xfrm rot="10800000">
            <a:off x="7776854" y="685168"/>
            <a:ext cx="293400" cy="978300"/>
          </a:xfrm>
          <a:prstGeom prst="straightConnector1">
            <a:avLst/>
          </a:prstGeom>
          <a:noFill/>
          <a:ln cap="flat" cmpd="sng" w="9525">
            <a:solidFill>
              <a:srgbClr val="D1D5DB"/>
            </a:solidFill>
            <a:prstDash val="dash"/>
            <a:round/>
            <a:headEnd len="med" w="med" type="none"/>
            <a:tailEnd len="med" w="med" type="none"/>
          </a:ln>
        </p:spPr>
      </p:cxnSp>
      <p:cxnSp>
        <p:nvCxnSpPr>
          <p:cNvPr id="181" name="Google Shape;181;p17"/>
          <p:cNvCxnSpPr>
            <a:stCxn id="127" idx="7"/>
          </p:cNvCxnSpPr>
          <p:nvPr/>
        </p:nvCxnSpPr>
        <p:spPr>
          <a:xfrm flipH="1" rot="10800000">
            <a:off x="8383997" y="1062709"/>
            <a:ext cx="955800" cy="725400"/>
          </a:xfrm>
          <a:prstGeom prst="straightConnector1">
            <a:avLst/>
          </a:prstGeom>
          <a:noFill/>
          <a:ln cap="flat" cmpd="sng" w="9525">
            <a:solidFill>
              <a:srgbClr val="D1D5DB"/>
            </a:solidFill>
            <a:prstDash val="dash"/>
            <a:round/>
            <a:headEnd len="med" w="med" type="none"/>
            <a:tailEnd len="med" w="med" type="none"/>
          </a:ln>
        </p:spPr>
      </p:cxnSp>
      <p:cxnSp>
        <p:nvCxnSpPr>
          <p:cNvPr id="182" name="Google Shape;182;p17"/>
          <p:cNvCxnSpPr>
            <a:stCxn id="127" idx="6"/>
          </p:cNvCxnSpPr>
          <p:nvPr/>
        </p:nvCxnSpPr>
        <p:spPr>
          <a:xfrm flipH="1" rot="10800000">
            <a:off x="8513954" y="1147318"/>
            <a:ext cx="887700" cy="941700"/>
          </a:xfrm>
          <a:prstGeom prst="straightConnector1">
            <a:avLst/>
          </a:prstGeom>
          <a:noFill/>
          <a:ln cap="flat" cmpd="sng" w="9525">
            <a:solidFill>
              <a:srgbClr val="D1D5DB"/>
            </a:solidFill>
            <a:prstDash val="dash"/>
            <a:round/>
            <a:headEnd len="med" w="med" type="none"/>
            <a:tailEnd len="med" w="med" type="none"/>
          </a:ln>
        </p:spPr>
      </p:cxnSp>
      <p:cxnSp>
        <p:nvCxnSpPr>
          <p:cNvPr id="183" name="Google Shape;183;p17"/>
          <p:cNvCxnSpPr>
            <a:stCxn id="128" idx="0"/>
            <a:endCxn id="127" idx="5"/>
          </p:cNvCxnSpPr>
          <p:nvPr/>
        </p:nvCxnSpPr>
        <p:spPr>
          <a:xfrm rot="10800000">
            <a:off x="8384068" y="2389860"/>
            <a:ext cx="392400" cy="909300"/>
          </a:xfrm>
          <a:prstGeom prst="straightConnector1">
            <a:avLst/>
          </a:prstGeom>
          <a:noFill/>
          <a:ln cap="flat" cmpd="sng" w="9525">
            <a:solidFill>
              <a:srgbClr val="D1D5DB"/>
            </a:solidFill>
            <a:prstDash val="dash"/>
            <a:round/>
            <a:headEnd len="med" w="med" type="none"/>
            <a:tailEnd len="med" w="med" type="none"/>
          </a:ln>
        </p:spPr>
      </p:cxnSp>
      <p:cxnSp>
        <p:nvCxnSpPr>
          <p:cNvPr id="184" name="Google Shape;184;p17"/>
          <p:cNvCxnSpPr/>
          <p:nvPr/>
        </p:nvCxnSpPr>
        <p:spPr>
          <a:xfrm flipH="1" rot="10800000">
            <a:off x="9090212" y="3195501"/>
            <a:ext cx="211200" cy="228300"/>
          </a:xfrm>
          <a:prstGeom prst="straightConnector1">
            <a:avLst/>
          </a:prstGeom>
          <a:noFill/>
          <a:ln cap="flat" cmpd="sng" w="9525">
            <a:solidFill>
              <a:srgbClr val="D1D5DB"/>
            </a:solidFill>
            <a:prstDash val="dash"/>
            <a:round/>
            <a:headEnd len="med" w="med" type="none"/>
            <a:tailEnd len="med" w="med" type="none"/>
          </a:ln>
        </p:spPr>
      </p:cxnSp>
      <p:cxnSp>
        <p:nvCxnSpPr>
          <p:cNvPr id="185" name="Google Shape;185;p17"/>
          <p:cNvCxnSpPr>
            <a:stCxn id="128" idx="4"/>
          </p:cNvCxnSpPr>
          <p:nvPr/>
        </p:nvCxnSpPr>
        <p:spPr>
          <a:xfrm flipH="1">
            <a:off x="7976968" y="4150260"/>
            <a:ext cx="799500" cy="1070100"/>
          </a:xfrm>
          <a:prstGeom prst="straightConnector1">
            <a:avLst/>
          </a:prstGeom>
          <a:noFill/>
          <a:ln cap="flat" cmpd="sng" w="9525">
            <a:solidFill>
              <a:srgbClr val="D1D5DB"/>
            </a:solidFill>
            <a:prstDash val="dash"/>
            <a:round/>
            <a:headEnd len="med" w="med" type="none"/>
            <a:tailEnd len="med" w="med" type="none"/>
          </a:ln>
        </p:spPr>
      </p:cxnSp>
      <p:cxnSp>
        <p:nvCxnSpPr>
          <p:cNvPr id="186" name="Google Shape;186;p17"/>
          <p:cNvCxnSpPr>
            <a:stCxn id="128" idx="4"/>
          </p:cNvCxnSpPr>
          <p:nvPr/>
        </p:nvCxnSpPr>
        <p:spPr>
          <a:xfrm>
            <a:off x="8776468" y="4150260"/>
            <a:ext cx="602100" cy="646800"/>
          </a:xfrm>
          <a:prstGeom prst="straightConnector1">
            <a:avLst/>
          </a:prstGeom>
          <a:noFill/>
          <a:ln cap="flat" cmpd="sng" w="9525">
            <a:solidFill>
              <a:srgbClr val="D1D5DB"/>
            </a:solidFill>
            <a:prstDash val="dash"/>
            <a:round/>
            <a:headEnd len="med" w="med" type="none"/>
            <a:tailEnd len="med" w="med" type="none"/>
          </a:ln>
        </p:spPr>
      </p:cxnSp>
      <p:cxnSp>
        <p:nvCxnSpPr>
          <p:cNvPr id="187" name="Google Shape;187;p17"/>
          <p:cNvCxnSpPr>
            <a:stCxn id="125" idx="5"/>
          </p:cNvCxnSpPr>
          <p:nvPr/>
        </p:nvCxnSpPr>
        <p:spPr>
          <a:xfrm>
            <a:off x="7231745" y="4557269"/>
            <a:ext cx="13800" cy="709500"/>
          </a:xfrm>
          <a:prstGeom prst="straightConnector1">
            <a:avLst/>
          </a:prstGeom>
          <a:noFill/>
          <a:ln cap="flat" cmpd="sng" w="9525">
            <a:solidFill>
              <a:srgbClr val="D1D5DB"/>
            </a:solidFill>
            <a:prstDash val="dash"/>
            <a:round/>
            <a:headEnd len="med" w="med" type="none"/>
            <a:tailEnd len="med" w="med" type="none"/>
          </a:ln>
        </p:spPr>
      </p:cxnSp>
      <p:cxnSp>
        <p:nvCxnSpPr>
          <p:cNvPr id="188" name="Google Shape;188;p17"/>
          <p:cNvCxnSpPr>
            <a:stCxn id="125" idx="6"/>
          </p:cNvCxnSpPr>
          <p:nvPr/>
        </p:nvCxnSpPr>
        <p:spPr>
          <a:xfrm>
            <a:off x="7361702" y="4256359"/>
            <a:ext cx="1962900" cy="910200"/>
          </a:xfrm>
          <a:prstGeom prst="straightConnector1">
            <a:avLst/>
          </a:prstGeom>
          <a:noFill/>
          <a:ln cap="flat" cmpd="sng" w="9525">
            <a:solidFill>
              <a:srgbClr val="D1D5DB"/>
            </a:solidFill>
            <a:prstDash val="dash"/>
            <a:round/>
            <a:headEnd len="med" w="med" type="none"/>
            <a:tailEnd len="med" w="med" type="none"/>
          </a:ln>
        </p:spPr>
      </p:cxnSp>
      <p:cxnSp>
        <p:nvCxnSpPr>
          <p:cNvPr id="189" name="Google Shape;189;p17"/>
          <p:cNvCxnSpPr>
            <a:stCxn id="126" idx="1"/>
          </p:cNvCxnSpPr>
          <p:nvPr/>
        </p:nvCxnSpPr>
        <p:spPr>
          <a:xfrm rot="10800000">
            <a:off x="893050" y="808505"/>
            <a:ext cx="1149000" cy="657900"/>
          </a:xfrm>
          <a:prstGeom prst="straightConnector1">
            <a:avLst/>
          </a:prstGeom>
          <a:noFill/>
          <a:ln cap="flat" cmpd="sng" w="9525">
            <a:solidFill>
              <a:srgbClr val="D1D5DB"/>
            </a:solidFill>
            <a:prstDash val="dash"/>
            <a:round/>
            <a:headEnd len="med" w="med" type="none"/>
            <a:tailEnd len="med" w="med" type="none"/>
          </a:ln>
        </p:spPr>
      </p:cxnSp>
      <p:cxnSp>
        <p:nvCxnSpPr>
          <p:cNvPr id="190" name="Google Shape;190;p17"/>
          <p:cNvCxnSpPr>
            <a:stCxn id="126" idx="2"/>
          </p:cNvCxnSpPr>
          <p:nvPr/>
        </p:nvCxnSpPr>
        <p:spPr>
          <a:xfrm flipH="1">
            <a:off x="-369707" y="1767314"/>
            <a:ext cx="2281800" cy="804300"/>
          </a:xfrm>
          <a:prstGeom prst="straightConnector1">
            <a:avLst/>
          </a:prstGeom>
          <a:noFill/>
          <a:ln cap="flat" cmpd="sng" w="9525">
            <a:solidFill>
              <a:srgbClr val="D1D5DB"/>
            </a:solidFill>
            <a:prstDash val="dash"/>
            <a:round/>
            <a:headEnd len="med" w="med" type="none"/>
            <a:tailEnd len="med" w="med" type="none"/>
          </a:ln>
        </p:spPr>
      </p:cxnSp>
      <p:cxnSp>
        <p:nvCxnSpPr>
          <p:cNvPr id="191" name="Google Shape;191;p17"/>
          <p:cNvCxnSpPr>
            <a:stCxn id="93" idx="1"/>
          </p:cNvCxnSpPr>
          <p:nvPr/>
        </p:nvCxnSpPr>
        <p:spPr>
          <a:xfrm rot="10800000">
            <a:off x="-300227" y="1031856"/>
            <a:ext cx="3703500" cy="1695900"/>
          </a:xfrm>
          <a:prstGeom prst="straightConnector1">
            <a:avLst/>
          </a:prstGeom>
          <a:noFill/>
          <a:ln cap="flat" cmpd="sng" w="9525">
            <a:solidFill>
              <a:srgbClr val="D1D5DB"/>
            </a:solidFill>
            <a:prstDash val="dash"/>
            <a:round/>
            <a:headEnd len="med" w="med" type="none"/>
            <a:tailEnd len="med" w="med" type="none"/>
          </a:ln>
        </p:spPr>
      </p:cxnSp>
      <p:cxnSp>
        <p:nvCxnSpPr>
          <p:cNvPr id="192" name="Google Shape;192;p17"/>
          <p:cNvCxnSpPr>
            <a:stCxn id="99" idx="1"/>
          </p:cNvCxnSpPr>
          <p:nvPr/>
        </p:nvCxnSpPr>
        <p:spPr>
          <a:xfrm rot="10800000">
            <a:off x="-192559" y="1262759"/>
            <a:ext cx="2427000" cy="1340400"/>
          </a:xfrm>
          <a:prstGeom prst="straightConnector1">
            <a:avLst/>
          </a:prstGeom>
          <a:noFill/>
          <a:ln cap="flat" cmpd="sng" w="9525">
            <a:solidFill>
              <a:srgbClr val="D1D5DB"/>
            </a:solidFill>
            <a:prstDash val="dash"/>
            <a:round/>
            <a:headEnd len="med" w="med" type="none"/>
            <a:tailEnd len="med" w="med" type="none"/>
          </a:ln>
        </p:spPr>
      </p:cxnSp>
      <p:cxnSp>
        <p:nvCxnSpPr>
          <p:cNvPr id="193" name="Google Shape;193;p17"/>
          <p:cNvCxnSpPr>
            <a:stCxn id="101" idx="5"/>
          </p:cNvCxnSpPr>
          <p:nvPr/>
        </p:nvCxnSpPr>
        <p:spPr>
          <a:xfrm>
            <a:off x="2791047" y="4341732"/>
            <a:ext cx="4239000" cy="1263900"/>
          </a:xfrm>
          <a:prstGeom prst="straightConnector1">
            <a:avLst/>
          </a:prstGeom>
          <a:noFill/>
          <a:ln cap="flat" cmpd="sng" w="9525">
            <a:solidFill>
              <a:srgbClr val="D1D5DB"/>
            </a:solidFill>
            <a:prstDash val="dash"/>
            <a:round/>
            <a:headEnd len="med" w="med" type="none"/>
            <a:tailEnd len="med" w="med" type="none"/>
          </a:ln>
        </p:spPr>
      </p:cxnSp>
      <p:cxnSp>
        <p:nvCxnSpPr>
          <p:cNvPr id="194" name="Google Shape;194;p17"/>
          <p:cNvCxnSpPr>
            <a:stCxn id="101" idx="5"/>
          </p:cNvCxnSpPr>
          <p:nvPr/>
        </p:nvCxnSpPr>
        <p:spPr>
          <a:xfrm>
            <a:off x="2791047" y="4341732"/>
            <a:ext cx="6618300" cy="955800"/>
          </a:xfrm>
          <a:prstGeom prst="straightConnector1">
            <a:avLst/>
          </a:prstGeom>
          <a:noFill/>
          <a:ln cap="flat" cmpd="sng" w="9525">
            <a:solidFill>
              <a:srgbClr val="D1D5DB"/>
            </a:solidFill>
            <a:prstDash val="dash"/>
            <a:round/>
            <a:headEnd len="med" w="med" type="none"/>
            <a:tailEnd len="med" w="med" type="none"/>
          </a:ln>
        </p:spPr>
      </p:cxnSp>
      <p:sp>
        <p:nvSpPr>
          <p:cNvPr id="195" name="Google Shape;195;p17"/>
          <p:cNvSpPr/>
          <p:nvPr/>
        </p:nvSpPr>
        <p:spPr>
          <a:xfrm>
            <a:off x="149325" y="1232738"/>
            <a:ext cx="162300" cy="1575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96" name="Google Shape;196;p17"/>
          <p:cNvSpPr txBox="1"/>
          <p:nvPr/>
        </p:nvSpPr>
        <p:spPr>
          <a:xfrm>
            <a:off x="331845" y="1106738"/>
            <a:ext cx="1095000" cy="2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Group A</a:t>
            </a:r>
            <a:endParaRPr>
              <a:latin typeface="Times New Roman"/>
              <a:ea typeface="Times New Roman"/>
              <a:cs typeface="Times New Roman"/>
              <a:sym typeface="Times New Roman"/>
            </a:endParaRPr>
          </a:p>
        </p:txBody>
      </p:sp>
      <p:sp>
        <p:nvSpPr>
          <p:cNvPr id="197" name="Google Shape;197;p17"/>
          <p:cNvSpPr/>
          <p:nvPr/>
        </p:nvSpPr>
        <p:spPr>
          <a:xfrm>
            <a:off x="149325" y="1532600"/>
            <a:ext cx="162300" cy="1575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98" name="Google Shape;198;p17"/>
          <p:cNvSpPr txBox="1"/>
          <p:nvPr/>
        </p:nvSpPr>
        <p:spPr>
          <a:xfrm>
            <a:off x="331845" y="1406600"/>
            <a:ext cx="1095000" cy="2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Group B</a:t>
            </a:r>
            <a:endParaRPr>
              <a:latin typeface="Times New Roman"/>
              <a:ea typeface="Times New Roman"/>
              <a:cs typeface="Times New Roman"/>
              <a:sym typeface="Times New Roman"/>
            </a:endParaRPr>
          </a:p>
        </p:txBody>
      </p:sp>
      <p:sp>
        <p:nvSpPr>
          <p:cNvPr id="199" name="Google Shape;199;p17"/>
          <p:cNvSpPr/>
          <p:nvPr/>
        </p:nvSpPr>
        <p:spPr>
          <a:xfrm>
            <a:off x="149325" y="1837409"/>
            <a:ext cx="162300" cy="1575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00" name="Google Shape;200;p17"/>
          <p:cNvSpPr txBox="1"/>
          <p:nvPr/>
        </p:nvSpPr>
        <p:spPr>
          <a:xfrm>
            <a:off x="331845" y="1711409"/>
            <a:ext cx="1095000" cy="2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Group C</a:t>
            </a:r>
            <a:endParaRPr>
              <a:latin typeface="Times New Roman"/>
              <a:ea typeface="Times New Roman"/>
              <a:cs typeface="Times New Roman"/>
              <a:sym typeface="Times New Roman"/>
            </a:endParaRPr>
          </a:p>
        </p:txBody>
      </p:sp>
      <p:sp>
        <p:nvSpPr>
          <p:cNvPr id="201" name="Google Shape;201;p17"/>
          <p:cNvSpPr/>
          <p:nvPr/>
        </p:nvSpPr>
        <p:spPr>
          <a:xfrm>
            <a:off x="-198950" y="-76575"/>
            <a:ext cx="8188029" cy="1040962"/>
          </a:xfrm>
          <a:custGeom>
            <a:rect b="b" l="l" r="r" t="t"/>
            <a:pathLst>
              <a:path extrusionOk="0" h="37624" w="319564">
                <a:moveTo>
                  <a:pt x="476" y="0"/>
                </a:moveTo>
                <a:lnTo>
                  <a:pt x="298132" y="0"/>
                </a:lnTo>
                <a:lnTo>
                  <a:pt x="319564" y="37624"/>
                </a:lnTo>
                <a:lnTo>
                  <a:pt x="0" y="37624"/>
                </a:lnTo>
                <a:close/>
              </a:path>
            </a:pathLst>
          </a:custGeom>
          <a:solidFill>
            <a:srgbClr val="3C78D8"/>
          </a:solidFill>
          <a:ln>
            <a:noFill/>
          </a:ln>
        </p:spPr>
      </p:sp>
      <p:sp>
        <p:nvSpPr>
          <p:cNvPr id="202" name="Google Shape;202;p17"/>
          <p:cNvSpPr txBox="1"/>
          <p:nvPr>
            <p:ph type="title"/>
          </p:nvPr>
        </p:nvSpPr>
        <p:spPr>
          <a:xfrm>
            <a:off x="311700" y="18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this does - visual representation</a:t>
            </a:r>
            <a:endParaRPr/>
          </a:p>
        </p:txBody>
      </p:sp>
      <p:sp>
        <p:nvSpPr>
          <p:cNvPr id="203" name="Google Shape;203;p17"/>
          <p:cNvSpPr/>
          <p:nvPr/>
        </p:nvSpPr>
        <p:spPr>
          <a:xfrm>
            <a:off x="149321" y="2142209"/>
            <a:ext cx="162300" cy="157500"/>
          </a:xfrm>
          <a:prstGeom prst="rect">
            <a:avLst/>
          </a:prstGeom>
          <a:solidFill>
            <a:srgbClr val="D1D5D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04" name="Google Shape;204;p17"/>
          <p:cNvSpPr txBox="1"/>
          <p:nvPr/>
        </p:nvSpPr>
        <p:spPr>
          <a:xfrm>
            <a:off x="331841" y="2016209"/>
            <a:ext cx="1095000" cy="2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Unassigned</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8"/>
          <p:cNvSpPr/>
          <p:nvPr/>
        </p:nvSpPr>
        <p:spPr>
          <a:xfrm>
            <a:off x="-198950" y="-76575"/>
            <a:ext cx="8188029" cy="1040962"/>
          </a:xfrm>
          <a:custGeom>
            <a:rect b="b" l="l" r="r" t="t"/>
            <a:pathLst>
              <a:path extrusionOk="0" h="37624" w="319564">
                <a:moveTo>
                  <a:pt x="476" y="0"/>
                </a:moveTo>
                <a:lnTo>
                  <a:pt x="298132" y="0"/>
                </a:lnTo>
                <a:lnTo>
                  <a:pt x="319564" y="37624"/>
                </a:lnTo>
                <a:lnTo>
                  <a:pt x="0" y="37624"/>
                </a:lnTo>
                <a:close/>
              </a:path>
            </a:pathLst>
          </a:custGeom>
          <a:solidFill>
            <a:srgbClr val="6AA84F"/>
          </a:solidFill>
          <a:ln>
            <a:noFill/>
          </a:ln>
        </p:spPr>
      </p:sp>
      <p:sp>
        <p:nvSpPr>
          <p:cNvPr id="210" name="Google Shape;210;p18"/>
          <p:cNvSpPr txBox="1"/>
          <p:nvPr>
            <p:ph type="title"/>
          </p:nvPr>
        </p:nvSpPr>
        <p:spPr>
          <a:xfrm>
            <a:off x="311700" y="189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Needs This - Intended Users</a:t>
            </a:r>
            <a:endParaRPr/>
          </a:p>
        </p:txBody>
      </p:sp>
      <p:sp>
        <p:nvSpPr>
          <p:cNvPr id="211" name="Google Shape;21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Students</a:t>
            </a:r>
            <a:r>
              <a:rPr lang="en"/>
              <a:t>:</a:t>
            </a:r>
            <a:endParaRPr/>
          </a:p>
          <a:p>
            <a:pPr indent="-342900" lvl="0" marL="457200" rtl="0" algn="l">
              <a:spcBef>
                <a:spcPts val="1200"/>
              </a:spcBef>
              <a:spcAft>
                <a:spcPts val="0"/>
              </a:spcAft>
              <a:buSzPts val="1800"/>
              <a:buChar char="●"/>
            </a:pPr>
            <a:r>
              <a:rPr lang="en"/>
              <a:t>Primary users of the program</a:t>
            </a:r>
            <a:endParaRPr/>
          </a:p>
          <a:p>
            <a:pPr indent="-342900" lvl="0" marL="457200" rtl="0" algn="l">
              <a:spcBef>
                <a:spcPts val="0"/>
              </a:spcBef>
              <a:spcAft>
                <a:spcPts val="0"/>
              </a:spcAft>
              <a:buSzPts val="1800"/>
              <a:buChar char="●"/>
            </a:pPr>
            <a:r>
              <a:rPr lang="en"/>
              <a:t>Creating a group is difficult, a compatible one more difficult</a:t>
            </a:r>
            <a:endParaRPr/>
          </a:p>
          <a:p>
            <a:pPr indent="-342900" lvl="0" marL="457200" rtl="0" algn="l">
              <a:spcBef>
                <a:spcPts val="0"/>
              </a:spcBef>
              <a:spcAft>
                <a:spcPts val="0"/>
              </a:spcAft>
              <a:buSzPts val="1800"/>
              <a:buChar char="●"/>
            </a:pPr>
            <a:r>
              <a:rPr lang="en"/>
              <a:t>Tailored to personal interests, </a:t>
            </a:r>
            <a:r>
              <a:rPr lang="en"/>
              <a:t>skill sets</a:t>
            </a:r>
            <a:r>
              <a:rPr lang="en"/>
              <a:t>, etc.</a:t>
            </a:r>
            <a:endParaRPr/>
          </a:p>
          <a:p>
            <a:pPr indent="0" lvl="0" marL="0" rtl="0" algn="l">
              <a:spcBef>
                <a:spcPts val="1200"/>
              </a:spcBef>
              <a:spcAft>
                <a:spcPts val="0"/>
              </a:spcAft>
              <a:buNone/>
            </a:pPr>
            <a:r>
              <a:rPr b="1" lang="en"/>
              <a:t>Professors</a:t>
            </a:r>
            <a:r>
              <a:rPr lang="en"/>
              <a:t>:</a:t>
            </a:r>
            <a:endParaRPr/>
          </a:p>
          <a:p>
            <a:pPr indent="-342900" lvl="0" marL="457200" rtl="0" algn="l">
              <a:spcBef>
                <a:spcPts val="1200"/>
              </a:spcBef>
              <a:spcAft>
                <a:spcPts val="0"/>
              </a:spcAft>
              <a:buSzPts val="1800"/>
              <a:buChar char="●"/>
            </a:pPr>
            <a:r>
              <a:rPr lang="en"/>
              <a:t>Utilize the program to facilitate better communication</a:t>
            </a:r>
            <a:endParaRPr/>
          </a:p>
          <a:p>
            <a:pPr indent="-342900" lvl="0" marL="457200" rtl="0" algn="l">
              <a:spcBef>
                <a:spcPts val="0"/>
              </a:spcBef>
              <a:spcAft>
                <a:spcPts val="0"/>
              </a:spcAft>
              <a:buSzPts val="1800"/>
              <a:buChar char="●"/>
            </a:pPr>
            <a:r>
              <a:rPr lang="en"/>
              <a:t>Provide a stepping stone without direct involvement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9"/>
          <p:cNvSpPr/>
          <p:nvPr/>
        </p:nvSpPr>
        <p:spPr>
          <a:xfrm>
            <a:off x="-198950" y="-76575"/>
            <a:ext cx="8188029" cy="1040962"/>
          </a:xfrm>
          <a:custGeom>
            <a:rect b="b" l="l" r="r" t="t"/>
            <a:pathLst>
              <a:path extrusionOk="0" h="37624" w="319564">
                <a:moveTo>
                  <a:pt x="476" y="0"/>
                </a:moveTo>
                <a:lnTo>
                  <a:pt x="298132" y="0"/>
                </a:lnTo>
                <a:lnTo>
                  <a:pt x="319564" y="37624"/>
                </a:lnTo>
                <a:lnTo>
                  <a:pt x="0" y="37624"/>
                </a:lnTo>
                <a:close/>
              </a:path>
            </a:pathLst>
          </a:custGeom>
          <a:solidFill>
            <a:srgbClr val="F1C232"/>
          </a:solidFill>
          <a:ln>
            <a:noFill/>
          </a:ln>
        </p:spPr>
      </p:sp>
      <p:sp>
        <p:nvSpPr>
          <p:cNvPr id="217" name="Google Shape;217;p19"/>
          <p:cNvSpPr/>
          <p:nvPr/>
        </p:nvSpPr>
        <p:spPr>
          <a:xfrm>
            <a:off x="574950" y="1268850"/>
            <a:ext cx="2428800" cy="314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18" name="Google Shape;218;p19"/>
          <p:cNvSpPr txBox="1"/>
          <p:nvPr>
            <p:ph type="title"/>
          </p:nvPr>
        </p:nvSpPr>
        <p:spPr>
          <a:xfrm>
            <a:off x="311700" y="189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need this - Evidence</a:t>
            </a:r>
            <a:endParaRPr/>
          </a:p>
        </p:txBody>
      </p:sp>
      <p:sp>
        <p:nvSpPr>
          <p:cNvPr id="219" name="Google Shape;219;p19"/>
          <p:cNvSpPr txBox="1"/>
          <p:nvPr>
            <p:ph idx="1" type="body"/>
          </p:nvPr>
        </p:nvSpPr>
        <p:spPr>
          <a:xfrm>
            <a:off x="793950" y="3259800"/>
            <a:ext cx="1990800" cy="75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a:t>A student from section 3</a:t>
            </a:r>
            <a:endParaRPr b="1"/>
          </a:p>
        </p:txBody>
      </p:sp>
      <p:sp>
        <p:nvSpPr>
          <p:cNvPr id="220" name="Google Shape;220;p19"/>
          <p:cNvSpPr txBox="1"/>
          <p:nvPr/>
        </p:nvSpPr>
        <p:spPr>
          <a:xfrm>
            <a:off x="719700" y="1281000"/>
            <a:ext cx="2139300" cy="205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latin typeface="Times New Roman"/>
                <a:ea typeface="Times New Roman"/>
                <a:cs typeface="Times New Roman"/>
                <a:sym typeface="Times New Roman"/>
              </a:rPr>
              <a:t>After I submitted the survey on canvas, I wanted to add more information, but I could not update my answer.</a:t>
            </a:r>
            <a:endParaRPr/>
          </a:p>
        </p:txBody>
      </p:sp>
      <p:pic>
        <p:nvPicPr>
          <p:cNvPr id="221" name="Google Shape;221;p19"/>
          <p:cNvPicPr preferRelativeResize="0"/>
          <p:nvPr/>
        </p:nvPicPr>
        <p:blipFill>
          <a:blip r:embed="rId3">
            <a:alphaModFix/>
          </a:blip>
          <a:stretch>
            <a:fillRect/>
          </a:stretch>
        </p:blipFill>
        <p:spPr>
          <a:xfrm>
            <a:off x="1347525" y="4078875"/>
            <a:ext cx="883650" cy="883650"/>
          </a:xfrm>
          <a:prstGeom prst="rect">
            <a:avLst/>
          </a:prstGeom>
          <a:noFill/>
          <a:ln>
            <a:noFill/>
          </a:ln>
        </p:spPr>
      </p:pic>
      <p:sp>
        <p:nvSpPr>
          <p:cNvPr id="222" name="Google Shape;222;p19"/>
          <p:cNvSpPr/>
          <p:nvPr/>
        </p:nvSpPr>
        <p:spPr>
          <a:xfrm>
            <a:off x="3357600" y="1281000"/>
            <a:ext cx="2428800" cy="314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23" name="Google Shape;223;p19"/>
          <p:cNvSpPr txBox="1"/>
          <p:nvPr>
            <p:ph idx="1" type="body"/>
          </p:nvPr>
        </p:nvSpPr>
        <p:spPr>
          <a:xfrm>
            <a:off x="3576600" y="3271950"/>
            <a:ext cx="1990800" cy="75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a:t>A student from section 2</a:t>
            </a:r>
            <a:endParaRPr b="1"/>
          </a:p>
        </p:txBody>
      </p:sp>
      <p:sp>
        <p:nvSpPr>
          <p:cNvPr id="224" name="Google Shape;224;p19"/>
          <p:cNvSpPr txBox="1"/>
          <p:nvPr/>
        </p:nvSpPr>
        <p:spPr>
          <a:xfrm>
            <a:off x="3502350" y="1293150"/>
            <a:ext cx="2139300" cy="205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latin typeface="Times New Roman"/>
                <a:ea typeface="Times New Roman"/>
                <a:cs typeface="Times New Roman"/>
                <a:sym typeface="Times New Roman"/>
              </a:rPr>
              <a:t>I was interested in working with a student, but I did not have his contact information and had to email him. </a:t>
            </a:r>
            <a:endParaRPr/>
          </a:p>
        </p:txBody>
      </p:sp>
      <p:pic>
        <p:nvPicPr>
          <p:cNvPr id="225" name="Google Shape;225;p19"/>
          <p:cNvPicPr preferRelativeResize="0"/>
          <p:nvPr/>
        </p:nvPicPr>
        <p:blipFill>
          <a:blip r:embed="rId3">
            <a:alphaModFix/>
          </a:blip>
          <a:stretch>
            <a:fillRect/>
          </a:stretch>
        </p:blipFill>
        <p:spPr>
          <a:xfrm>
            <a:off x="4130175" y="4091025"/>
            <a:ext cx="883650" cy="883650"/>
          </a:xfrm>
          <a:prstGeom prst="rect">
            <a:avLst/>
          </a:prstGeom>
          <a:noFill/>
          <a:ln>
            <a:noFill/>
          </a:ln>
        </p:spPr>
      </p:pic>
      <p:sp>
        <p:nvSpPr>
          <p:cNvPr id="226" name="Google Shape;226;p19"/>
          <p:cNvSpPr/>
          <p:nvPr/>
        </p:nvSpPr>
        <p:spPr>
          <a:xfrm>
            <a:off x="6140250" y="1293150"/>
            <a:ext cx="2428800" cy="314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27" name="Google Shape;227;p19"/>
          <p:cNvSpPr txBox="1"/>
          <p:nvPr>
            <p:ph idx="1" type="body"/>
          </p:nvPr>
        </p:nvSpPr>
        <p:spPr>
          <a:xfrm>
            <a:off x="6359250" y="3284100"/>
            <a:ext cx="1990800" cy="75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a:t>A student from section 3</a:t>
            </a:r>
            <a:endParaRPr b="1"/>
          </a:p>
        </p:txBody>
      </p:sp>
      <p:sp>
        <p:nvSpPr>
          <p:cNvPr id="228" name="Google Shape;228;p19"/>
          <p:cNvSpPr txBox="1"/>
          <p:nvPr/>
        </p:nvSpPr>
        <p:spPr>
          <a:xfrm>
            <a:off x="6285000" y="1305300"/>
            <a:ext cx="2139300" cy="1736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latin typeface="Times New Roman"/>
                <a:ea typeface="Times New Roman"/>
                <a:cs typeface="Times New Roman"/>
                <a:sym typeface="Times New Roman"/>
              </a:rPr>
              <a:t>During registration process, I could not know whether a person had found a group or not. </a:t>
            </a:r>
            <a:endParaRPr/>
          </a:p>
        </p:txBody>
      </p:sp>
      <p:pic>
        <p:nvPicPr>
          <p:cNvPr id="229" name="Google Shape;229;p19"/>
          <p:cNvPicPr preferRelativeResize="0"/>
          <p:nvPr/>
        </p:nvPicPr>
        <p:blipFill>
          <a:blip r:embed="rId3">
            <a:alphaModFix/>
          </a:blip>
          <a:stretch>
            <a:fillRect/>
          </a:stretch>
        </p:blipFill>
        <p:spPr>
          <a:xfrm>
            <a:off x="6912825" y="4103175"/>
            <a:ext cx="883650" cy="883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0"/>
          <p:cNvSpPr/>
          <p:nvPr/>
        </p:nvSpPr>
        <p:spPr>
          <a:xfrm>
            <a:off x="-198950" y="-76575"/>
            <a:ext cx="8188029" cy="1040962"/>
          </a:xfrm>
          <a:custGeom>
            <a:rect b="b" l="l" r="r" t="t"/>
            <a:pathLst>
              <a:path extrusionOk="0" h="37624" w="319564">
                <a:moveTo>
                  <a:pt x="476" y="0"/>
                </a:moveTo>
                <a:lnTo>
                  <a:pt x="298132" y="0"/>
                </a:lnTo>
                <a:lnTo>
                  <a:pt x="319564" y="37624"/>
                </a:lnTo>
                <a:lnTo>
                  <a:pt x="0" y="37624"/>
                </a:lnTo>
                <a:close/>
              </a:path>
            </a:pathLst>
          </a:custGeom>
          <a:solidFill>
            <a:srgbClr val="F1C232"/>
          </a:solidFill>
          <a:ln>
            <a:noFill/>
          </a:ln>
        </p:spPr>
      </p:sp>
      <p:sp>
        <p:nvSpPr>
          <p:cNvPr id="235" name="Google Shape;235;p20"/>
          <p:cNvSpPr txBox="1"/>
          <p:nvPr>
            <p:ph type="title"/>
          </p:nvPr>
        </p:nvSpPr>
        <p:spPr>
          <a:xfrm>
            <a:off x="311700" y="189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not others - Existing Solutions (Team-Maker)</a:t>
            </a:r>
            <a:endParaRPr/>
          </a:p>
        </p:txBody>
      </p:sp>
      <p:sp>
        <p:nvSpPr>
          <p:cNvPr id="236" name="Google Shape;236;p20"/>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p>
          <a:p>
            <a:pPr indent="-342900" lvl="0" marL="457200" rtl="0" algn="l">
              <a:spcBef>
                <a:spcPts val="1200"/>
              </a:spcBef>
              <a:spcAft>
                <a:spcPts val="0"/>
              </a:spcAft>
              <a:buSzPts val="1800"/>
              <a:buChar char="●"/>
            </a:pPr>
            <a:r>
              <a:rPr lang="en"/>
              <a:t>A Purdue University tool for criterion-based team assignment intended for instructors only</a:t>
            </a:r>
            <a:endParaRPr/>
          </a:p>
          <a:p>
            <a:pPr indent="-342900" lvl="0" marL="457200" rtl="0" algn="l">
              <a:spcBef>
                <a:spcPts val="0"/>
              </a:spcBef>
              <a:spcAft>
                <a:spcPts val="0"/>
              </a:spcAft>
              <a:buSzPts val="1800"/>
              <a:buChar char="●"/>
            </a:pPr>
            <a:r>
              <a:rPr lang="en"/>
              <a:t>offers a list of criteria from which instructors can choose when forming teams; custom criteria are allowed</a:t>
            </a:r>
            <a:endParaRPr/>
          </a:p>
          <a:p>
            <a:pPr indent="-342900" lvl="0" marL="457200" rtl="0" algn="l">
              <a:spcBef>
                <a:spcPts val="0"/>
              </a:spcBef>
              <a:spcAft>
                <a:spcPts val="0"/>
              </a:spcAft>
              <a:buSzPts val="1800"/>
              <a:buChar char="●"/>
            </a:pPr>
            <a:r>
              <a:rPr lang="en"/>
              <a:t>scores how well each team fits the instructor’s criteria and maximizes the score of the worst-fitting team</a:t>
            </a:r>
            <a:endParaRPr/>
          </a:p>
          <a:p>
            <a:pPr indent="-342900" lvl="0" marL="457200" rtl="0" algn="l">
              <a:spcBef>
                <a:spcPts val="0"/>
              </a:spcBef>
              <a:spcAft>
                <a:spcPts val="0"/>
              </a:spcAft>
              <a:buSzPts val="1800"/>
              <a:buChar char="●"/>
            </a:pPr>
            <a:r>
              <a:rPr lang="en"/>
              <a:t>Criteria can be changed and the application run again to form different teams</a:t>
            </a:r>
            <a:endParaRPr/>
          </a:p>
          <a:p>
            <a:pPr indent="-342900" lvl="0" marL="457200" rtl="0" algn="l">
              <a:spcBef>
                <a:spcPts val="0"/>
              </a:spcBef>
              <a:spcAft>
                <a:spcPts val="0"/>
              </a:spcAft>
              <a:buSzPts val="1800"/>
              <a:buChar char="●"/>
            </a:pPr>
            <a:r>
              <a:rPr lang="en"/>
              <a:t>Students cannot form their own team and the instructor has to assign the groups</a:t>
            </a:r>
            <a:endParaRPr/>
          </a:p>
          <a:p>
            <a:pPr indent="0" lvl="0" marL="457200" rtl="0" algn="l">
              <a:lnSpc>
                <a:spcPct val="115000"/>
              </a:lnSpc>
              <a:spcBef>
                <a:spcPts val="1200"/>
              </a:spcBef>
              <a:spcAft>
                <a:spcPts val="10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1"/>
          <p:cNvSpPr/>
          <p:nvPr/>
        </p:nvSpPr>
        <p:spPr>
          <a:xfrm>
            <a:off x="-198950" y="-76575"/>
            <a:ext cx="8188029" cy="1040962"/>
          </a:xfrm>
          <a:custGeom>
            <a:rect b="b" l="l" r="r" t="t"/>
            <a:pathLst>
              <a:path extrusionOk="0" h="37624" w="319564">
                <a:moveTo>
                  <a:pt x="476" y="0"/>
                </a:moveTo>
                <a:lnTo>
                  <a:pt x="298132" y="0"/>
                </a:lnTo>
                <a:lnTo>
                  <a:pt x="319564" y="37624"/>
                </a:lnTo>
                <a:lnTo>
                  <a:pt x="0" y="37624"/>
                </a:lnTo>
                <a:close/>
              </a:path>
            </a:pathLst>
          </a:custGeom>
          <a:solidFill>
            <a:srgbClr val="F1C232"/>
          </a:solidFill>
          <a:ln>
            <a:noFill/>
          </a:ln>
        </p:spPr>
      </p:sp>
      <p:sp>
        <p:nvSpPr>
          <p:cNvPr id="242" name="Google Shape;242;p21"/>
          <p:cNvSpPr txBox="1"/>
          <p:nvPr>
            <p:ph type="title"/>
          </p:nvPr>
        </p:nvSpPr>
        <p:spPr>
          <a:xfrm>
            <a:off x="311700" y="189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not others - Existing Solutions (Social Media)</a:t>
            </a:r>
            <a:endParaRPr/>
          </a:p>
        </p:txBody>
      </p:sp>
      <p:sp>
        <p:nvSpPr>
          <p:cNvPr id="243" name="Google Shape;243;p21"/>
          <p:cNvSpPr txBox="1"/>
          <p:nvPr>
            <p:ph idx="1" type="body"/>
          </p:nvPr>
        </p:nvSpPr>
        <p:spPr>
          <a:xfrm>
            <a:off x="311700" y="1069125"/>
            <a:ext cx="8520600" cy="39909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Allows users to create group chats</a:t>
            </a:r>
            <a:endParaRPr/>
          </a:p>
          <a:p>
            <a:pPr indent="-342900" lvl="0" marL="457200" marR="0" rtl="0" algn="l">
              <a:lnSpc>
                <a:spcPct val="115000"/>
              </a:lnSpc>
              <a:spcBef>
                <a:spcPts val="1000"/>
              </a:spcBef>
              <a:spcAft>
                <a:spcPts val="1000"/>
              </a:spcAft>
              <a:buSzPts val="1800"/>
              <a:buChar char="●"/>
            </a:pPr>
            <a:r>
              <a:rPr lang="en"/>
              <a:t>Allows users to send and search messages</a:t>
            </a:r>
            <a:endParaRPr/>
          </a:p>
        </p:txBody>
      </p:sp>
      <p:sp>
        <p:nvSpPr>
          <p:cNvPr id="244" name="Google Shape;244;p21"/>
          <p:cNvSpPr txBox="1"/>
          <p:nvPr/>
        </p:nvSpPr>
        <p:spPr>
          <a:xfrm>
            <a:off x="4686025" y="1915725"/>
            <a:ext cx="4332000" cy="139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a:solidFill>
                  <a:schemeClr val="dk2"/>
                </a:solidFill>
                <a:latin typeface="Times New Roman"/>
                <a:ea typeface="Times New Roman"/>
                <a:cs typeface="Times New Roman"/>
                <a:sym typeface="Times New Roman"/>
              </a:rPr>
              <a:t>Cons</a:t>
            </a:r>
            <a:endParaRPr b="1" sz="2000">
              <a:solidFill>
                <a:schemeClr val="dk2"/>
              </a:solidFill>
              <a:latin typeface="Times New Roman"/>
              <a:ea typeface="Times New Roman"/>
              <a:cs typeface="Times New Roman"/>
              <a:sym typeface="Times New Roman"/>
            </a:endParaRPr>
          </a:p>
          <a:p>
            <a:pPr indent="-342900" lvl="0" marL="457200" rtl="0" algn="l">
              <a:lnSpc>
                <a:spcPct val="115000"/>
              </a:lnSpc>
              <a:spcBef>
                <a:spcPts val="100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Students have to search up profiles</a:t>
            </a:r>
            <a:endParaRPr sz="1800">
              <a:solidFill>
                <a:schemeClr val="dk2"/>
              </a:solidFill>
              <a:latin typeface="Times New Roman"/>
              <a:ea typeface="Times New Roman"/>
              <a:cs typeface="Times New Roman"/>
              <a:sym typeface="Times New Roman"/>
            </a:endParaRPr>
          </a:p>
          <a:p>
            <a:pPr indent="-342900" lvl="0" marL="457200" rtl="0" algn="l">
              <a:lnSpc>
                <a:spcPct val="115000"/>
              </a:lnSpc>
              <a:spcBef>
                <a:spcPts val="1000"/>
              </a:spcBef>
              <a:spcAft>
                <a:spcPts val="100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Complicated system with many groups</a:t>
            </a:r>
            <a:endParaRPr/>
          </a:p>
        </p:txBody>
      </p:sp>
      <p:sp>
        <p:nvSpPr>
          <p:cNvPr id="245" name="Google Shape;245;p21"/>
          <p:cNvSpPr txBox="1"/>
          <p:nvPr/>
        </p:nvSpPr>
        <p:spPr>
          <a:xfrm>
            <a:off x="267825" y="1915725"/>
            <a:ext cx="4795800" cy="139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a:solidFill>
                  <a:schemeClr val="dk2"/>
                </a:solidFill>
                <a:latin typeface="Times New Roman"/>
                <a:ea typeface="Times New Roman"/>
                <a:cs typeface="Times New Roman"/>
                <a:sym typeface="Times New Roman"/>
              </a:rPr>
              <a:t>Pros</a:t>
            </a:r>
            <a:endParaRPr b="1" sz="2000">
              <a:solidFill>
                <a:schemeClr val="dk2"/>
              </a:solidFill>
              <a:latin typeface="Times New Roman"/>
              <a:ea typeface="Times New Roman"/>
              <a:cs typeface="Times New Roman"/>
              <a:sym typeface="Times New Roman"/>
            </a:endParaRPr>
          </a:p>
          <a:p>
            <a:pPr indent="-342900" lvl="0" marL="457200" rtl="0" algn="l">
              <a:lnSpc>
                <a:spcPct val="115000"/>
              </a:lnSpc>
              <a:spcBef>
                <a:spcPts val="100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Offers direct and group messaging system</a:t>
            </a:r>
            <a:endParaRPr sz="1800">
              <a:solidFill>
                <a:schemeClr val="dk2"/>
              </a:solidFill>
              <a:latin typeface="Times New Roman"/>
              <a:ea typeface="Times New Roman"/>
              <a:cs typeface="Times New Roman"/>
              <a:sym typeface="Times New Roman"/>
            </a:endParaRPr>
          </a:p>
          <a:p>
            <a:pPr indent="-342900" lvl="0" marL="457200" rtl="0" algn="l">
              <a:lnSpc>
                <a:spcPct val="115000"/>
              </a:lnSpc>
              <a:spcBef>
                <a:spcPts val="1000"/>
              </a:spcBef>
              <a:spcAft>
                <a:spcPts val="100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Allows dynamic information update</a:t>
            </a:r>
            <a:endParaRPr/>
          </a:p>
        </p:txBody>
      </p:sp>
      <p:pic>
        <p:nvPicPr>
          <p:cNvPr id="246" name="Google Shape;246;p21"/>
          <p:cNvPicPr preferRelativeResize="0"/>
          <p:nvPr/>
        </p:nvPicPr>
        <p:blipFill>
          <a:blip r:embed="rId3">
            <a:alphaModFix/>
          </a:blip>
          <a:stretch>
            <a:fillRect/>
          </a:stretch>
        </p:blipFill>
        <p:spPr>
          <a:xfrm>
            <a:off x="911075" y="3732400"/>
            <a:ext cx="1040950" cy="1040950"/>
          </a:xfrm>
          <a:prstGeom prst="rect">
            <a:avLst/>
          </a:prstGeom>
          <a:noFill/>
          <a:ln>
            <a:noFill/>
          </a:ln>
        </p:spPr>
      </p:pic>
      <p:pic>
        <p:nvPicPr>
          <p:cNvPr id="247" name="Google Shape;247;p21"/>
          <p:cNvPicPr preferRelativeResize="0"/>
          <p:nvPr/>
        </p:nvPicPr>
        <p:blipFill>
          <a:blip r:embed="rId4">
            <a:alphaModFix/>
          </a:blip>
          <a:stretch>
            <a:fillRect/>
          </a:stretch>
        </p:blipFill>
        <p:spPr>
          <a:xfrm>
            <a:off x="4065530" y="3896900"/>
            <a:ext cx="1232970" cy="1040950"/>
          </a:xfrm>
          <a:prstGeom prst="rect">
            <a:avLst/>
          </a:prstGeom>
          <a:noFill/>
          <a:ln>
            <a:noFill/>
          </a:ln>
        </p:spPr>
      </p:pic>
      <p:pic>
        <p:nvPicPr>
          <p:cNvPr id="248" name="Google Shape;248;p21"/>
          <p:cNvPicPr preferRelativeResize="0"/>
          <p:nvPr/>
        </p:nvPicPr>
        <p:blipFill>
          <a:blip r:embed="rId5">
            <a:alphaModFix/>
          </a:blip>
          <a:stretch>
            <a:fillRect/>
          </a:stretch>
        </p:blipFill>
        <p:spPr>
          <a:xfrm>
            <a:off x="7304224" y="3611774"/>
            <a:ext cx="1040950" cy="1040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