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30D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70" d="100"/>
          <a:sy n="70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7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5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D2C7-DDFF-4D80-88EC-6E88974F79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8295-9424-4B26-9969-A40047A088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: esquinas redondeadas 6"/>
          <p:cNvSpPr/>
          <p:nvPr/>
        </p:nvSpPr>
        <p:spPr>
          <a:xfrm>
            <a:off x="-12032" y="2883697"/>
            <a:ext cx="2286136" cy="1652208"/>
          </a:xfrm>
          <a:prstGeom prst="roundRect">
            <a:avLst/>
          </a:prstGeom>
          <a:pattFill prst="lt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Rectángulo: esquinas redondeadas 6"/>
          <p:cNvSpPr/>
          <p:nvPr/>
        </p:nvSpPr>
        <p:spPr>
          <a:xfrm>
            <a:off x="3104147" y="4753576"/>
            <a:ext cx="1987750" cy="1227229"/>
          </a:xfrm>
          <a:prstGeom prst="roundRect">
            <a:avLst/>
          </a:prstGeom>
          <a:pattFill prst="lt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Rectángulo: esquinas redondeadas 6"/>
          <p:cNvSpPr/>
          <p:nvPr/>
        </p:nvSpPr>
        <p:spPr>
          <a:xfrm>
            <a:off x="3104147" y="1167055"/>
            <a:ext cx="1987750" cy="1227229"/>
          </a:xfrm>
          <a:prstGeom prst="roundRect">
            <a:avLst/>
          </a:prstGeom>
          <a:pattFill prst="lt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3" name="Grupo 62"/>
          <p:cNvGrpSpPr/>
          <p:nvPr/>
        </p:nvGrpSpPr>
        <p:grpSpPr>
          <a:xfrm>
            <a:off x="113114" y="2868841"/>
            <a:ext cx="2173023" cy="1570421"/>
            <a:chOff x="519091" y="1575436"/>
            <a:chExt cx="1875830" cy="1190567"/>
          </a:xfrm>
          <a:blipFill>
            <a:blip r:embed="rId2"/>
            <a:stretch>
              <a:fillRect/>
            </a:stretch>
          </a:blipFill>
        </p:grpSpPr>
        <p:sp>
          <p:nvSpPr>
            <p:cNvPr id="61" name="Rectángulo: esquinas redondeadas 2"/>
            <p:cNvSpPr/>
            <p:nvPr/>
          </p:nvSpPr>
          <p:spPr>
            <a:xfrm>
              <a:off x="519091" y="1575436"/>
              <a:ext cx="1875830" cy="1190567"/>
            </a:xfrm>
            <a:prstGeom prst="roundRect">
              <a:avLst/>
            </a:prstGeom>
            <a:grpFill/>
            <a:ln w="50800" cmpd="thinThick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Cuadro de texto 2"/>
            <p:cNvSpPr txBox="1">
              <a:spLocks noChangeArrowheads="1"/>
            </p:cNvSpPr>
            <p:nvPr/>
          </p:nvSpPr>
          <p:spPr bwMode="auto">
            <a:xfrm>
              <a:off x="672030" y="2002364"/>
              <a:ext cx="1569951" cy="3367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s-ES" sz="2000" b="1" dirty="0">
                  <a:solidFill>
                    <a:srgbClr val="FFFF00"/>
                  </a:solidFill>
                  <a:latin typeface="Brighly Crush" panose="020005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ALGORITMO</a:t>
              </a:r>
              <a:endParaRPr lang="en-US" sz="2000" b="1" dirty="0">
                <a:solidFill>
                  <a:srgbClr val="FFFF00"/>
                </a:solidFill>
                <a:latin typeface="Brighly Crush" panose="02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Forma libre: forma 5"/>
          <p:cNvSpPr/>
          <p:nvPr/>
        </p:nvSpPr>
        <p:spPr>
          <a:xfrm>
            <a:off x="2382603" y="407673"/>
            <a:ext cx="1217899" cy="6074052"/>
          </a:xfrm>
          <a:custGeom>
            <a:avLst/>
            <a:gdLst>
              <a:gd name="connsiteX0" fmla="*/ 1437238 w 1437238"/>
              <a:gd name="connsiteY0" fmla="*/ 103658 h 6767869"/>
              <a:gd name="connsiteX1" fmla="*/ 746773 w 1437238"/>
              <a:gd name="connsiteY1" fmla="*/ 383577 h 6767869"/>
              <a:gd name="connsiteX2" fmla="*/ 728111 w 1437238"/>
              <a:gd name="connsiteY2" fmla="*/ 3220083 h 6767869"/>
              <a:gd name="connsiteX3" fmla="*/ 324 w 1437238"/>
              <a:gd name="connsiteY3" fmla="*/ 3854565 h 6767869"/>
              <a:gd name="connsiteX4" fmla="*/ 634805 w 1437238"/>
              <a:gd name="connsiteY4" fmla="*/ 3966532 h 6767869"/>
              <a:gd name="connsiteX5" fmla="*/ 616144 w 1437238"/>
              <a:gd name="connsiteY5" fmla="*/ 6485797 h 6767869"/>
              <a:gd name="connsiteX6" fmla="*/ 1418577 w 1437238"/>
              <a:gd name="connsiteY6" fmla="*/ 6597765 h 6767869"/>
              <a:gd name="connsiteX0" fmla="*/ 1437562 w 1437562"/>
              <a:gd name="connsiteY0" fmla="*/ 103658 h 6767869"/>
              <a:gd name="connsiteX1" fmla="*/ 747097 w 1437562"/>
              <a:gd name="connsiteY1" fmla="*/ 383577 h 6767869"/>
              <a:gd name="connsiteX2" fmla="*/ 728435 w 1437562"/>
              <a:gd name="connsiteY2" fmla="*/ 3220083 h 6767869"/>
              <a:gd name="connsiteX3" fmla="*/ 324 w 1437562"/>
              <a:gd name="connsiteY3" fmla="*/ 3649291 h 6767869"/>
              <a:gd name="connsiteX4" fmla="*/ 635129 w 1437562"/>
              <a:gd name="connsiteY4" fmla="*/ 3966532 h 6767869"/>
              <a:gd name="connsiteX5" fmla="*/ 616468 w 1437562"/>
              <a:gd name="connsiteY5" fmla="*/ 6485797 h 6767869"/>
              <a:gd name="connsiteX6" fmla="*/ 1418901 w 1437562"/>
              <a:gd name="connsiteY6" fmla="*/ 6597765 h 6767869"/>
              <a:gd name="connsiteX0" fmla="*/ 1437253 w 1437253"/>
              <a:gd name="connsiteY0" fmla="*/ 104652 h 6768863"/>
              <a:gd name="connsiteX1" fmla="*/ 746788 w 1437253"/>
              <a:gd name="connsiteY1" fmla="*/ 384571 h 6768863"/>
              <a:gd name="connsiteX2" fmla="*/ 616116 w 1437253"/>
              <a:gd name="connsiteY2" fmla="*/ 3239740 h 6768863"/>
              <a:gd name="connsiteX3" fmla="*/ 15 w 1437253"/>
              <a:gd name="connsiteY3" fmla="*/ 3650285 h 6768863"/>
              <a:gd name="connsiteX4" fmla="*/ 634820 w 1437253"/>
              <a:gd name="connsiteY4" fmla="*/ 3967526 h 6768863"/>
              <a:gd name="connsiteX5" fmla="*/ 616159 w 1437253"/>
              <a:gd name="connsiteY5" fmla="*/ 6486791 h 6768863"/>
              <a:gd name="connsiteX6" fmla="*/ 1418592 w 1437253"/>
              <a:gd name="connsiteY6" fmla="*/ 6598759 h 6768863"/>
              <a:gd name="connsiteX0" fmla="*/ 1437253 w 1437253"/>
              <a:gd name="connsiteY0" fmla="*/ 104652 h 6768863"/>
              <a:gd name="connsiteX1" fmla="*/ 690794 w 1437253"/>
              <a:gd name="connsiteY1" fmla="*/ 384571 h 6768863"/>
              <a:gd name="connsiteX2" fmla="*/ 616116 w 1437253"/>
              <a:gd name="connsiteY2" fmla="*/ 3239740 h 6768863"/>
              <a:gd name="connsiteX3" fmla="*/ 15 w 1437253"/>
              <a:gd name="connsiteY3" fmla="*/ 3650285 h 6768863"/>
              <a:gd name="connsiteX4" fmla="*/ 634820 w 1437253"/>
              <a:gd name="connsiteY4" fmla="*/ 3967526 h 6768863"/>
              <a:gd name="connsiteX5" fmla="*/ 616159 w 1437253"/>
              <a:gd name="connsiteY5" fmla="*/ 6486791 h 6768863"/>
              <a:gd name="connsiteX6" fmla="*/ 1418592 w 1437253"/>
              <a:gd name="connsiteY6" fmla="*/ 6598759 h 6768863"/>
              <a:gd name="connsiteX0" fmla="*/ 1437253 w 1437253"/>
              <a:gd name="connsiteY0" fmla="*/ 73751 h 6842614"/>
              <a:gd name="connsiteX1" fmla="*/ 690794 w 1437253"/>
              <a:gd name="connsiteY1" fmla="*/ 458322 h 6842614"/>
              <a:gd name="connsiteX2" fmla="*/ 616116 w 1437253"/>
              <a:gd name="connsiteY2" fmla="*/ 3313491 h 6842614"/>
              <a:gd name="connsiteX3" fmla="*/ 15 w 1437253"/>
              <a:gd name="connsiteY3" fmla="*/ 3724036 h 6842614"/>
              <a:gd name="connsiteX4" fmla="*/ 634820 w 1437253"/>
              <a:gd name="connsiteY4" fmla="*/ 4041277 h 6842614"/>
              <a:gd name="connsiteX5" fmla="*/ 616159 w 1437253"/>
              <a:gd name="connsiteY5" fmla="*/ 6560542 h 6842614"/>
              <a:gd name="connsiteX6" fmla="*/ 1418592 w 1437253"/>
              <a:gd name="connsiteY6" fmla="*/ 6672510 h 6842614"/>
              <a:gd name="connsiteX0" fmla="*/ 1437253 w 1437253"/>
              <a:gd name="connsiteY0" fmla="*/ 73751 h 6948411"/>
              <a:gd name="connsiteX1" fmla="*/ 690794 w 1437253"/>
              <a:gd name="connsiteY1" fmla="*/ 458322 h 6948411"/>
              <a:gd name="connsiteX2" fmla="*/ 616116 w 1437253"/>
              <a:gd name="connsiteY2" fmla="*/ 3313491 h 6948411"/>
              <a:gd name="connsiteX3" fmla="*/ 15 w 1437253"/>
              <a:gd name="connsiteY3" fmla="*/ 3724036 h 6948411"/>
              <a:gd name="connsiteX4" fmla="*/ 634820 w 1437253"/>
              <a:gd name="connsiteY4" fmla="*/ 4041277 h 6948411"/>
              <a:gd name="connsiteX5" fmla="*/ 616159 w 1437253"/>
              <a:gd name="connsiteY5" fmla="*/ 6560542 h 6948411"/>
              <a:gd name="connsiteX6" fmla="*/ 1437253 w 1437253"/>
              <a:gd name="connsiteY6" fmla="*/ 6842614 h 6948411"/>
              <a:gd name="connsiteX0" fmla="*/ 1169204 w 1169204"/>
              <a:gd name="connsiteY0" fmla="*/ 73751 h 6948411"/>
              <a:gd name="connsiteX1" fmla="*/ 422745 w 1169204"/>
              <a:gd name="connsiteY1" fmla="*/ 458322 h 6948411"/>
              <a:gd name="connsiteX2" fmla="*/ 348067 w 1169204"/>
              <a:gd name="connsiteY2" fmla="*/ 3313491 h 6948411"/>
              <a:gd name="connsiteX3" fmla="*/ 26 w 1169204"/>
              <a:gd name="connsiteY3" fmla="*/ 3758123 h 6948411"/>
              <a:gd name="connsiteX4" fmla="*/ 366771 w 1169204"/>
              <a:gd name="connsiteY4" fmla="*/ 4041277 h 6948411"/>
              <a:gd name="connsiteX5" fmla="*/ 348110 w 1169204"/>
              <a:gd name="connsiteY5" fmla="*/ 6560542 h 6948411"/>
              <a:gd name="connsiteX6" fmla="*/ 1169204 w 1169204"/>
              <a:gd name="connsiteY6" fmla="*/ 6842614 h 6948411"/>
              <a:gd name="connsiteX0" fmla="*/ 1169229 w 1169229"/>
              <a:gd name="connsiteY0" fmla="*/ 73751 h 6948411"/>
              <a:gd name="connsiteX1" fmla="*/ 422770 w 1169229"/>
              <a:gd name="connsiteY1" fmla="*/ 458322 h 6948411"/>
              <a:gd name="connsiteX2" fmla="*/ 348092 w 1169229"/>
              <a:gd name="connsiteY2" fmla="*/ 3313491 h 6948411"/>
              <a:gd name="connsiteX3" fmla="*/ 25 w 1169229"/>
              <a:gd name="connsiteY3" fmla="*/ 3706994 h 6948411"/>
              <a:gd name="connsiteX4" fmla="*/ 366796 w 1169229"/>
              <a:gd name="connsiteY4" fmla="*/ 4041277 h 6948411"/>
              <a:gd name="connsiteX5" fmla="*/ 348135 w 1169229"/>
              <a:gd name="connsiteY5" fmla="*/ 6560542 h 6948411"/>
              <a:gd name="connsiteX6" fmla="*/ 1169229 w 1169229"/>
              <a:gd name="connsiteY6" fmla="*/ 6842614 h 694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9229" h="6948411">
                <a:moveTo>
                  <a:pt x="1169229" y="73751"/>
                </a:moveTo>
                <a:cubicBezTo>
                  <a:pt x="883090" y="-45992"/>
                  <a:pt x="559626" y="-81635"/>
                  <a:pt x="422770" y="458322"/>
                </a:cubicBezTo>
                <a:cubicBezTo>
                  <a:pt x="285914" y="998279"/>
                  <a:pt x="418549" y="2772046"/>
                  <a:pt x="348092" y="3313491"/>
                </a:cubicBezTo>
                <a:cubicBezTo>
                  <a:pt x="277635" y="3854936"/>
                  <a:pt x="-3092" y="3585696"/>
                  <a:pt x="25" y="3706994"/>
                </a:cubicBezTo>
                <a:cubicBezTo>
                  <a:pt x="3142" y="3828292"/>
                  <a:pt x="308778" y="3565686"/>
                  <a:pt x="366796" y="4041277"/>
                </a:cubicBezTo>
                <a:cubicBezTo>
                  <a:pt x="424814" y="4516868"/>
                  <a:pt x="214396" y="6093653"/>
                  <a:pt x="348135" y="6560542"/>
                </a:cubicBezTo>
                <a:cubicBezTo>
                  <a:pt x="481874" y="7027431"/>
                  <a:pt x="833327" y="7005899"/>
                  <a:pt x="1169229" y="6842614"/>
                </a:cubicBezTo>
              </a:path>
            </a:pathLst>
          </a:custGeom>
          <a:noFill/>
          <a:ln w="1016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orma libre: forma 83"/>
          <p:cNvSpPr/>
          <p:nvPr/>
        </p:nvSpPr>
        <p:spPr>
          <a:xfrm>
            <a:off x="5281201" y="179172"/>
            <a:ext cx="716840" cy="2979190"/>
          </a:xfrm>
          <a:custGeom>
            <a:avLst/>
            <a:gdLst>
              <a:gd name="connsiteX0" fmla="*/ 1437238 w 1437238"/>
              <a:gd name="connsiteY0" fmla="*/ 103658 h 6767869"/>
              <a:gd name="connsiteX1" fmla="*/ 746773 w 1437238"/>
              <a:gd name="connsiteY1" fmla="*/ 383577 h 6767869"/>
              <a:gd name="connsiteX2" fmla="*/ 728111 w 1437238"/>
              <a:gd name="connsiteY2" fmla="*/ 3220083 h 6767869"/>
              <a:gd name="connsiteX3" fmla="*/ 324 w 1437238"/>
              <a:gd name="connsiteY3" fmla="*/ 3854565 h 6767869"/>
              <a:gd name="connsiteX4" fmla="*/ 634805 w 1437238"/>
              <a:gd name="connsiteY4" fmla="*/ 3966532 h 6767869"/>
              <a:gd name="connsiteX5" fmla="*/ 616144 w 1437238"/>
              <a:gd name="connsiteY5" fmla="*/ 6485797 h 6767869"/>
              <a:gd name="connsiteX6" fmla="*/ 1418577 w 1437238"/>
              <a:gd name="connsiteY6" fmla="*/ 6597765 h 6767869"/>
              <a:gd name="connsiteX0" fmla="*/ 1437562 w 1437562"/>
              <a:gd name="connsiteY0" fmla="*/ 103658 h 6767869"/>
              <a:gd name="connsiteX1" fmla="*/ 747097 w 1437562"/>
              <a:gd name="connsiteY1" fmla="*/ 383577 h 6767869"/>
              <a:gd name="connsiteX2" fmla="*/ 728435 w 1437562"/>
              <a:gd name="connsiteY2" fmla="*/ 3220083 h 6767869"/>
              <a:gd name="connsiteX3" fmla="*/ 324 w 1437562"/>
              <a:gd name="connsiteY3" fmla="*/ 3649291 h 6767869"/>
              <a:gd name="connsiteX4" fmla="*/ 635129 w 1437562"/>
              <a:gd name="connsiteY4" fmla="*/ 3966532 h 6767869"/>
              <a:gd name="connsiteX5" fmla="*/ 616468 w 1437562"/>
              <a:gd name="connsiteY5" fmla="*/ 6485797 h 6767869"/>
              <a:gd name="connsiteX6" fmla="*/ 1418901 w 1437562"/>
              <a:gd name="connsiteY6" fmla="*/ 6597765 h 6767869"/>
              <a:gd name="connsiteX0" fmla="*/ 1437253 w 1437253"/>
              <a:gd name="connsiteY0" fmla="*/ 104652 h 6768863"/>
              <a:gd name="connsiteX1" fmla="*/ 746788 w 1437253"/>
              <a:gd name="connsiteY1" fmla="*/ 384571 h 6768863"/>
              <a:gd name="connsiteX2" fmla="*/ 616116 w 1437253"/>
              <a:gd name="connsiteY2" fmla="*/ 3239740 h 6768863"/>
              <a:gd name="connsiteX3" fmla="*/ 15 w 1437253"/>
              <a:gd name="connsiteY3" fmla="*/ 3650285 h 6768863"/>
              <a:gd name="connsiteX4" fmla="*/ 634820 w 1437253"/>
              <a:gd name="connsiteY4" fmla="*/ 3967526 h 6768863"/>
              <a:gd name="connsiteX5" fmla="*/ 616159 w 1437253"/>
              <a:gd name="connsiteY5" fmla="*/ 6486791 h 6768863"/>
              <a:gd name="connsiteX6" fmla="*/ 1418592 w 1437253"/>
              <a:gd name="connsiteY6" fmla="*/ 6598759 h 6768863"/>
              <a:gd name="connsiteX0" fmla="*/ 1437253 w 1437253"/>
              <a:gd name="connsiteY0" fmla="*/ 104652 h 6768863"/>
              <a:gd name="connsiteX1" fmla="*/ 690794 w 1437253"/>
              <a:gd name="connsiteY1" fmla="*/ 384571 h 6768863"/>
              <a:gd name="connsiteX2" fmla="*/ 616116 w 1437253"/>
              <a:gd name="connsiteY2" fmla="*/ 3239740 h 6768863"/>
              <a:gd name="connsiteX3" fmla="*/ 15 w 1437253"/>
              <a:gd name="connsiteY3" fmla="*/ 3650285 h 6768863"/>
              <a:gd name="connsiteX4" fmla="*/ 634820 w 1437253"/>
              <a:gd name="connsiteY4" fmla="*/ 3967526 h 6768863"/>
              <a:gd name="connsiteX5" fmla="*/ 616159 w 1437253"/>
              <a:gd name="connsiteY5" fmla="*/ 6486791 h 6768863"/>
              <a:gd name="connsiteX6" fmla="*/ 1418592 w 1437253"/>
              <a:gd name="connsiteY6" fmla="*/ 6598759 h 6768863"/>
              <a:gd name="connsiteX0" fmla="*/ 1437253 w 1437253"/>
              <a:gd name="connsiteY0" fmla="*/ 73751 h 6842614"/>
              <a:gd name="connsiteX1" fmla="*/ 690794 w 1437253"/>
              <a:gd name="connsiteY1" fmla="*/ 458322 h 6842614"/>
              <a:gd name="connsiteX2" fmla="*/ 616116 w 1437253"/>
              <a:gd name="connsiteY2" fmla="*/ 3313491 h 6842614"/>
              <a:gd name="connsiteX3" fmla="*/ 15 w 1437253"/>
              <a:gd name="connsiteY3" fmla="*/ 3724036 h 6842614"/>
              <a:gd name="connsiteX4" fmla="*/ 634820 w 1437253"/>
              <a:gd name="connsiteY4" fmla="*/ 4041277 h 6842614"/>
              <a:gd name="connsiteX5" fmla="*/ 616159 w 1437253"/>
              <a:gd name="connsiteY5" fmla="*/ 6560542 h 6842614"/>
              <a:gd name="connsiteX6" fmla="*/ 1418592 w 1437253"/>
              <a:gd name="connsiteY6" fmla="*/ 6672510 h 6842614"/>
              <a:gd name="connsiteX0" fmla="*/ 1437253 w 1437253"/>
              <a:gd name="connsiteY0" fmla="*/ 73751 h 6948411"/>
              <a:gd name="connsiteX1" fmla="*/ 690794 w 1437253"/>
              <a:gd name="connsiteY1" fmla="*/ 458322 h 6948411"/>
              <a:gd name="connsiteX2" fmla="*/ 616116 w 1437253"/>
              <a:gd name="connsiteY2" fmla="*/ 3313491 h 6948411"/>
              <a:gd name="connsiteX3" fmla="*/ 15 w 1437253"/>
              <a:gd name="connsiteY3" fmla="*/ 3724036 h 6948411"/>
              <a:gd name="connsiteX4" fmla="*/ 634820 w 1437253"/>
              <a:gd name="connsiteY4" fmla="*/ 4041277 h 6948411"/>
              <a:gd name="connsiteX5" fmla="*/ 616159 w 1437253"/>
              <a:gd name="connsiteY5" fmla="*/ 6560542 h 6948411"/>
              <a:gd name="connsiteX6" fmla="*/ 1437253 w 1437253"/>
              <a:gd name="connsiteY6" fmla="*/ 6842614 h 6948411"/>
              <a:gd name="connsiteX0" fmla="*/ 1169204 w 1169204"/>
              <a:gd name="connsiteY0" fmla="*/ 73751 h 6948411"/>
              <a:gd name="connsiteX1" fmla="*/ 422745 w 1169204"/>
              <a:gd name="connsiteY1" fmla="*/ 458322 h 6948411"/>
              <a:gd name="connsiteX2" fmla="*/ 348067 w 1169204"/>
              <a:gd name="connsiteY2" fmla="*/ 3313491 h 6948411"/>
              <a:gd name="connsiteX3" fmla="*/ 26 w 1169204"/>
              <a:gd name="connsiteY3" fmla="*/ 3758123 h 6948411"/>
              <a:gd name="connsiteX4" fmla="*/ 366771 w 1169204"/>
              <a:gd name="connsiteY4" fmla="*/ 4041277 h 6948411"/>
              <a:gd name="connsiteX5" fmla="*/ 348110 w 1169204"/>
              <a:gd name="connsiteY5" fmla="*/ 6560542 h 6948411"/>
              <a:gd name="connsiteX6" fmla="*/ 1169204 w 1169204"/>
              <a:gd name="connsiteY6" fmla="*/ 6842614 h 6948411"/>
              <a:gd name="connsiteX0" fmla="*/ 1169229 w 1169229"/>
              <a:gd name="connsiteY0" fmla="*/ 73751 h 6948411"/>
              <a:gd name="connsiteX1" fmla="*/ 422770 w 1169229"/>
              <a:gd name="connsiteY1" fmla="*/ 458322 h 6948411"/>
              <a:gd name="connsiteX2" fmla="*/ 348092 w 1169229"/>
              <a:gd name="connsiteY2" fmla="*/ 3313491 h 6948411"/>
              <a:gd name="connsiteX3" fmla="*/ 25 w 1169229"/>
              <a:gd name="connsiteY3" fmla="*/ 3706994 h 6948411"/>
              <a:gd name="connsiteX4" fmla="*/ 366796 w 1169229"/>
              <a:gd name="connsiteY4" fmla="*/ 4041277 h 6948411"/>
              <a:gd name="connsiteX5" fmla="*/ 348135 w 1169229"/>
              <a:gd name="connsiteY5" fmla="*/ 6560542 h 6948411"/>
              <a:gd name="connsiteX6" fmla="*/ 1169229 w 1169229"/>
              <a:gd name="connsiteY6" fmla="*/ 6842614 h 694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9229" h="6948411">
                <a:moveTo>
                  <a:pt x="1169229" y="73751"/>
                </a:moveTo>
                <a:cubicBezTo>
                  <a:pt x="883090" y="-45992"/>
                  <a:pt x="559626" y="-81635"/>
                  <a:pt x="422770" y="458322"/>
                </a:cubicBezTo>
                <a:cubicBezTo>
                  <a:pt x="285914" y="998279"/>
                  <a:pt x="418549" y="2772046"/>
                  <a:pt x="348092" y="3313491"/>
                </a:cubicBezTo>
                <a:cubicBezTo>
                  <a:pt x="277635" y="3854936"/>
                  <a:pt x="-3092" y="3585696"/>
                  <a:pt x="25" y="3706994"/>
                </a:cubicBezTo>
                <a:cubicBezTo>
                  <a:pt x="3142" y="3828292"/>
                  <a:pt x="308778" y="3565686"/>
                  <a:pt x="366796" y="4041277"/>
                </a:cubicBezTo>
                <a:cubicBezTo>
                  <a:pt x="424814" y="4516868"/>
                  <a:pt x="214396" y="6093653"/>
                  <a:pt x="348135" y="6560542"/>
                </a:cubicBezTo>
                <a:cubicBezTo>
                  <a:pt x="481874" y="7027431"/>
                  <a:pt x="833327" y="7005899"/>
                  <a:pt x="1169229" y="6842614"/>
                </a:cubicBezTo>
              </a:path>
            </a:pathLst>
          </a:custGeom>
          <a:noFill/>
          <a:ln w="79375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Rectángulo: esquinas redondeadas 2"/>
          <p:cNvSpPr/>
          <p:nvPr/>
        </p:nvSpPr>
        <p:spPr>
          <a:xfrm>
            <a:off x="3216068" y="1123161"/>
            <a:ext cx="1875829" cy="119056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50800" cmpd="thinThick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Cuadro de texto 2"/>
          <p:cNvSpPr txBox="1">
            <a:spLocks noChangeArrowheads="1"/>
          </p:cNvSpPr>
          <p:nvPr/>
        </p:nvSpPr>
        <p:spPr bwMode="auto">
          <a:xfrm>
            <a:off x="3194302" y="1277473"/>
            <a:ext cx="1885089" cy="52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ES" b="1" dirty="0" smtClean="0">
                <a:solidFill>
                  <a:srgbClr val="FFFF00"/>
                </a:solidFill>
                <a:latin typeface="Brighly Crush" panose="02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¿Qué es</a:t>
            </a:r>
            <a:r>
              <a:rPr lang="es-ES" b="1" dirty="0" smtClean="0">
                <a:solidFill>
                  <a:srgbClr val="FFFF00"/>
                </a:solidFill>
                <a:latin typeface="Brighly Crush" panose="02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Y CUALES SON SUS </a:t>
            </a:r>
            <a:r>
              <a:rPr lang="es-ES" b="1" dirty="0" smtClean="0">
                <a:solidFill>
                  <a:srgbClr val="FFFF00"/>
                </a:solidFill>
                <a:effectLst/>
                <a:latin typeface="Brighly Crush" panose="02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PARTES</a:t>
            </a:r>
            <a:endParaRPr lang="en-US" sz="1200" b="1" dirty="0">
              <a:solidFill>
                <a:srgbClr val="FFFF00"/>
              </a:solidFill>
              <a:effectLst/>
              <a:latin typeface="Brighly Crush" panose="02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ángulo: esquinas redondeadas 50"/>
          <p:cNvSpPr/>
          <p:nvPr/>
        </p:nvSpPr>
        <p:spPr>
          <a:xfrm>
            <a:off x="3216067" y="4709614"/>
            <a:ext cx="1875830" cy="119056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50800" cmpd="thinThick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Cuadro de texto 2"/>
          <p:cNvSpPr txBox="1">
            <a:spLocks noChangeArrowheads="1"/>
          </p:cNvSpPr>
          <p:nvPr/>
        </p:nvSpPr>
        <p:spPr bwMode="auto">
          <a:xfrm>
            <a:off x="3248878" y="5001909"/>
            <a:ext cx="1775936" cy="60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s-MX" b="1" dirty="0">
                <a:solidFill>
                  <a:srgbClr val="FFFF00"/>
                </a:solidFill>
                <a:latin typeface="Brighly Crush" panose="02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CARACTERISTICAS Y TIPOS</a:t>
            </a:r>
            <a:endParaRPr lang="en-US" b="1" dirty="0">
              <a:solidFill>
                <a:srgbClr val="FFFF00"/>
              </a:solidFill>
              <a:latin typeface="Brighly Crush" panose="02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3" name="Grupo 42"/>
          <p:cNvGrpSpPr/>
          <p:nvPr/>
        </p:nvGrpSpPr>
        <p:grpSpPr>
          <a:xfrm>
            <a:off x="5998540" y="8449"/>
            <a:ext cx="3161689" cy="1469608"/>
            <a:chOff x="5998540" y="8449"/>
            <a:chExt cx="3161689" cy="1469608"/>
          </a:xfrm>
        </p:grpSpPr>
        <p:sp>
          <p:nvSpPr>
            <p:cNvPr id="36" name="Rectángulo: esquinas redondeadas 6"/>
            <p:cNvSpPr/>
            <p:nvPr/>
          </p:nvSpPr>
          <p:spPr>
            <a:xfrm>
              <a:off x="5998540" y="58267"/>
              <a:ext cx="3049708" cy="1419790"/>
            </a:xfrm>
            <a:prstGeom prst="roundRect">
              <a:avLst/>
            </a:prstGeom>
            <a:pattFill prst="lt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Rectángulo: esquinas redondeadas 7"/>
            <p:cNvSpPr/>
            <p:nvPr/>
          </p:nvSpPr>
          <p:spPr>
            <a:xfrm>
              <a:off x="6095924" y="8449"/>
              <a:ext cx="3064305" cy="139711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5" name="Cuadro de texto 2"/>
          <p:cNvSpPr txBox="1">
            <a:spLocks noChangeArrowheads="1"/>
          </p:cNvSpPr>
          <p:nvPr/>
        </p:nvSpPr>
        <p:spPr bwMode="auto">
          <a:xfrm>
            <a:off x="6140851" y="42622"/>
            <a:ext cx="3116762" cy="90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lvl="0"/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Un algoritmo informático es un conjunto de instrucciones definidas, ordenadas y acotadas para resolver un problema o realizar una tarea</a:t>
            </a:r>
            <a:r>
              <a:rPr lang="es-MX" sz="1600" dirty="0">
                <a:solidFill>
                  <a:srgbClr val="FFFF00"/>
                </a:solidFill>
                <a:latin typeface="Bradley Hand ITC" panose="03070402050302030203" pitchFamily="66" charset="0"/>
              </a:rPr>
              <a:t>.</a:t>
            </a:r>
            <a:r>
              <a:rPr lang="es-MX" sz="1600" dirty="0">
                <a:solidFill>
                  <a:srgbClr val="FFFF00"/>
                </a:solidFill>
              </a:rPr>
              <a:t> </a:t>
            </a:r>
            <a:endParaRPr lang="es-ES" sz="1600" dirty="0">
              <a:solidFill>
                <a:srgbClr val="FFFF00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5995545" y="3497312"/>
            <a:ext cx="6126540" cy="1723412"/>
            <a:chOff x="5995545" y="3497312"/>
            <a:chExt cx="6126540" cy="1723412"/>
          </a:xfrm>
        </p:grpSpPr>
        <p:sp>
          <p:nvSpPr>
            <p:cNvPr id="28" name="Rectángulo: esquinas redondeadas 45"/>
            <p:cNvSpPr/>
            <p:nvPr/>
          </p:nvSpPr>
          <p:spPr>
            <a:xfrm>
              <a:off x="5995545" y="3555733"/>
              <a:ext cx="6126540" cy="1664991"/>
            </a:xfrm>
            <a:prstGeom prst="roundRect">
              <a:avLst/>
            </a:prstGeom>
            <a:pattFill prst="lt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Rectángulo: esquinas redondeadas 46"/>
            <p:cNvSpPr/>
            <p:nvPr/>
          </p:nvSpPr>
          <p:spPr>
            <a:xfrm>
              <a:off x="6133441" y="3497312"/>
              <a:ext cx="5988643" cy="1638397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Cuadro de texto 2"/>
          <p:cNvSpPr txBox="1">
            <a:spLocks noChangeArrowheads="1"/>
          </p:cNvSpPr>
          <p:nvPr/>
        </p:nvSpPr>
        <p:spPr bwMode="auto">
          <a:xfrm>
            <a:off x="6095923" y="3506164"/>
            <a:ext cx="5923623" cy="142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190500" indent="-190500">
              <a:buFont typeface="Wingdings" panose="05000000000000000000" pitchFamily="2" charset="2"/>
              <a:buChar char="v"/>
            </a:pPr>
            <a:r>
              <a:rPr lang="es-MX" sz="1500" b="1" i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Precisos:</a:t>
            </a:r>
            <a:r>
              <a:rPr lang="es-MX" sz="1500" b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Objetivos, sin ambigüedad.</a:t>
            </a:r>
            <a:r>
              <a:rPr lang="es-MX" sz="1500" dirty="0">
                <a:solidFill>
                  <a:srgbClr val="FFFF00"/>
                </a:solidFill>
                <a:latin typeface="Comic Sans MS" panose="030F0702030302020204" pitchFamily="66" charset="0"/>
              </a:rPr>
              <a:t> </a:t>
            </a:r>
          </a:p>
          <a:p>
            <a:pPr marL="190500" indent="-190500">
              <a:buFont typeface="Wingdings" panose="05000000000000000000" pitchFamily="2" charset="2"/>
              <a:buChar char="v"/>
            </a:pPr>
            <a:r>
              <a:rPr lang="es-MX" sz="1500" b="1" i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Ordenados:</a:t>
            </a:r>
            <a:r>
              <a:rPr lang="es-MX" sz="1500" b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Presentan una secuencia clara y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precisa.</a:t>
            </a:r>
            <a:endParaRPr lang="es-MX" sz="1500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190500" indent="-190500">
              <a:buFont typeface="Wingdings" panose="05000000000000000000" pitchFamily="2" charset="2"/>
              <a:buChar char="v"/>
            </a:pPr>
            <a:r>
              <a:rPr lang="es-MX" sz="1500" b="1" i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Finitos:</a:t>
            </a:r>
            <a:r>
              <a:rPr lang="es-MX" sz="1500" b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Contienen un número determinado de pasos</a:t>
            </a:r>
            <a:r>
              <a:rPr lang="es-MX" sz="1500" dirty="0">
                <a:solidFill>
                  <a:srgbClr val="FFFF00"/>
                </a:solidFill>
                <a:latin typeface="Comic Sans MS" panose="030F0702030302020204" pitchFamily="66" charset="0"/>
              </a:rPr>
              <a:t>.</a:t>
            </a:r>
          </a:p>
          <a:p>
            <a:pPr marL="190500" indent="-190500">
              <a:buFont typeface="Wingdings" panose="05000000000000000000" pitchFamily="2" charset="2"/>
              <a:buChar char="v"/>
            </a:pPr>
            <a:r>
              <a:rPr lang="es-MX" sz="1500" b="1" i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Concretos:</a:t>
            </a:r>
            <a:r>
              <a:rPr lang="es-MX" sz="1500" b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Ofrecen una solución determinada para la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situación</a:t>
            </a:r>
            <a:r>
              <a:rPr lang="es-MX" sz="15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.</a:t>
            </a:r>
          </a:p>
          <a:p>
            <a:pPr marL="190500" indent="-190500">
              <a:buFont typeface="Wingdings" panose="05000000000000000000" pitchFamily="2" charset="2"/>
              <a:buChar char="v"/>
            </a:pPr>
            <a:r>
              <a:rPr lang="es-MX" sz="1500" b="1" i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Definidos</a:t>
            </a:r>
            <a:r>
              <a:rPr lang="es-MX" sz="1500" b="1" i="1" dirty="0">
                <a:solidFill>
                  <a:srgbClr val="30D492"/>
                </a:solidFill>
                <a:latin typeface="Comic Sans MS" panose="030F0702030302020204" pitchFamily="66" charset="0"/>
              </a:rPr>
              <a:t>:</a:t>
            </a:r>
            <a:r>
              <a:rPr lang="es-MX" sz="1500" b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El mismo algoritmo debe dar el mismo resultado al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recibir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la misma entrada</a:t>
            </a:r>
            <a:r>
              <a:rPr lang="es-MX" sz="1500" dirty="0">
                <a:solidFill>
                  <a:srgbClr val="FFFF00"/>
                </a:solidFill>
                <a:latin typeface="Comic Sans MS" panose="030F0702030302020204" pitchFamily="66" charset="0"/>
              </a:rPr>
              <a:t>.</a:t>
            </a:r>
            <a:r>
              <a:rPr lang="es-MX" sz="1500" dirty="0">
                <a:solidFill>
                  <a:srgbClr val="30D492"/>
                </a:solidFill>
                <a:latin typeface="Comic Sans MS" panose="030F0702030302020204" pitchFamily="66" charset="0"/>
              </a:rPr>
              <a:t> 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5997509" y="5271107"/>
            <a:ext cx="6194491" cy="1518360"/>
            <a:chOff x="5997509" y="5271107"/>
            <a:chExt cx="6194491" cy="1518360"/>
          </a:xfrm>
        </p:grpSpPr>
        <p:sp>
          <p:nvSpPr>
            <p:cNvPr id="24" name="Rectángulo: esquinas redondeadas 48"/>
            <p:cNvSpPr/>
            <p:nvPr/>
          </p:nvSpPr>
          <p:spPr>
            <a:xfrm>
              <a:off x="5997509" y="5322576"/>
              <a:ext cx="6194491" cy="1466891"/>
            </a:xfrm>
            <a:prstGeom prst="roundRect">
              <a:avLst/>
            </a:prstGeom>
            <a:pattFill prst="lt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Rectángulo: esquinas redondeadas 49"/>
            <p:cNvSpPr/>
            <p:nvPr/>
          </p:nvSpPr>
          <p:spPr>
            <a:xfrm>
              <a:off x="6109217" y="5271107"/>
              <a:ext cx="6082783" cy="1443461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3" name="Cuadro de texto 2"/>
          <p:cNvSpPr txBox="1">
            <a:spLocks noChangeArrowheads="1"/>
          </p:cNvSpPr>
          <p:nvPr/>
        </p:nvSpPr>
        <p:spPr bwMode="auto">
          <a:xfrm>
            <a:off x="6095924" y="5245433"/>
            <a:ext cx="6026160" cy="154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190500" indent="-190500">
              <a:buFont typeface="Wingdings" panose="05000000000000000000" pitchFamily="2" charset="2"/>
              <a:buChar char="v"/>
            </a:pPr>
            <a:r>
              <a:rPr lang="en-US" sz="1500" b="1" i="1" dirty="0">
                <a:solidFill>
                  <a:srgbClr val="30D492"/>
                </a:solidFill>
                <a:latin typeface="Comic Sans MS" panose="030F0702030302020204" pitchFamily="66" charset="0"/>
              </a:rPr>
              <a:t>Algoritmos de </a:t>
            </a:r>
            <a:r>
              <a:rPr lang="en-US" sz="1500" b="1" i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búsqueda: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localizan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uno o varios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elementos</a:t>
            </a:r>
            <a:r>
              <a:rPr lang="es-MX" sz="15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.</a:t>
            </a:r>
            <a:endParaRPr lang="en-US" sz="15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190500" indent="-190500">
              <a:buFont typeface="Wingdings" panose="05000000000000000000" pitchFamily="2" charset="2"/>
              <a:buChar char="v"/>
            </a:pPr>
            <a:r>
              <a:rPr lang="en-US" sz="1500" b="1" i="1" dirty="0">
                <a:solidFill>
                  <a:srgbClr val="30D492"/>
                </a:solidFill>
                <a:latin typeface="Comic Sans MS" panose="030F0702030302020204" pitchFamily="66" charset="0"/>
              </a:rPr>
              <a:t>Algoritmos de </a:t>
            </a:r>
            <a:r>
              <a:rPr lang="es-PE" sz="1500" b="1" i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ordenamiento: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Reorganizan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los elementos de un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listado.</a:t>
            </a:r>
            <a:endParaRPr lang="es-PE" sz="1500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190500" indent="-190500">
              <a:buFont typeface="Wingdings" panose="05000000000000000000" pitchFamily="2" charset="2"/>
              <a:buChar char="v"/>
            </a:pPr>
            <a:r>
              <a:rPr lang="en-US" sz="1500" b="1" i="1" dirty="0">
                <a:solidFill>
                  <a:srgbClr val="30D492"/>
                </a:solidFill>
                <a:latin typeface="Comic Sans MS" panose="030F0702030302020204" pitchFamily="66" charset="0"/>
              </a:rPr>
              <a:t>Algoritmos </a:t>
            </a:r>
            <a:r>
              <a:rPr lang="en-US" sz="1500" b="1" i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voraces: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para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resolver un determinado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problema.</a:t>
            </a:r>
            <a:endParaRPr lang="en-US" sz="1500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190500" indent="-190500">
              <a:buFont typeface="Wingdings" panose="05000000000000000000" pitchFamily="2" charset="2"/>
              <a:buChar char="v"/>
            </a:pPr>
            <a:r>
              <a:rPr lang="en-US" sz="1500" b="1" i="1" dirty="0">
                <a:solidFill>
                  <a:srgbClr val="30D492"/>
                </a:solidFill>
                <a:latin typeface="Comic Sans MS" panose="030F0702030302020204" pitchFamily="66" charset="0"/>
              </a:rPr>
              <a:t>Algoritmos </a:t>
            </a:r>
            <a:r>
              <a:rPr lang="es-PE" sz="1500" b="1" i="1" dirty="0" smtClean="0">
                <a:solidFill>
                  <a:srgbClr val="30D492"/>
                </a:solidFill>
                <a:latin typeface="Comic Sans MS" panose="030F0702030302020204" pitchFamily="66" charset="0"/>
              </a:rPr>
              <a:t>probabilísticos: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Se </a:t>
            </a:r>
            <a:r>
              <a:rPr lang="es-MX" sz="1500" b="1" dirty="0">
                <a:solidFill>
                  <a:srgbClr val="FFFF00"/>
                </a:solidFill>
                <a:latin typeface="Comic Sans MS" panose="030F0702030302020204" pitchFamily="66" charset="0"/>
              </a:rPr>
              <a:t>utiliza en situaciones con limitaciones de tiempo o </a:t>
            </a:r>
            <a:r>
              <a:rPr lang="es-MX" sz="1500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memoria</a:t>
            </a:r>
            <a:r>
              <a:rPr lang="es-MX" sz="15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.</a:t>
            </a:r>
            <a:endParaRPr lang="es-PE" sz="15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190500" indent="-190500">
              <a:buFont typeface="Wingdings" panose="05000000000000000000" pitchFamily="2" charset="2"/>
              <a:buChar char="v"/>
            </a:pPr>
            <a:endParaRPr lang="es-PE" sz="1700" b="1" dirty="0">
              <a:solidFill>
                <a:srgbClr val="30D492"/>
              </a:solidFill>
              <a:latin typeface="Bradley Hand ITC" panose="03070402050302030203" pitchFamily="66" charset="0"/>
            </a:endParaRPr>
          </a:p>
          <a:p>
            <a:pPr marL="190500" indent="-190500">
              <a:buFont typeface="Wingdings" panose="05000000000000000000" pitchFamily="2" charset="2"/>
              <a:buChar char="v"/>
            </a:pPr>
            <a:endParaRPr lang="en-US" sz="1700" b="1" dirty="0">
              <a:solidFill>
                <a:srgbClr val="30D49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Rectángulo: esquinas redondeadas 42"/>
          <p:cNvSpPr/>
          <p:nvPr/>
        </p:nvSpPr>
        <p:spPr>
          <a:xfrm>
            <a:off x="6013471" y="1571423"/>
            <a:ext cx="5797988" cy="1885482"/>
          </a:xfrm>
          <a:prstGeom prst="roundRect">
            <a:avLst/>
          </a:prstGeom>
          <a:pattFill prst="lt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5" name="Grupo 14"/>
          <p:cNvGrpSpPr/>
          <p:nvPr/>
        </p:nvGrpSpPr>
        <p:grpSpPr>
          <a:xfrm>
            <a:off x="6066153" y="1457664"/>
            <a:ext cx="5745306" cy="1950570"/>
            <a:chOff x="6066153" y="1457664"/>
            <a:chExt cx="5745306" cy="1950570"/>
          </a:xfrm>
        </p:grpSpPr>
        <p:sp>
          <p:nvSpPr>
            <p:cNvPr id="33" name="Rectángulo: esquinas redondeadas 43"/>
            <p:cNvSpPr/>
            <p:nvPr/>
          </p:nvSpPr>
          <p:spPr>
            <a:xfrm>
              <a:off x="6110801" y="1505266"/>
              <a:ext cx="5700658" cy="1855367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Cuadro de texto 2"/>
            <p:cNvSpPr txBox="1">
              <a:spLocks noChangeArrowheads="1"/>
            </p:cNvSpPr>
            <p:nvPr/>
          </p:nvSpPr>
          <p:spPr bwMode="auto">
            <a:xfrm>
              <a:off x="6066153" y="1457664"/>
              <a:ext cx="5667869" cy="1950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es-ES" sz="1700" b="1" dirty="0" smtClean="0">
                  <a:solidFill>
                    <a:srgbClr val="30D492"/>
                  </a:solidFill>
                  <a:latin typeface="Bradley Hand ITC" panose="03070402050302030203" pitchFamily="66" charset="0"/>
                </a:rPr>
                <a:t>  </a:t>
              </a:r>
              <a:r>
                <a:rPr lang="es-ES" sz="1500" b="1" dirty="0" smtClean="0">
                  <a:solidFill>
                    <a:srgbClr val="30D492"/>
                  </a:solidFill>
                  <a:latin typeface="Comic Sans MS" panose="030F0702030302020204" pitchFamily="66" charset="0"/>
                </a:rPr>
                <a:t>Son </a:t>
              </a:r>
              <a:r>
                <a:rPr lang="es-ES" sz="1500" b="1" dirty="0">
                  <a:solidFill>
                    <a:srgbClr val="30D492"/>
                  </a:solidFill>
                  <a:latin typeface="Comic Sans MS" panose="030F0702030302020204" pitchFamily="66" charset="0"/>
                </a:rPr>
                <a:t>3 </a:t>
              </a:r>
              <a:r>
                <a:rPr lang="es-ES" sz="1500" b="1" dirty="0" smtClean="0">
                  <a:solidFill>
                    <a:srgbClr val="30D492"/>
                  </a:solidFill>
                  <a:latin typeface="Comic Sans MS" panose="030F0702030302020204" pitchFamily="66" charset="0"/>
                </a:rPr>
                <a:t>partes:</a:t>
              </a:r>
            </a:p>
            <a:p>
              <a:pPr marL="190500" indent="-190500">
                <a:buFont typeface="Wingdings" panose="05000000000000000000" pitchFamily="2" charset="2"/>
                <a:buChar char="v"/>
              </a:pPr>
              <a:r>
                <a:rPr lang="es-MX" sz="1500" b="1" i="1" dirty="0" smtClean="0">
                  <a:solidFill>
                    <a:srgbClr val="30D492"/>
                  </a:solidFill>
                  <a:latin typeface="Comic Sans MS" panose="030F0702030302020204" pitchFamily="66" charset="0"/>
                </a:rPr>
                <a:t>Input </a:t>
              </a:r>
              <a:r>
                <a:rPr lang="es-MX" sz="1500" b="1" i="1" dirty="0">
                  <a:solidFill>
                    <a:srgbClr val="30D492"/>
                  </a:solidFill>
                  <a:latin typeface="Comic Sans MS" panose="030F0702030302020204" pitchFamily="66" charset="0"/>
                </a:rPr>
                <a:t>(</a:t>
              </a:r>
              <a:r>
                <a:rPr lang="es-MX" sz="1500" b="1" i="1" dirty="0" smtClean="0">
                  <a:solidFill>
                    <a:srgbClr val="30D492"/>
                  </a:solidFill>
                  <a:latin typeface="Comic Sans MS" panose="030F0702030302020204" pitchFamily="66" charset="0"/>
                </a:rPr>
                <a:t>entrada):</a:t>
              </a:r>
              <a:r>
                <a:rPr lang="es-MX" sz="1500" b="1" dirty="0">
                  <a:solidFill>
                    <a:srgbClr val="30D492"/>
                  </a:solidFill>
                  <a:latin typeface="Comic Sans MS" panose="030F0702030302020204" pitchFamily="66" charset="0"/>
                </a:rPr>
                <a:t> </a:t>
              </a:r>
              <a:r>
                <a:rPr lang="es-MX" sz="15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Información que </a:t>
              </a:r>
              <a:r>
                <a:rPr lang="es-MX" sz="1500" b="1" dirty="0" smtClean="0">
                  <a:solidFill>
                    <a:srgbClr val="FFFF00"/>
                  </a:solidFill>
                  <a:latin typeface="Comic Sans MS" panose="030F0702030302020204" pitchFamily="66" charset="0"/>
                </a:rPr>
                <a:t>se le da al algoritmo para recibir la solución esperada.</a:t>
              </a:r>
              <a:endParaRPr lang="es-MX" sz="1500" b="1" dirty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  <a:p>
              <a:pPr marL="190500" indent="-190500">
                <a:buFont typeface="Wingdings" panose="05000000000000000000" pitchFamily="2" charset="2"/>
                <a:buChar char="v"/>
              </a:pPr>
              <a:r>
                <a:rPr lang="es-MX" sz="1500" b="1" i="1" dirty="0" smtClean="0">
                  <a:solidFill>
                    <a:srgbClr val="30D492"/>
                  </a:solidFill>
                  <a:latin typeface="Comic Sans MS" panose="030F0702030302020204" pitchFamily="66" charset="0"/>
                </a:rPr>
                <a:t>Proceso</a:t>
              </a:r>
              <a:r>
                <a:rPr lang="es-MX" sz="1500" b="1" i="1" dirty="0">
                  <a:solidFill>
                    <a:srgbClr val="30D492"/>
                  </a:solidFill>
                  <a:latin typeface="Comic Sans MS" panose="030F0702030302020204" pitchFamily="66" charset="0"/>
                </a:rPr>
                <a:t>:</a:t>
              </a:r>
              <a:r>
                <a:rPr lang="es-MX" sz="1500" b="1" dirty="0">
                  <a:solidFill>
                    <a:srgbClr val="30D492"/>
                  </a:solidFill>
                  <a:latin typeface="Comic Sans MS" panose="030F0702030302020204" pitchFamily="66" charset="0"/>
                </a:rPr>
                <a:t> </a:t>
              </a:r>
              <a:r>
                <a:rPr lang="es-MX" sz="1500" b="1" i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Conjunto de pasos para que, a partir de los datos de entrada, llegue a la solución de la situación.</a:t>
              </a:r>
              <a:r>
                <a:rPr lang="es-MX" sz="15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 </a:t>
              </a:r>
            </a:p>
            <a:p>
              <a:pPr marL="190500" indent="-190500">
                <a:buFont typeface="Wingdings" panose="05000000000000000000" pitchFamily="2" charset="2"/>
                <a:buChar char="v"/>
              </a:pPr>
              <a:r>
                <a:rPr lang="es-MX" sz="1500" b="1" i="1" dirty="0" smtClean="0">
                  <a:solidFill>
                    <a:srgbClr val="30D492"/>
                  </a:solidFill>
                  <a:latin typeface="Comic Sans MS" panose="030F0702030302020204" pitchFamily="66" charset="0"/>
                </a:rPr>
                <a:t>Output </a:t>
              </a:r>
              <a:r>
                <a:rPr lang="es-MX" sz="1500" b="1" i="1" dirty="0">
                  <a:solidFill>
                    <a:srgbClr val="30D492"/>
                  </a:solidFill>
                  <a:latin typeface="Comic Sans MS" panose="030F0702030302020204" pitchFamily="66" charset="0"/>
                </a:rPr>
                <a:t>(salida</a:t>
              </a:r>
              <a:r>
                <a:rPr lang="es-MX" sz="1500" b="1" i="1" dirty="0" smtClean="0">
                  <a:solidFill>
                    <a:srgbClr val="30D492"/>
                  </a:solidFill>
                  <a:latin typeface="Comic Sans MS" panose="030F0702030302020204" pitchFamily="66" charset="0"/>
                </a:rPr>
                <a:t>):</a:t>
              </a:r>
              <a:r>
                <a:rPr lang="es-MX" sz="1500" b="1" dirty="0">
                  <a:solidFill>
                    <a:srgbClr val="30D492"/>
                  </a:solidFill>
                  <a:latin typeface="Comic Sans MS" panose="030F0702030302020204" pitchFamily="66" charset="0"/>
                </a:rPr>
                <a:t> </a:t>
              </a:r>
              <a:r>
                <a:rPr lang="es-MX" sz="15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Resultados, a partir de la transformación </a:t>
              </a:r>
              <a:r>
                <a:rPr lang="es-MX" sz="1500" b="1" dirty="0" smtClean="0">
                  <a:solidFill>
                    <a:srgbClr val="FFFF00"/>
                  </a:solidFill>
                  <a:latin typeface="Comic Sans MS" panose="030F0702030302020204" pitchFamily="66" charset="0"/>
                </a:rPr>
                <a:t>de </a:t>
              </a:r>
              <a:r>
                <a:rPr lang="es-MX" sz="15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los valores de entrada durante el proceso</a:t>
              </a:r>
              <a:r>
                <a:rPr lang="es-MX" sz="1700" dirty="0">
                  <a:solidFill>
                    <a:srgbClr val="FFFF00"/>
                  </a:solidFill>
                  <a:latin typeface="Bradley Hand ITC" panose="03070402050302030203" pitchFamily="66" charset="0"/>
                </a:rPr>
                <a:t>.</a:t>
              </a:r>
            </a:p>
            <a:p>
              <a:pPr marL="190500" indent="-190500" algn="ctr">
                <a:lnSpc>
                  <a:spcPct val="106000"/>
                </a:lnSpc>
                <a:spcAft>
                  <a:spcPts val="800"/>
                </a:spcAft>
                <a:buFont typeface="Wingdings" panose="05000000000000000000" pitchFamily="2" charset="2"/>
                <a:buChar char="v"/>
              </a:pPr>
              <a:endParaRPr lang="en-US" sz="1600" b="1" dirty="0">
                <a:solidFill>
                  <a:srgbClr val="30D492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42" name="Forma libre: forma 83"/>
          <p:cNvSpPr/>
          <p:nvPr/>
        </p:nvSpPr>
        <p:spPr>
          <a:xfrm>
            <a:off x="5277674" y="3702372"/>
            <a:ext cx="716840" cy="2979190"/>
          </a:xfrm>
          <a:custGeom>
            <a:avLst/>
            <a:gdLst>
              <a:gd name="connsiteX0" fmla="*/ 1437238 w 1437238"/>
              <a:gd name="connsiteY0" fmla="*/ 103658 h 6767869"/>
              <a:gd name="connsiteX1" fmla="*/ 746773 w 1437238"/>
              <a:gd name="connsiteY1" fmla="*/ 383577 h 6767869"/>
              <a:gd name="connsiteX2" fmla="*/ 728111 w 1437238"/>
              <a:gd name="connsiteY2" fmla="*/ 3220083 h 6767869"/>
              <a:gd name="connsiteX3" fmla="*/ 324 w 1437238"/>
              <a:gd name="connsiteY3" fmla="*/ 3854565 h 6767869"/>
              <a:gd name="connsiteX4" fmla="*/ 634805 w 1437238"/>
              <a:gd name="connsiteY4" fmla="*/ 3966532 h 6767869"/>
              <a:gd name="connsiteX5" fmla="*/ 616144 w 1437238"/>
              <a:gd name="connsiteY5" fmla="*/ 6485797 h 6767869"/>
              <a:gd name="connsiteX6" fmla="*/ 1418577 w 1437238"/>
              <a:gd name="connsiteY6" fmla="*/ 6597765 h 6767869"/>
              <a:gd name="connsiteX0" fmla="*/ 1437562 w 1437562"/>
              <a:gd name="connsiteY0" fmla="*/ 103658 h 6767869"/>
              <a:gd name="connsiteX1" fmla="*/ 747097 w 1437562"/>
              <a:gd name="connsiteY1" fmla="*/ 383577 h 6767869"/>
              <a:gd name="connsiteX2" fmla="*/ 728435 w 1437562"/>
              <a:gd name="connsiteY2" fmla="*/ 3220083 h 6767869"/>
              <a:gd name="connsiteX3" fmla="*/ 324 w 1437562"/>
              <a:gd name="connsiteY3" fmla="*/ 3649291 h 6767869"/>
              <a:gd name="connsiteX4" fmla="*/ 635129 w 1437562"/>
              <a:gd name="connsiteY4" fmla="*/ 3966532 h 6767869"/>
              <a:gd name="connsiteX5" fmla="*/ 616468 w 1437562"/>
              <a:gd name="connsiteY5" fmla="*/ 6485797 h 6767869"/>
              <a:gd name="connsiteX6" fmla="*/ 1418901 w 1437562"/>
              <a:gd name="connsiteY6" fmla="*/ 6597765 h 6767869"/>
              <a:gd name="connsiteX0" fmla="*/ 1437253 w 1437253"/>
              <a:gd name="connsiteY0" fmla="*/ 104652 h 6768863"/>
              <a:gd name="connsiteX1" fmla="*/ 746788 w 1437253"/>
              <a:gd name="connsiteY1" fmla="*/ 384571 h 6768863"/>
              <a:gd name="connsiteX2" fmla="*/ 616116 w 1437253"/>
              <a:gd name="connsiteY2" fmla="*/ 3239740 h 6768863"/>
              <a:gd name="connsiteX3" fmla="*/ 15 w 1437253"/>
              <a:gd name="connsiteY3" fmla="*/ 3650285 h 6768863"/>
              <a:gd name="connsiteX4" fmla="*/ 634820 w 1437253"/>
              <a:gd name="connsiteY4" fmla="*/ 3967526 h 6768863"/>
              <a:gd name="connsiteX5" fmla="*/ 616159 w 1437253"/>
              <a:gd name="connsiteY5" fmla="*/ 6486791 h 6768863"/>
              <a:gd name="connsiteX6" fmla="*/ 1418592 w 1437253"/>
              <a:gd name="connsiteY6" fmla="*/ 6598759 h 6768863"/>
              <a:gd name="connsiteX0" fmla="*/ 1437253 w 1437253"/>
              <a:gd name="connsiteY0" fmla="*/ 104652 h 6768863"/>
              <a:gd name="connsiteX1" fmla="*/ 690794 w 1437253"/>
              <a:gd name="connsiteY1" fmla="*/ 384571 h 6768863"/>
              <a:gd name="connsiteX2" fmla="*/ 616116 w 1437253"/>
              <a:gd name="connsiteY2" fmla="*/ 3239740 h 6768863"/>
              <a:gd name="connsiteX3" fmla="*/ 15 w 1437253"/>
              <a:gd name="connsiteY3" fmla="*/ 3650285 h 6768863"/>
              <a:gd name="connsiteX4" fmla="*/ 634820 w 1437253"/>
              <a:gd name="connsiteY4" fmla="*/ 3967526 h 6768863"/>
              <a:gd name="connsiteX5" fmla="*/ 616159 w 1437253"/>
              <a:gd name="connsiteY5" fmla="*/ 6486791 h 6768863"/>
              <a:gd name="connsiteX6" fmla="*/ 1418592 w 1437253"/>
              <a:gd name="connsiteY6" fmla="*/ 6598759 h 6768863"/>
              <a:gd name="connsiteX0" fmla="*/ 1437253 w 1437253"/>
              <a:gd name="connsiteY0" fmla="*/ 73751 h 6842614"/>
              <a:gd name="connsiteX1" fmla="*/ 690794 w 1437253"/>
              <a:gd name="connsiteY1" fmla="*/ 458322 h 6842614"/>
              <a:gd name="connsiteX2" fmla="*/ 616116 w 1437253"/>
              <a:gd name="connsiteY2" fmla="*/ 3313491 h 6842614"/>
              <a:gd name="connsiteX3" fmla="*/ 15 w 1437253"/>
              <a:gd name="connsiteY3" fmla="*/ 3724036 h 6842614"/>
              <a:gd name="connsiteX4" fmla="*/ 634820 w 1437253"/>
              <a:gd name="connsiteY4" fmla="*/ 4041277 h 6842614"/>
              <a:gd name="connsiteX5" fmla="*/ 616159 w 1437253"/>
              <a:gd name="connsiteY5" fmla="*/ 6560542 h 6842614"/>
              <a:gd name="connsiteX6" fmla="*/ 1418592 w 1437253"/>
              <a:gd name="connsiteY6" fmla="*/ 6672510 h 6842614"/>
              <a:gd name="connsiteX0" fmla="*/ 1437253 w 1437253"/>
              <a:gd name="connsiteY0" fmla="*/ 73751 h 6948411"/>
              <a:gd name="connsiteX1" fmla="*/ 690794 w 1437253"/>
              <a:gd name="connsiteY1" fmla="*/ 458322 h 6948411"/>
              <a:gd name="connsiteX2" fmla="*/ 616116 w 1437253"/>
              <a:gd name="connsiteY2" fmla="*/ 3313491 h 6948411"/>
              <a:gd name="connsiteX3" fmla="*/ 15 w 1437253"/>
              <a:gd name="connsiteY3" fmla="*/ 3724036 h 6948411"/>
              <a:gd name="connsiteX4" fmla="*/ 634820 w 1437253"/>
              <a:gd name="connsiteY4" fmla="*/ 4041277 h 6948411"/>
              <a:gd name="connsiteX5" fmla="*/ 616159 w 1437253"/>
              <a:gd name="connsiteY5" fmla="*/ 6560542 h 6948411"/>
              <a:gd name="connsiteX6" fmla="*/ 1437253 w 1437253"/>
              <a:gd name="connsiteY6" fmla="*/ 6842614 h 6948411"/>
              <a:gd name="connsiteX0" fmla="*/ 1169204 w 1169204"/>
              <a:gd name="connsiteY0" fmla="*/ 73751 h 6948411"/>
              <a:gd name="connsiteX1" fmla="*/ 422745 w 1169204"/>
              <a:gd name="connsiteY1" fmla="*/ 458322 h 6948411"/>
              <a:gd name="connsiteX2" fmla="*/ 348067 w 1169204"/>
              <a:gd name="connsiteY2" fmla="*/ 3313491 h 6948411"/>
              <a:gd name="connsiteX3" fmla="*/ 26 w 1169204"/>
              <a:gd name="connsiteY3" fmla="*/ 3758123 h 6948411"/>
              <a:gd name="connsiteX4" fmla="*/ 366771 w 1169204"/>
              <a:gd name="connsiteY4" fmla="*/ 4041277 h 6948411"/>
              <a:gd name="connsiteX5" fmla="*/ 348110 w 1169204"/>
              <a:gd name="connsiteY5" fmla="*/ 6560542 h 6948411"/>
              <a:gd name="connsiteX6" fmla="*/ 1169204 w 1169204"/>
              <a:gd name="connsiteY6" fmla="*/ 6842614 h 6948411"/>
              <a:gd name="connsiteX0" fmla="*/ 1169229 w 1169229"/>
              <a:gd name="connsiteY0" fmla="*/ 73751 h 6948411"/>
              <a:gd name="connsiteX1" fmla="*/ 422770 w 1169229"/>
              <a:gd name="connsiteY1" fmla="*/ 458322 h 6948411"/>
              <a:gd name="connsiteX2" fmla="*/ 348092 w 1169229"/>
              <a:gd name="connsiteY2" fmla="*/ 3313491 h 6948411"/>
              <a:gd name="connsiteX3" fmla="*/ 25 w 1169229"/>
              <a:gd name="connsiteY3" fmla="*/ 3706994 h 6948411"/>
              <a:gd name="connsiteX4" fmla="*/ 366796 w 1169229"/>
              <a:gd name="connsiteY4" fmla="*/ 4041277 h 6948411"/>
              <a:gd name="connsiteX5" fmla="*/ 348135 w 1169229"/>
              <a:gd name="connsiteY5" fmla="*/ 6560542 h 6948411"/>
              <a:gd name="connsiteX6" fmla="*/ 1169229 w 1169229"/>
              <a:gd name="connsiteY6" fmla="*/ 6842614 h 694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9229" h="6948411">
                <a:moveTo>
                  <a:pt x="1169229" y="73751"/>
                </a:moveTo>
                <a:cubicBezTo>
                  <a:pt x="883090" y="-45992"/>
                  <a:pt x="559626" y="-81635"/>
                  <a:pt x="422770" y="458322"/>
                </a:cubicBezTo>
                <a:cubicBezTo>
                  <a:pt x="285914" y="998279"/>
                  <a:pt x="418549" y="2772046"/>
                  <a:pt x="348092" y="3313491"/>
                </a:cubicBezTo>
                <a:cubicBezTo>
                  <a:pt x="277635" y="3854936"/>
                  <a:pt x="-3092" y="3585696"/>
                  <a:pt x="25" y="3706994"/>
                </a:cubicBezTo>
                <a:cubicBezTo>
                  <a:pt x="3142" y="3828292"/>
                  <a:pt x="308778" y="3565686"/>
                  <a:pt x="366796" y="4041277"/>
                </a:cubicBezTo>
                <a:cubicBezTo>
                  <a:pt x="424814" y="4516868"/>
                  <a:pt x="214396" y="6093653"/>
                  <a:pt x="348135" y="6560542"/>
                </a:cubicBezTo>
                <a:cubicBezTo>
                  <a:pt x="481874" y="7027431"/>
                  <a:pt x="833327" y="7005899"/>
                  <a:pt x="1169229" y="6842614"/>
                </a:cubicBezTo>
              </a:path>
            </a:pathLst>
          </a:custGeom>
          <a:noFill/>
          <a:ln w="79375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9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68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Bradley Hand ITC</vt:lpstr>
      <vt:lpstr>Brighly Crush</vt:lpstr>
      <vt:lpstr>Calibri</vt:lpstr>
      <vt:lpstr>Calibri Light</vt:lpstr>
      <vt:lpstr>Comic Sans MS</vt:lpstr>
      <vt:lpstr>Times New Roman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15</cp:revision>
  <dcterms:created xsi:type="dcterms:W3CDTF">2021-08-31T13:45:49Z</dcterms:created>
  <dcterms:modified xsi:type="dcterms:W3CDTF">2021-09-01T17:58:20Z</dcterms:modified>
</cp:coreProperties>
</file>