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5" r:id="rId3"/>
    <p:sldId id="257" r:id="rId4"/>
    <p:sldId id="258" r:id="rId5"/>
    <p:sldId id="259" r:id="rId6"/>
    <p:sldId id="285" r:id="rId7"/>
    <p:sldId id="277" r:id="rId8"/>
    <p:sldId id="276" r:id="rId9"/>
    <p:sldId id="286" r:id="rId10"/>
    <p:sldId id="287" r:id="rId11"/>
    <p:sldId id="288" r:id="rId12"/>
    <p:sldId id="280" r:id="rId13"/>
    <p:sldId id="281" r:id="rId14"/>
    <p:sldId id="282" r:id="rId15"/>
    <p:sldId id="289" r:id="rId16"/>
    <p:sldId id="283" r:id="rId17"/>
    <p:sldId id="284" r:id="rId18"/>
    <p:sldId id="293" r:id="rId19"/>
    <p:sldId id="295" r:id="rId20"/>
    <p:sldId id="294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96F7F-C63C-1C16-CC50-77BE7A52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9" y="1437588"/>
            <a:ext cx="5892974" cy="1682684"/>
          </a:xfrm>
        </p:spPr>
        <p:txBody>
          <a:bodyPr>
            <a:noAutofit/>
          </a:bodyPr>
          <a:lstStyle/>
          <a:p>
            <a:r>
              <a:rPr lang="en-US" sz="2000" dirty="0"/>
              <a:t>Nexus Bank Project</a:t>
            </a:r>
            <a:endParaRPr lang="en-AU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D6FDB0-377E-BF93-6DDF-58F7710D039E}"/>
              </a:ext>
            </a:extLst>
          </p:cNvPr>
          <p:cNvSpPr txBox="1">
            <a:spLocks/>
          </p:cNvSpPr>
          <p:nvPr/>
        </p:nvSpPr>
        <p:spPr>
          <a:xfrm>
            <a:off x="55339" y="3635605"/>
            <a:ext cx="5892974" cy="1682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dirty="0"/>
              <a:t>Capstone_Project </a:t>
            </a:r>
            <a:r>
              <a:rPr lang="en-AU" sz="1100" dirty="0">
                <a:latin typeface="Georgia" panose="02040502050405020303" pitchFamily="18" charset="0"/>
              </a:rPr>
              <a:t>25 June 2023              (Henry Okeoma) </a:t>
            </a:r>
            <a:r>
              <a:rPr lang="en-AU" sz="1600" dirty="0"/>
              <a:t> </a:t>
            </a:r>
          </a:p>
        </p:txBody>
      </p:sp>
      <p:pic>
        <p:nvPicPr>
          <p:cNvPr id="5" name="Picture 4" descr="A bank building with stacks of coins and money&#10;&#10;Description automatically generated with low confidence">
            <a:extLst>
              <a:ext uri="{FF2B5EF4-FFF2-40B4-BE49-F238E27FC236}">
                <a16:creationId xmlns:a16="http://schemas.microsoft.com/office/drawing/2014/main" id="{768EF4CA-B3A4-9716-C23F-1F1A698A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9385" r="9508" b="8767"/>
          <a:stretch/>
        </p:blipFill>
        <p:spPr bwMode="auto">
          <a:xfrm>
            <a:off x="6522940" y="1470824"/>
            <a:ext cx="3898265" cy="3847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77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836762" y="164047"/>
            <a:ext cx="103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EDA – Univariate/Bivariate/Univariate Analysis of Categorical Columns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BC9626-45D8-A195-5A98-14786CDD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" y="533379"/>
            <a:ext cx="3471965" cy="23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0F31CF4A-59B1-74FF-1713-5245827F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64" y="533380"/>
            <a:ext cx="4998720" cy="26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B4F31BF3-2E84-5B10-416A-A7B925B6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6" y="3187498"/>
            <a:ext cx="9414038" cy="33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F326B-1872-F989-0ED2-3B6BEC355CCE}"/>
              </a:ext>
            </a:extLst>
          </p:cNvPr>
          <p:cNvSpPr txBox="1"/>
          <p:nvPr/>
        </p:nvSpPr>
        <p:spPr>
          <a:xfrm>
            <a:off x="9910354" y="836022"/>
            <a:ext cx="2029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Single customer subscribe more to term deposits by proportion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58AEF-18DB-CD02-EF5B-CEF5F4329A7C}"/>
              </a:ext>
            </a:extLst>
          </p:cNvPr>
          <p:cNvSpPr txBox="1"/>
          <p:nvPr/>
        </p:nvSpPr>
        <p:spPr>
          <a:xfrm>
            <a:off x="9818914" y="3966754"/>
            <a:ext cx="2029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Divorced customers have the highest default number by proportion</a:t>
            </a:r>
          </a:p>
        </p:txBody>
      </p:sp>
    </p:spTree>
    <p:extLst>
      <p:ext uri="{BB962C8B-B14F-4D97-AF65-F5344CB8AC3E}">
        <p14:creationId xmlns:p14="http://schemas.microsoft.com/office/powerpoint/2010/main" val="81621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836762" y="164047"/>
            <a:ext cx="103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EDA – Univariate/Bivariate/Univariate Analysis of Categorical Columns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F5D5C40-101E-93F9-3826-18AAC0C7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1" y="533379"/>
            <a:ext cx="4789716" cy="28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6BE9FB5A-A6B0-662E-C1E0-490990CD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50" y="533380"/>
            <a:ext cx="4395345" cy="28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14B8454-B0C1-F14D-7614-6E055295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" y="3308667"/>
            <a:ext cx="9549493" cy="354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3850A-2371-52BC-E5CD-3229990E2BF2}"/>
              </a:ext>
            </a:extLst>
          </p:cNvPr>
          <p:cNvSpPr txBox="1"/>
          <p:nvPr/>
        </p:nvSpPr>
        <p:spPr>
          <a:xfrm>
            <a:off x="9910354" y="836022"/>
            <a:ext cx="2029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deposits, tertiary and unknown group subscribe more to term deposits.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C9F33-C881-172F-0AC8-4D0745085C34}"/>
              </a:ext>
            </a:extLst>
          </p:cNvPr>
          <p:cNvSpPr txBox="1"/>
          <p:nvPr/>
        </p:nvSpPr>
        <p:spPr>
          <a:xfrm>
            <a:off x="9845040" y="4564812"/>
            <a:ext cx="2029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the housing Loan default, , secondary education have the highest default rate</a:t>
            </a:r>
          </a:p>
        </p:txBody>
      </p:sp>
    </p:spTree>
    <p:extLst>
      <p:ext uri="{BB962C8B-B14F-4D97-AF65-F5344CB8AC3E}">
        <p14:creationId xmlns:p14="http://schemas.microsoft.com/office/powerpoint/2010/main" val="223316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60992"/>
            <a:ext cx="11836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Bivariate Analysis and Multivariate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With focus on Term Deposits (as Deposits), Focus on Loan Defaulting, With Focus on Campaigns contacts and Previous contacts and its relationship to Deposits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F7E751-9BD0-12D2-1B86-2E11A3CC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8" y="541176"/>
            <a:ext cx="11913444" cy="295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FD57A52-6717-4637-2801-4A60BE26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6930"/>
            <a:ext cx="12192000" cy="317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8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60992"/>
            <a:ext cx="11836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Bivariate Analysis and Multivariate Analysis/ Campaign Outcomes and Contacts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With focus on Term Deposits (as Deposits), Focus on Loan Defaulting, With Focus on Campaigns contacts and Previous contacts and its relationship to Deposits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CDA6876-D3B3-5564-8218-E09D6FB1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48" y="3666931"/>
            <a:ext cx="4938251" cy="301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374D004-5DB8-EDAF-79B1-6F28E128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29" y="610040"/>
            <a:ext cx="5127170" cy="28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FBE89642-7693-6C71-CD5C-61C8191E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40870"/>
            <a:ext cx="5715000" cy="57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6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60992"/>
            <a:ext cx="118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Correlation of Numerical Features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1F8699-CD2D-38DF-2BAF-BF11DE6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9" y="779270"/>
            <a:ext cx="10664889" cy="57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4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60992"/>
            <a:ext cx="118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EDA Insights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9B0AB-1378-3713-1B95-1160775F94FE}"/>
              </a:ext>
            </a:extLst>
          </p:cNvPr>
          <p:cNvSpPr txBox="1"/>
          <p:nvPr/>
        </p:nvSpPr>
        <p:spPr>
          <a:xfrm>
            <a:off x="177901" y="737444"/>
            <a:ext cx="114871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Who are the Customers with the Least Deposit by proportion? These are those Customers who should be the Target for Fixed Deposit as regards to Next Campaigns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identified them as follows,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Age Bracket: 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The adults and the Youths (0 - 55yrs) customer make up a high number of customers, but on the contrary, the contribute least proportion wise to the deposits, hence these are the people </a:t>
            </a:r>
            <a:r>
              <a:rPr lang="en-US" i="1" dirty="0" err="1">
                <a:solidFill>
                  <a:srgbClr val="000000"/>
                </a:solidFill>
                <a:effectLst/>
                <a:latin typeface="Helvetica Neue"/>
              </a:rPr>
              <a:t>marketting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 campaigns should be targeted towards. 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we can also say that old adults and elderly are most interested in deposits</a:t>
            </a:r>
          </a:p>
          <a:p>
            <a:pPr algn="l"/>
            <a:endParaRPr lang="en-US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Job- Type: 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Blue-collar, </a:t>
            </a:r>
            <a:r>
              <a:rPr lang="en-US" i="1" dirty="0" err="1">
                <a:solidFill>
                  <a:srgbClr val="000000"/>
                </a:solidFill>
                <a:effectLst/>
                <a:latin typeface="Helvetica Neue"/>
              </a:rPr>
              <a:t>Entreprenuer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 and services have the least deposit by their total counts and should also included in the target for campaign</a:t>
            </a:r>
          </a:p>
          <a:p>
            <a:pPr algn="l"/>
            <a:endParaRPr lang="en-US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Marital: 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Married customers have the least deposits compared to their total count and they should also be target for campaigns</a:t>
            </a:r>
          </a:p>
          <a:p>
            <a:pPr algn="l"/>
            <a:endParaRPr lang="en-US" i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Helvetica Neue"/>
              </a:rPr>
              <a:t>Education: </a:t>
            </a:r>
            <a:r>
              <a:rPr lang="en-US" i="1" dirty="0">
                <a:solidFill>
                  <a:srgbClr val="000000"/>
                </a:solidFill>
                <a:effectLst/>
                <a:latin typeface="Helvetica Neue"/>
              </a:rPr>
              <a:t>Customer with secondary education should also be targeted for campaign on term deposits as they make up a high number and least in term deposits</a:t>
            </a:r>
          </a:p>
        </p:txBody>
      </p:sp>
    </p:spTree>
    <p:extLst>
      <p:ext uri="{BB962C8B-B14F-4D97-AF65-F5344CB8AC3E}">
        <p14:creationId xmlns:p14="http://schemas.microsoft.com/office/powerpoint/2010/main" val="194016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60992"/>
            <a:ext cx="1183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Unsupervised Machine Learning</a:t>
            </a:r>
            <a:r>
              <a:rPr lang="en-US" b="1" i="0" dirty="0">
                <a:solidFill>
                  <a:srgbClr val="296EAA"/>
                </a:solidFill>
                <a:effectLst/>
                <a:latin typeface="Helvetica Neue"/>
              </a:rPr>
              <a:t> -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Using Elbow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methond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&amp; K-means and Label encoder to change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Numericals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C1EEB31-C264-31ED-8DD3-1702F9698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7" y="621627"/>
            <a:ext cx="3650399" cy="27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4C3CD5D-809A-C716-D2BA-68285AD8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9" y="621627"/>
            <a:ext cx="3868517" cy="28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4638D0C-8EAE-080C-E4BD-BBAEF213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129" y="621627"/>
            <a:ext cx="3656395" cy="28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BCB80524-BF12-D81A-2698-71EC2C5D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4" y="3695700"/>
            <a:ext cx="5520346" cy="29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60671DE0-6635-C446-23ED-3B1DA89C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74" y="3695698"/>
            <a:ext cx="5197150" cy="298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F0A4A-1BE8-EED5-4240-A982DD8C6858}"/>
              </a:ext>
            </a:extLst>
          </p:cNvPr>
          <p:cNvSpPr txBox="1"/>
          <p:nvPr/>
        </p:nvSpPr>
        <p:spPr>
          <a:xfrm>
            <a:off x="620272" y="402865"/>
            <a:ext cx="278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 err="1"/>
              <a:t>silhouette_score</a:t>
            </a:r>
            <a:r>
              <a:rPr lang="en-AU" sz="1000" b="1" i="1" dirty="0"/>
              <a:t> = 56%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4879-79EF-2B5B-C0AE-BED0F729E05C}"/>
              </a:ext>
            </a:extLst>
          </p:cNvPr>
          <p:cNvSpPr txBox="1"/>
          <p:nvPr/>
        </p:nvSpPr>
        <p:spPr>
          <a:xfrm>
            <a:off x="4611247" y="347502"/>
            <a:ext cx="278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 err="1"/>
              <a:t>silhouette_score</a:t>
            </a:r>
            <a:r>
              <a:rPr lang="en-AU" sz="1000" b="1" i="1" dirty="0"/>
              <a:t> = 37%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34CC7-9F88-4DBA-2B80-82E2E7425AE0}"/>
              </a:ext>
            </a:extLst>
          </p:cNvPr>
          <p:cNvSpPr txBox="1"/>
          <p:nvPr/>
        </p:nvSpPr>
        <p:spPr>
          <a:xfrm>
            <a:off x="8640845" y="358455"/>
            <a:ext cx="278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 err="1"/>
              <a:t>silhouette_score</a:t>
            </a:r>
            <a:r>
              <a:rPr lang="en-AU" sz="1000" b="1" i="1" dirty="0"/>
              <a:t> = 64%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36B62-690A-3B90-2000-325FDFBF1ED3}"/>
              </a:ext>
            </a:extLst>
          </p:cNvPr>
          <p:cNvSpPr txBox="1"/>
          <p:nvPr/>
        </p:nvSpPr>
        <p:spPr>
          <a:xfrm>
            <a:off x="696472" y="3407397"/>
            <a:ext cx="278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 err="1"/>
              <a:t>silhouette_score</a:t>
            </a:r>
            <a:r>
              <a:rPr lang="en-AU" sz="1000" b="1" i="1" dirty="0"/>
              <a:t> = 74%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B56EC-A89F-562C-2DBE-1B37A3BE8C75}"/>
              </a:ext>
            </a:extLst>
          </p:cNvPr>
          <p:cNvSpPr txBox="1"/>
          <p:nvPr/>
        </p:nvSpPr>
        <p:spPr>
          <a:xfrm>
            <a:off x="7323578" y="3456904"/>
            <a:ext cx="278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 err="1"/>
              <a:t>silhouette_score</a:t>
            </a:r>
            <a:r>
              <a:rPr lang="en-AU" sz="1000" b="1" i="1" dirty="0"/>
              <a:t> = 76%</a:t>
            </a:r>
          </a:p>
        </p:txBody>
      </p:sp>
    </p:spTree>
    <p:extLst>
      <p:ext uri="{BB962C8B-B14F-4D97-AF65-F5344CB8AC3E}">
        <p14:creationId xmlns:p14="http://schemas.microsoft.com/office/powerpoint/2010/main" val="679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77901" y="435070"/>
            <a:ext cx="90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Supervised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Machine Learning.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Target is Term Deposits (as deposit) </a:t>
            </a:r>
          </a:p>
          <a:p>
            <a:pPr algn="l"/>
            <a:r>
              <a:rPr lang="en-US" b="1" i="0" dirty="0">
                <a:solidFill>
                  <a:srgbClr val="296EAA"/>
                </a:solidFill>
                <a:effectLst/>
                <a:latin typeface="Helvetica Neue"/>
              </a:rPr>
              <a:t>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C8D38-DB24-58F1-394B-B7A31F30E854}"/>
              </a:ext>
            </a:extLst>
          </p:cNvPr>
          <p:cNvSpPr txBox="1"/>
          <p:nvPr/>
        </p:nvSpPr>
        <p:spPr>
          <a:xfrm>
            <a:off x="92166" y="1569979"/>
            <a:ext cx="11585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 dirty="0"/>
              <a:t>Feature Engineering </a:t>
            </a:r>
            <a:r>
              <a:rPr lang="en-AU" dirty="0"/>
              <a:t>– select the features required for our machine learning to avoid overfitting/underfitting </a:t>
            </a:r>
          </a:p>
          <a:p>
            <a:pPr algn="just"/>
            <a:r>
              <a:rPr lang="en-AU" dirty="0"/>
              <a:t>		        drop the target (dependent variable)</a:t>
            </a:r>
          </a:p>
          <a:p>
            <a:pPr algn="just"/>
            <a:endParaRPr lang="en-AU" dirty="0"/>
          </a:p>
          <a:p>
            <a:pPr algn="just"/>
            <a:r>
              <a:rPr lang="en-AU" b="1" dirty="0"/>
              <a:t>Encoding</a:t>
            </a:r>
            <a:r>
              <a:rPr lang="en-AU" dirty="0"/>
              <a:t> – Label encoding to change the categorical features selected above to numerical required for ML</a:t>
            </a:r>
          </a:p>
          <a:p>
            <a:pPr algn="just"/>
            <a:endParaRPr lang="en-AU" dirty="0"/>
          </a:p>
          <a:p>
            <a:pPr algn="just"/>
            <a:r>
              <a:rPr lang="en-AU" b="1" dirty="0"/>
              <a:t>Data Normalisation </a:t>
            </a:r>
            <a:r>
              <a:rPr lang="en-AU" dirty="0"/>
              <a:t>– using min-max scaler to scale all number to be between 0 and 1 for our binary classification.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87F1-A071-DD8A-974E-F5A69BC1470E}"/>
              </a:ext>
            </a:extLst>
          </p:cNvPr>
          <p:cNvSpPr txBox="1"/>
          <p:nvPr/>
        </p:nvSpPr>
        <p:spPr>
          <a:xfrm>
            <a:off x="139801" y="3790158"/>
            <a:ext cx="111758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Using the Scikit-learn Libraries, our data was split into 80% training as X and 20% testing as y</a:t>
            </a:r>
          </a:p>
          <a:p>
            <a:pPr algn="just"/>
            <a:r>
              <a:rPr lang="en-AU" dirty="0"/>
              <a:t>But our target variable is imbalance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We applied SMOTE</a:t>
            </a: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before SMOTE : Counter({0: 31970, 1: 4198}) </a:t>
            </a: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SMOTE : Counter({0: 31970, 1: 31970})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/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Synthetic Minority Oversampling Technique (SMOTE)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statistical technique for increasing the number of cases in your dataset in a balanced way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AB675-8D9D-15F8-FF12-D239D1173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8" r="67219"/>
          <a:stretch/>
        </p:blipFill>
        <p:spPr bwMode="auto">
          <a:xfrm>
            <a:off x="10077450" y="39099"/>
            <a:ext cx="1936649" cy="13420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332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39801" y="263620"/>
            <a:ext cx="90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Supervised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Machine Learning.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Results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b="1" i="0" dirty="0">
                <a:solidFill>
                  <a:srgbClr val="296EAA"/>
                </a:solidFill>
                <a:effectLst/>
                <a:latin typeface="Helvetica Neue"/>
              </a:rPr>
              <a:t>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87F1-A071-DD8A-974E-F5A69BC1470E}"/>
              </a:ext>
            </a:extLst>
          </p:cNvPr>
          <p:cNvSpPr txBox="1"/>
          <p:nvPr/>
        </p:nvSpPr>
        <p:spPr>
          <a:xfrm>
            <a:off x="52978" y="710112"/>
            <a:ext cx="1117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classifiers = [("Decision Tree"), "K-Nearest </a:t>
            </a:r>
            <a:r>
              <a:rPr lang="en-AU" dirty="0" err="1"/>
              <a:t>Neighbors</a:t>
            </a:r>
            <a:r>
              <a:rPr lang="en-AU" dirty="0"/>
              <a:t>"), "Support Vector Machine"),</a:t>
            </a:r>
          </a:p>
          <a:p>
            <a:pPr algn="just"/>
            <a:r>
              <a:rPr lang="en-AU" dirty="0"/>
              <a:t>	      "Logistic Regression"), "Random Forest"), "Naive Bayes"),</a:t>
            </a:r>
          </a:p>
          <a:p>
            <a:pPr algn="just"/>
            <a:r>
              <a:rPr lang="en-AU" dirty="0"/>
              <a:t>	       "Gradient Boosting Machine"),"</a:t>
            </a:r>
            <a:r>
              <a:rPr lang="en-AU" dirty="0" err="1"/>
              <a:t>XGBoost</a:t>
            </a:r>
            <a:r>
              <a:rPr lang="en-AU" dirty="0"/>
              <a:t>")]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CC3F6-181A-FA51-C0DA-5060685BDAFC}"/>
              </a:ext>
            </a:extLst>
          </p:cNvPr>
          <p:cNvSpPr txBox="1"/>
          <p:nvPr/>
        </p:nvSpPr>
        <p:spPr>
          <a:xfrm>
            <a:off x="7639938" y="1909667"/>
            <a:ext cx="42995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Recall is more important to us, as this measures the lowest False Negatives values.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has the highest recall score of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89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.4%, indicating a low rate of false negatives.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F1-score provides a balanced measure of both precision and recall.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achieves the highest F1-score of 89.1%, indicating a good balance between precision and recall.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Considering all the metrics,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consistently performs well across accuracy, precision, recall, and F1-score. Therefore,,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seems to be the best predictive model for the classification task of determining whether a customer will subscribe to a term deposit or not.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590BF7-01CC-0785-CC9D-39D52FB0A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14944" r="33862" b="35135"/>
          <a:stretch/>
        </p:blipFill>
        <p:spPr bwMode="auto">
          <a:xfrm>
            <a:off x="373224" y="2079933"/>
            <a:ext cx="7266714" cy="4432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6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39801" y="263620"/>
            <a:ext cx="90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Supervised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Machine Learning.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Results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en-US" b="1" i="0" dirty="0">
                <a:solidFill>
                  <a:srgbClr val="296EAA"/>
                </a:solidFill>
                <a:effectLst/>
                <a:latin typeface="Helvetica Neue"/>
              </a:rPr>
              <a:t> 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87F1-A071-DD8A-974E-F5A69BC1470E}"/>
              </a:ext>
            </a:extLst>
          </p:cNvPr>
          <p:cNvSpPr txBox="1"/>
          <p:nvPr/>
        </p:nvSpPr>
        <p:spPr>
          <a:xfrm>
            <a:off x="52978" y="710112"/>
            <a:ext cx="1117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Visualization of the Model performance ascending = False for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A311F6-9630-E872-10F5-26CDED34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73188"/>
            <a:ext cx="11610975" cy="50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85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1DC0-B1CB-938A-3EA5-E6F7D468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470" y="312576"/>
            <a:ext cx="8915402" cy="1371600"/>
          </a:xfrm>
        </p:spPr>
        <p:txBody>
          <a:bodyPr/>
          <a:lstStyle/>
          <a:p>
            <a:r>
              <a:rPr lang="en-AU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8722-EB78-42FA-F8C9-57A2131F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69" y="1360370"/>
            <a:ext cx="9539775" cy="5068422"/>
          </a:xfrm>
        </p:spPr>
        <p:txBody>
          <a:bodyPr/>
          <a:lstStyle/>
          <a:p>
            <a:r>
              <a:rPr lang="en-AU" dirty="0"/>
              <a:t>Problem Statement</a:t>
            </a:r>
          </a:p>
          <a:p>
            <a:r>
              <a:rPr lang="en-AU" dirty="0"/>
              <a:t>Contents and Steps for Project</a:t>
            </a:r>
          </a:p>
          <a:p>
            <a:r>
              <a:rPr lang="en-AU" dirty="0"/>
              <a:t>Methodology – EDA, Customer Segmentation and Predictive Models 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9131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39801" y="263620"/>
            <a:ext cx="90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Cross Validation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Kfold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K = 10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87F1-A071-DD8A-974E-F5A69BC1470E}"/>
              </a:ext>
            </a:extLst>
          </p:cNvPr>
          <p:cNvSpPr txBox="1"/>
          <p:nvPr/>
        </p:nvSpPr>
        <p:spPr>
          <a:xfrm>
            <a:off x="52978" y="710112"/>
            <a:ext cx="1117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classifiers = [("Decision Tree"), "K-Nearest </a:t>
            </a:r>
            <a:r>
              <a:rPr lang="en-AU" dirty="0" err="1"/>
              <a:t>Neighbors</a:t>
            </a:r>
            <a:r>
              <a:rPr lang="en-AU" dirty="0"/>
              <a:t>"), "Support Vector Machine"),</a:t>
            </a:r>
          </a:p>
          <a:p>
            <a:pPr algn="just"/>
            <a:r>
              <a:rPr lang="en-AU" dirty="0"/>
              <a:t>	      "Logistic Regression"), "Random Forest"), "Naive Bayes"),</a:t>
            </a:r>
          </a:p>
          <a:p>
            <a:pPr algn="just"/>
            <a:r>
              <a:rPr lang="en-AU" dirty="0"/>
              <a:t>	       "Gradient Boosting Machine"),"</a:t>
            </a:r>
            <a:r>
              <a:rPr lang="en-AU" dirty="0" err="1"/>
              <a:t>XGBoost</a:t>
            </a:r>
            <a:r>
              <a:rPr lang="en-AU" dirty="0"/>
              <a:t>")]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CC3F6-181A-FA51-C0DA-5060685BDAFC}"/>
              </a:ext>
            </a:extLst>
          </p:cNvPr>
          <p:cNvSpPr txBox="1"/>
          <p:nvPr/>
        </p:nvSpPr>
        <p:spPr>
          <a:xfrm>
            <a:off x="7639938" y="1909667"/>
            <a:ext cx="4299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Achieving the highest recall was the primary objective, then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KNeighborsClassifier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() should indeed be considered as a strong candidate for deployment. It demonstrates a high ability to correctly identify positive instances (term deposits) out of all the positive instances in the dataset, resulting in a lower number of false negatives.</a:t>
            </a:r>
          </a:p>
          <a:p>
            <a:pPr algn="l"/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However, also considering the average AUC-PR score,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Randomforest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XGBclassifiers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are very strong contenders. AUC-PR score provides an aggregated measure of the model's performance across multiple classes.</a:t>
            </a: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Average AUC-PR score considers precision and recall, which are more informative measures in imbalanced settings.</a:t>
            </a:r>
          </a:p>
          <a:p>
            <a:pPr algn="l"/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In summary, the Average AUC-PR score as a metric that quantifies the performance of a binary classification model in handling class imbalance by measuring the model's ability to rank positive instances higher than negative instances across various classification thresholds; we shall then propose the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XGBclassifier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or the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ramdomforest_classifier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as the best in this classification task and therefore either or should be deployed.</a:t>
            </a:r>
          </a:p>
          <a:p>
            <a:endParaRPr lang="en-AU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01571-3FB6-6B05-C2DA-23F2F898C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2" t="19565" r="11964" b="44516"/>
          <a:stretch/>
        </p:blipFill>
        <p:spPr bwMode="auto">
          <a:xfrm>
            <a:off x="503851" y="2015411"/>
            <a:ext cx="6951307" cy="2397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649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139801" y="340780"/>
            <a:ext cx="90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Helvetica Neue"/>
              </a:rPr>
              <a:t>Feature Importance</a:t>
            </a:r>
            <a:r>
              <a:rPr lang="en-US" b="1" i="0" dirty="0">
                <a:effectLst/>
                <a:latin typeface="Helvetica Neue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28C45-71A6-4482-6C11-0BBE53CF8A38}"/>
              </a:ext>
            </a:extLst>
          </p:cNvPr>
          <p:cNvSpPr txBox="1"/>
          <p:nvPr/>
        </p:nvSpPr>
        <p:spPr>
          <a:xfrm>
            <a:off x="8258175" y="1704975"/>
            <a:ext cx="368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Our previous contact, duration, housing, campaign and contact were more important in our model building.</a:t>
            </a:r>
          </a:p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93B61D-A3C6-F88C-594C-10A8D611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5" y="1245830"/>
            <a:ext cx="7572375" cy="5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711301" y="331255"/>
            <a:ext cx="908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Helvetica Neue"/>
              </a:rPr>
              <a:t>Conclusion and Recommendations</a:t>
            </a:r>
            <a:endParaRPr lang="en-US" b="1" i="0" dirty="0">
              <a:effectLst/>
              <a:latin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28C45-71A6-4482-6C11-0BBE53CF8A38}"/>
              </a:ext>
            </a:extLst>
          </p:cNvPr>
          <p:cNvSpPr txBox="1"/>
          <p:nvPr/>
        </p:nvSpPr>
        <p:spPr>
          <a:xfrm>
            <a:off x="689025" y="961722"/>
            <a:ext cx="108139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The Purpose of this project was to segment customers for campaign targets, identify customer types with the highest defaults and build a machine learning model to predict term deposit in nexus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have previously established our insights from EDA and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identified the customers that should be targeted for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We further segmented the customers on page16 defining their behavior and insights from there will guide the marketing team to be specific in their campaigns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propose deployment of our machine learning models using the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classifier or the 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RandomForest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as the best performing model having the highest recall as well as the accuracy, precision and F1-score.</a:t>
            </a:r>
          </a:p>
          <a:p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				    Thank You!!!.</a:t>
            </a:r>
          </a:p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			           Henry Okeoma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41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8AFA-DB02-F2CA-04CE-0BC75F94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0" y="303245"/>
            <a:ext cx="9754712" cy="869624"/>
          </a:xfrm>
        </p:spPr>
        <p:txBody>
          <a:bodyPr>
            <a:normAutofit fontScale="90000"/>
          </a:bodyPr>
          <a:lstStyle/>
          <a:p>
            <a:r>
              <a:rPr lang="en-AU" dirty="0"/>
              <a:t>Problem Statement: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F3AD-6959-A9C9-73A3-BEB3DF15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172869"/>
            <a:ext cx="11013565" cy="530257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Open Sans" panose="020B0606030504020204" pitchFamily="34" charset="0"/>
              </a:rPr>
              <a:t>O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ur client is facing the challenge of low response rates to their marketing campaigns.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Identify patterns and trends in customer behavior</a:t>
            </a:r>
          </a:p>
          <a:p>
            <a:pPr marL="0" indent="0" algn="just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Anticipate future customer behavior and likelihood of subscription to term deposits</a:t>
            </a:r>
          </a:p>
          <a:p>
            <a:pPr marL="0" indent="0" algn="just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Effectiveness of campaign and customer response to campaigns in terms of deposits</a:t>
            </a:r>
          </a:p>
          <a:p>
            <a:pPr marL="0" indent="0" algn="just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Operation optimization risk mitigation and overall improvement to customer to term deposit subscription</a:t>
            </a:r>
          </a:p>
          <a:p>
            <a:pPr marL="0" indent="0" algn="just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What factors influence default among customer</a:t>
            </a:r>
          </a:p>
          <a:p>
            <a:pPr marL="0" indent="0" algn="just">
              <a:buNone/>
            </a:pPr>
            <a:endParaRPr lang="en-US" sz="1900" b="1" dirty="0"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1900" b="1" u="sng" dirty="0">
                <a:latin typeface="Open Sans" panose="020B0606030504020204" pitchFamily="34" charset="0"/>
              </a:rPr>
              <a:t>TERM DEPOSIT: </a:t>
            </a:r>
            <a:r>
              <a:rPr lang="en-US" sz="1900" b="1" dirty="0"/>
              <a:t>are a type of investment or savings product where individuals deposit a specific amount of money for a fixed period, known as the term or maturity period</a:t>
            </a:r>
            <a:endParaRPr lang="en-US" sz="1900" b="1" dirty="0">
              <a:latin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 </a:t>
            </a:r>
          </a:p>
          <a:p>
            <a:pPr algn="just"/>
            <a:endParaRPr lang="en-AU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FF08AA-709F-A1E2-4168-6C2CF6D2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38321"/>
            <a:ext cx="9839326" cy="850037"/>
          </a:xfrm>
        </p:spPr>
        <p:txBody>
          <a:bodyPr/>
          <a:lstStyle/>
          <a:p>
            <a:r>
              <a:rPr lang="en-AU" dirty="0"/>
              <a:t>Contents/Steps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FC845-BFBD-1F4E-CA31-D95A27E0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3287699"/>
            <a:ext cx="10920277" cy="324373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Data set details</a:t>
            </a:r>
          </a:p>
          <a:p>
            <a:pPr lvl="1"/>
            <a:r>
              <a:rPr lang="en-AU" dirty="0"/>
              <a:t>Dimensionality (Rows = 45,211. Columns = 17)</a:t>
            </a:r>
          </a:p>
          <a:p>
            <a:pPr lvl="1"/>
            <a:r>
              <a:rPr lang="en-AU" dirty="0"/>
              <a:t>Duplicated Values = Nil, Missing values = Nil, </a:t>
            </a:r>
          </a:p>
          <a:p>
            <a:pPr lvl="1"/>
            <a:r>
              <a:rPr lang="en-AU" dirty="0" err="1"/>
              <a:t>Pdays</a:t>
            </a:r>
            <a:r>
              <a:rPr lang="en-AU" dirty="0"/>
              <a:t> as number of days had some negative values, which was change to positive</a:t>
            </a:r>
          </a:p>
          <a:p>
            <a:pPr lvl="1"/>
            <a:r>
              <a:rPr lang="en-AU" dirty="0" err="1"/>
              <a:t>Age_Bracket</a:t>
            </a:r>
            <a:r>
              <a:rPr lang="en-AU" dirty="0"/>
              <a:t> Feature was created to aid our data analysis</a:t>
            </a:r>
          </a:p>
          <a:p>
            <a:r>
              <a:rPr lang="en-AU" dirty="0"/>
              <a:t>EDA – Univariate, Bivariate and Multivariate Analysis</a:t>
            </a:r>
          </a:p>
          <a:p>
            <a:r>
              <a:rPr lang="en-AU" dirty="0"/>
              <a:t>Unsupervised Machine Learning – </a:t>
            </a:r>
            <a:r>
              <a:rPr lang="en-AU" dirty="0" err="1"/>
              <a:t>Kmeans</a:t>
            </a:r>
            <a:r>
              <a:rPr lang="en-AU" dirty="0"/>
              <a:t> method</a:t>
            </a:r>
          </a:p>
          <a:p>
            <a:r>
              <a:rPr lang="en-AU" dirty="0"/>
              <a:t>Supervised Machine Learning – with target as ‘deposit’</a:t>
            </a:r>
          </a:p>
          <a:p>
            <a:r>
              <a:rPr lang="en-AU" dirty="0"/>
              <a:t>Feature importance</a:t>
            </a:r>
          </a:p>
          <a:p>
            <a:pPr marL="274320" lvl="1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C596C-4AAC-5024-480F-3C0BB8BF4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1161551"/>
            <a:ext cx="10678303" cy="205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14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7" name="Footer Placeholder 4">
            <a:extLst>
              <a:ext uri="{FF2B5EF4-FFF2-40B4-BE49-F238E27FC236}">
                <a16:creationId xmlns:a16="http://schemas.microsoft.com/office/drawing/2014/main" id="{C1C9EDAE-C2E5-46B5-A644-497C255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3240194" y="114871"/>
            <a:ext cx="556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EDA - Univariate Analysis of Numerical Columns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AC09B-8DEC-752E-3B67-CD7D144B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3" y="611189"/>
            <a:ext cx="11722499" cy="28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F6A76F-81EF-1EBE-BAFF-3873090C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4" y="3451176"/>
            <a:ext cx="11869519" cy="32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3240194" y="114871"/>
            <a:ext cx="556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EDA -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B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ivariate Analysis of Numerical Columns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AC09B-8DEC-752E-3B67-CD7D144B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7" y="611189"/>
            <a:ext cx="11843956" cy="281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2ED91CD-33CC-A79D-B441-2563F8D0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6398"/>
            <a:ext cx="11973353" cy="30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9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ate Placeholder 3">
            <a:extLst>
              <a:ext uri="{FF2B5EF4-FFF2-40B4-BE49-F238E27FC236}">
                <a16:creationId xmlns:a16="http://schemas.microsoft.com/office/drawing/2014/main" id="{EA212C5A-8FAE-471C-AF2F-1E8E9BE9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2CE256-A16D-4C05-82F9-D2517162EDD4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7/2/2023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2854848" y="141432"/>
            <a:ext cx="648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EDA - Univariate Analysis of Categorical Columns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02E295-D740-83DC-2124-8E1BC3CF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0" y="750876"/>
            <a:ext cx="3550704" cy="31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CE3D8CA-B334-8140-0678-397F626B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9" y="750876"/>
            <a:ext cx="3550704" cy="30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84245D2-0590-D0D9-DEEF-75BC7CC5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3" y="750876"/>
            <a:ext cx="3364691" cy="318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DFD40DF-ABA7-387C-E229-FA210612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4" y="3806890"/>
            <a:ext cx="3683672" cy="29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39A4730-A974-F2EE-D508-8672EFB0E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97" y="3904929"/>
            <a:ext cx="4404834" cy="2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C90EAFE-DCD3-C94B-E16A-08F48992A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833" y="3843100"/>
            <a:ext cx="3550704" cy="28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5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836762" y="164047"/>
            <a:ext cx="103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EDA – Univariate/Bivariate/Univariate Analysis of Categorical Columns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22B03D-4B66-4639-B7B1-0C8E9D8B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5" y="533379"/>
            <a:ext cx="5646622" cy="276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CDBB761-D627-5BF6-6A4A-A54F3CB1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50" y="492868"/>
            <a:ext cx="5191092" cy="276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9C45C71-DDF9-7670-A0FB-5E5DCAF4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2" y="3298441"/>
            <a:ext cx="9723793" cy="30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C0C98-D438-2AB9-B8EC-D6F5499371DA}"/>
              </a:ext>
            </a:extLst>
          </p:cNvPr>
          <p:cNvSpPr txBox="1"/>
          <p:nvPr/>
        </p:nvSpPr>
        <p:spPr>
          <a:xfrm>
            <a:off x="10138802" y="4093122"/>
            <a:ext cx="180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Adults(&lt;55yrs) and Youths(&lt;35yrs) have the most defaults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62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lide Number Placeholder 5">
            <a:extLst>
              <a:ext uri="{FF2B5EF4-FFF2-40B4-BE49-F238E27FC236}">
                <a16:creationId xmlns:a16="http://schemas.microsoft.com/office/drawing/2014/main" id="{FE4C4A6C-CDCF-47F8-9700-290D2A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5563AB-8317-4F4A-8C10-D6F570F02A7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19F04-3F78-10A1-75E7-1A71F1D71E02}"/>
              </a:ext>
            </a:extLst>
          </p:cNvPr>
          <p:cNvSpPr txBox="1"/>
          <p:nvPr/>
        </p:nvSpPr>
        <p:spPr>
          <a:xfrm>
            <a:off x="836762" y="164047"/>
            <a:ext cx="1039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EDA – Univariate/Bivariate/Univariate Analysis of Categorical Columns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7623AAF-7763-BBCA-5100-52C0B911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5" y="533379"/>
            <a:ext cx="5723204" cy="29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30E2A49-A52A-F3DC-5043-CB136070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780" y="549718"/>
            <a:ext cx="5686744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7AD35D99-40A3-AB7B-64E1-C9117442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4602"/>
            <a:ext cx="10189029" cy="32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A3BB3E-0F3C-7073-DCFA-23E58C6E7490}"/>
              </a:ext>
            </a:extLst>
          </p:cNvPr>
          <p:cNvSpPr txBox="1"/>
          <p:nvPr/>
        </p:nvSpPr>
        <p:spPr>
          <a:xfrm>
            <a:off x="10189029" y="3323398"/>
            <a:ext cx="1806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Students and retired customer have the most deposit by proportion.</a:t>
            </a:r>
          </a:p>
          <a:p>
            <a:endParaRPr lang="en-AU" dirty="0"/>
          </a:p>
          <a:p>
            <a:r>
              <a:rPr lang="en-AU" dirty="0"/>
              <a:t>Unemployed, blue-collar and Entrepreneurs are most defaulters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650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1366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Avenir Next LT Pro</vt:lpstr>
      <vt:lpstr>Avenir Next LT Pro Light</vt:lpstr>
      <vt:lpstr>Courier New</vt:lpstr>
      <vt:lpstr>Georgia</vt:lpstr>
      <vt:lpstr>Google Sans</vt:lpstr>
      <vt:lpstr>Helvetica Neue</vt:lpstr>
      <vt:lpstr>Open Sans</vt:lpstr>
      <vt:lpstr>Söhne</vt:lpstr>
      <vt:lpstr>EncaseVTI</vt:lpstr>
      <vt:lpstr>Nexus Bank Project</vt:lpstr>
      <vt:lpstr>Project Outline</vt:lpstr>
      <vt:lpstr>Problem Statement: </vt:lpstr>
      <vt:lpstr>Contents/Steps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Dive into Poverty, Life Expectancy and GDP (Gross Domestic Product) across African Countries</dc:title>
  <dc:creator>Henry Okeoma  Intertek</dc:creator>
  <cp:lastModifiedBy>Henry Okeoma  Intertek</cp:lastModifiedBy>
  <cp:revision>95</cp:revision>
  <dcterms:created xsi:type="dcterms:W3CDTF">2023-05-27T00:45:36Z</dcterms:created>
  <dcterms:modified xsi:type="dcterms:W3CDTF">2023-07-02T15:16:18Z</dcterms:modified>
</cp:coreProperties>
</file>