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4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582DC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7"/>
        <p:guide pos="378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651760" y="2468880"/>
            <a:ext cx="4655185" cy="914400"/>
            <a:chOff x="4176" y="3888"/>
            <a:chExt cx="7331" cy="1440"/>
          </a:xfrm>
        </p:grpSpPr>
        <p:sp>
          <p:nvSpPr>
            <p:cNvPr id="4" name="椭圆 3"/>
            <p:cNvSpPr/>
            <p:nvPr/>
          </p:nvSpPr>
          <p:spPr>
            <a:xfrm>
              <a:off x="4176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72" y="4318"/>
              <a:ext cx="794" cy="737"/>
            </a:xfrm>
            <a:prstGeom prst="rect">
              <a:avLst/>
            </a:prstGeom>
            <a:noFill/>
            <a:effectLst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25" y="4318"/>
              <a:ext cx="624" cy="6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853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502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80" y="431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实例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870" y="4318"/>
              <a:ext cx="14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数据库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16" y="4027"/>
              <a:ext cx="199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Oracle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Server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641090" y="584835"/>
            <a:ext cx="7179945" cy="28435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506595" y="3931285"/>
            <a:ext cx="5449570" cy="1069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42405" y="698500"/>
            <a:ext cx="13792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3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3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9880" y="4632960"/>
            <a:ext cx="11417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  据  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00195" y="1299845"/>
            <a:ext cx="6295390" cy="11741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84320" y="962660"/>
            <a:ext cx="13214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内 存 结 构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5375" y="1403985"/>
            <a:ext cx="21107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系统全局区（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SGA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0020" y="2553335"/>
            <a:ext cx="13214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后 台 进 程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37025" y="294386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96840" y="294449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6655" y="294513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DBWR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6470" y="294576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LGWR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76285" y="294640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CKPT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36100" y="294703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1435" y="765175"/>
            <a:ext cx="1645285" cy="732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用户进程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83945" y="2001520"/>
            <a:ext cx="2120900" cy="7321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服务器进程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81555" y="2638425"/>
            <a:ext cx="846455" cy="513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PGA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4231005" y="1403985"/>
            <a:ext cx="1607185" cy="992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08805" y="1385570"/>
            <a:ext cx="1252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Shared Pool</a:t>
            </a:r>
            <a:endParaRPr lang="en-US" altLang="zh-CN" sz="1400"/>
          </a:p>
        </p:txBody>
      </p:sp>
      <p:sp>
        <p:nvSpPr>
          <p:cNvPr id="37" name="矩形 36"/>
          <p:cNvSpPr/>
          <p:nvPr/>
        </p:nvSpPr>
        <p:spPr>
          <a:xfrm>
            <a:off x="4340225" y="170116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Library Cache</a:t>
            </a:r>
            <a:endParaRPr lang="en-US" altLang="zh-CN" sz="900"/>
          </a:p>
        </p:txBody>
      </p:sp>
      <p:sp>
        <p:nvSpPr>
          <p:cNvPr id="39" name="矩形 38"/>
          <p:cNvSpPr/>
          <p:nvPr/>
        </p:nvSpPr>
        <p:spPr>
          <a:xfrm>
            <a:off x="4340225" y="202565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 Dictionary Cache</a:t>
            </a:r>
            <a:endParaRPr lang="en-US" altLang="zh-CN" sz="900"/>
          </a:p>
        </p:txBody>
      </p:sp>
      <p:sp>
        <p:nvSpPr>
          <p:cNvPr id="40" name="矩形 39"/>
          <p:cNvSpPr/>
          <p:nvPr/>
        </p:nvSpPr>
        <p:spPr>
          <a:xfrm>
            <a:off x="6256655" y="1772285"/>
            <a:ext cx="2030095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Database Buffer Cache</a:t>
            </a:r>
            <a:endParaRPr lang="en-US" altLang="zh-CN" sz="900"/>
          </a:p>
        </p:txBody>
      </p:sp>
      <p:sp>
        <p:nvSpPr>
          <p:cNvPr id="41" name="矩形 40"/>
          <p:cNvSpPr/>
          <p:nvPr/>
        </p:nvSpPr>
        <p:spPr>
          <a:xfrm>
            <a:off x="6574790" y="209105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Redo Log Buffer</a:t>
            </a:r>
            <a:endParaRPr lang="en-US" altLang="zh-CN" sz="900"/>
          </a:p>
        </p:txBody>
      </p:sp>
      <p:sp>
        <p:nvSpPr>
          <p:cNvPr id="42" name="矩形 41"/>
          <p:cNvSpPr/>
          <p:nvPr/>
        </p:nvSpPr>
        <p:spPr>
          <a:xfrm>
            <a:off x="8756015" y="138557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Large Pool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8756015" y="209181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Streams Pool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8756015" y="173875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Java Pool</a:t>
            </a:r>
            <a:endParaRPr lang="en-US" altLang="zh-CN" sz="900"/>
          </a:p>
        </p:txBody>
      </p:sp>
      <p:sp>
        <p:nvSpPr>
          <p:cNvPr id="45" name="流程图: 磁盘 44"/>
          <p:cNvSpPr/>
          <p:nvPr/>
        </p:nvSpPr>
        <p:spPr>
          <a:xfrm>
            <a:off x="486346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流程图: 磁盘 45"/>
          <p:cNvSpPr/>
          <p:nvPr/>
        </p:nvSpPr>
        <p:spPr>
          <a:xfrm>
            <a:off x="856678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流程图: 磁盘 46"/>
          <p:cNvSpPr/>
          <p:nvPr/>
        </p:nvSpPr>
        <p:spPr>
          <a:xfrm>
            <a:off x="671512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84115" y="4211320"/>
            <a:ext cx="932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 Files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6759575" y="421068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Control Files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8515350" y="4210050"/>
            <a:ext cx="1298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Redo Log Files</a:t>
            </a:r>
            <a:endParaRPr lang="en-US" altLang="zh-CN" sz="1200"/>
          </a:p>
        </p:txBody>
      </p:sp>
      <p:sp>
        <p:nvSpPr>
          <p:cNvPr id="51" name="流程图: 磁盘 50"/>
          <p:cNvSpPr/>
          <p:nvPr/>
        </p:nvSpPr>
        <p:spPr>
          <a:xfrm>
            <a:off x="2110740" y="3931285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流程图: 磁盘 53"/>
          <p:cNvSpPr/>
          <p:nvPr/>
        </p:nvSpPr>
        <p:spPr>
          <a:xfrm>
            <a:off x="2110740" y="4632960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流程图: 磁盘 54"/>
          <p:cNvSpPr/>
          <p:nvPr/>
        </p:nvSpPr>
        <p:spPr>
          <a:xfrm>
            <a:off x="10283190" y="3931285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462530" y="4099560"/>
            <a:ext cx="1178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参数文件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462530" y="4790440"/>
            <a:ext cx="1178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口令文件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458450" y="4079875"/>
            <a:ext cx="1570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归档日志文件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61" name="直接箭头连接符 60"/>
          <p:cNvCxnSpPr>
            <a:stCxn id="32" idx="4"/>
            <a:endCxn id="33" idx="0"/>
          </p:cNvCxnSpPr>
          <p:nvPr/>
        </p:nvCxnSpPr>
        <p:spPr>
          <a:xfrm>
            <a:off x="2144395" y="1497330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239135" y="2367915"/>
            <a:ext cx="3930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294755" y="3447415"/>
            <a:ext cx="0" cy="456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7816850" y="3447415"/>
            <a:ext cx="952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506345" y="2007235"/>
            <a:ext cx="7179945" cy="28435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6685" y="610235"/>
            <a:ext cx="427926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Oracle</a:t>
            </a:r>
            <a:r>
              <a:rPr lang="zh-CN" altLang="en-US" sz="40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内 存 结 构</a:t>
            </a:r>
            <a:endParaRPr lang="zh-CN" altLang="en-US" sz="40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49295" y="2091690"/>
            <a:ext cx="56934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系统全局区（</a:t>
            </a:r>
            <a:r>
              <a:rPr lang="en-US" altLang="zh-CN" sz="2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 Global Area</a:t>
            </a:r>
            <a:r>
              <a:rPr lang="zh-CN" altLang="en-US" sz="2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，</a:t>
            </a:r>
            <a:r>
              <a:rPr lang="en-US" altLang="zh-CN" sz="2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SGA</a:t>
            </a:r>
            <a:r>
              <a:rPr lang="zh-CN" altLang="en-US" sz="2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）</a:t>
            </a:r>
            <a:endParaRPr lang="zh-CN" altLang="en-US" sz="24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01290" y="2634615"/>
            <a:ext cx="1854200" cy="20916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235950" y="299974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Large Pool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8235950" y="370598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Streams Pool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8235950" y="335292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Java Pool</a:t>
            </a:r>
            <a:endParaRPr lang="en-US" altLang="zh-CN" sz="900"/>
          </a:p>
        </p:txBody>
      </p:sp>
      <p:sp>
        <p:nvSpPr>
          <p:cNvPr id="36" name="文本框 35"/>
          <p:cNvSpPr txBox="1"/>
          <p:nvPr/>
        </p:nvSpPr>
        <p:spPr>
          <a:xfrm>
            <a:off x="3002280" y="2735580"/>
            <a:ext cx="1252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Shared Pool</a:t>
            </a:r>
            <a:endParaRPr lang="en-US" altLang="zh-CN" sz="1400"/>
          </a:p>
        </p:txBody>
      </p:sp>
      <p:sp>
        <p:nvSpPr>
          <p:cNvPr id="37" name="矩形 36"/>
          <p:cNvSpPr/>
          <p:nvPr/>
        </p:nvSpPr>
        <p:spPr>
          <a:xfrm>
            <a:off x="2830830" y="3042285"/>
            <a:ext cx="1584325" cy="8204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en-US" altLang="zh-CN" sz="900"/>
              <a:t>Library Cache</a:t>
            </a:r>
            <a:endParaRPr lang="en-US" altLang="zh-CN" sz="900"/>
          </a:p>
        </p:txBody>
      </p:sp>
      <p:sp>
        <p:nvSpPr>
          <p:cNvPr id="8" name="圆角矩形 7"/>
          <p:cNvSpPr/>
          <p:nvPr/>
        </p:nvSpPr>
        <p:spPr>
          <a:xfrm>
            <a:off x="2877185" y="3288030"/>
            <a:ext cx="1502410" cy="2279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Shared SQL Area</a:t>
            </a:r>
            <a:endParaRPr lang="en-US" altLang="zh-CN" sz="1200"/>
          </a:p>
        </p:txBody>
      </p:sp>
      <p:sp>
        <p:nvSpPr>
          <p:cNvPr id="12" name="圆角矩形 11"/>
          <p:cNvSpPr/>
          <p:nvPr/>
        </p:nvSpPr>
        <p:spPr>
          <a:xfrm>
            <a:off x="2933700" y="3566795"/>
            <a:ext cx="1378585" cy="2279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Private SQL Area</a:t>
            </a:r>
            <a:endParaRPr lang="en-US" altLang="zh-CN" sz="1200"/>
          </a:p>
        </p:txBody>
      </p:sp>
      <p:sp>
        <p:nvSpPr>
          <p:cNvPr id="13" name="矩形 12"/>
          <p:cNvSpPr/>
          <p:nvPr/>
        </p:nvSpPr>
        <p:spPr>
          <a:xfrm>
            <a:off x="4726940" y="2634615"/>
            <a:ext cx="1320165" cy="2092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69485" y="2766060"/>
            <a:ext cx="1235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Database Buffer Cache</a:t>
            </a:r>
            <a:endParaRPr lang="en-US" altLang="zh-CN" sz="1400"/>
          </a:p>
        </p:txBody>
      </p:sp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4863465" y="3920490"/>
          <a:ext cx="1010920" cy="75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"/>
                <a:gridCol w="126365"/>
                <a:gridCol w="126365"/>
                <a:gridCol w="44450"/>
                <a:gridCol w="208280"/>
                <a:gridCol w="126365"/>
                <a:gridCol w="126365"/>
                <a:gridCol w="126365"/>
              </a:tblGrid>
              <a:tr h="2895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3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82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BE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87A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A4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38"/>
                    </a:solidFill>
                  </a:tcPr>
                </a:tc>
              </a:tr>
              <a:tr h="15684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62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562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4774565" y="3308350"/>
          <a:ext cx="123444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"/>
                <a:gridCol w="154305"/>
                <a:gridCol w="154305"/>
                <a:gridCol w="154305"/>
                <a:gridCol w="154305"/>
                <a:gridCol w="154305"/>
                <a:gridCol w="154305"/>
                <a:gridCol w="154305"/>
              </a:tblGrid>
              <a:tr h="3467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79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28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29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E9F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AF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00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79D"/>
                    </a:solidFill>
                  </a:tcPr>
                </a:tc>
              </a:tr>
              <a:tr h="1866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marB="127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椭圆 17"/>
          <p:cNvSpPr/>
          <p:nvPr/>
        </p:nvSpPr>
        <p:spPr>
          <a:xfrm>
            <a:off x="6247765" y="2839085"/>
            <a:ext cx="1768475" cy="16827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8" idx="1"/>
            <a:endCxn id="18" idx="5"/>
          </p:cNvCxnSpPr>
          <p:nvPr/>
        </p:nvCxnSpPr>
        <p:spPr>
          <a:xfrm>
            <a:off x="6506845" y="3085465"/>
            <a:ext cx="1250315" cy="1189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0"/>
            <a:endCxn id="18" idx="4"/>
          </p:cNvCxnSpPr>
          <p:nvPr/>
        </p:nvCxnSpPr>
        <p:spPr>
          <a:xfrm>
            <a:off x="7132320" y="2839085"/>
            <a:ext cx="0" cy="1682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7"/>
            <a:endCxn id="18" idx="3"/>
          </p:cNvCxnSpPr>
          <p:nvPr/>
        </p:nvCxnSpPr>
        <p:spPr>
          <a:xfrm flipH="1">
            <a:off x="6506845" y="3085465"/>
            <a:ext cx="1250315" cy="1189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6"/>
            <a:endCxn id="18" idx="2"/>
          </p:cNvCxnSpPr>
          <p:nvPr/>
        </p:nvCxnSpPr>
        <p:spPr>
          <a:xfrm flipH="1">
            <a:off x="6247765" y="3680460"/>
            <a:ext cx="17684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809105" y="2902585"/>
            <a:ext cx="656590" cy="1578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74815" y="2920365"/>
            <a:ext cx="737235" cy="1533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322060" y="3352800"/>
            <a:ext cx="1626235" cy="636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6303645" y="3361055"/>
            <a:ext cx="1654810" cy="646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506845" y="3075305"/>
            <a:ext cx="1226820" cy="12331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Redo</a:t>
            </a:r>
            <a:endParaRPr lang="en-US" altLang="zh-CN"/>
          </a:p>
          <a:p>
            <a:pPr algn="ctr"/>
            <a:r>
              <a:rPr lang="en-US" altLang="zh-CN"/>
              <a:t>Log</a:t>
            </a:r>
            <a:endParaRPr lang="en-US" altLang="zh-CN"/>
          </a:p>
          <a:p>
            <a:pPr algn="ctr"/>
            <a:r>
              <a:rPr lang="en-US" altLang="zh-CN"/>
              <a:t>Buffer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2949575" y="398970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 Dictionary Cache</a:t>
            </a:r>
            <a:endParaRPr lang="en-US" altLang="zh-CN" sz="900"/>
          </a:p>
        </p:txBody>
      </p:sp>
      <p:sp>
        <p:nvSpPr>
          <p:cNvPr id="32" name="矩形 31"/>
          <p:cNvSpPr/>
          <p:nvPr/>
        </p:nvSpPr>
        <p:spPr>
          <a:xfrm>
            <a:off x="2954655" y="430847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Server Result Cache</a:t>
            </a:r>
            <a:endParaRPr lang="en-US" altLang="zh-CN" sz="9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56635" y="1027430"/>
            <a:ext cx="5078095" cy="48025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37075" y="2173605"/>
            <a:ext cx="3726180" cy="324167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62550" y="2719070"/>
            <a:ext cx="2738755" cy="241554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1190" y="3204210"/>
            <a:ext cx="2016125" cy="174053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209665" y="3749040"/>
            <a:ext cx="1293495" cy="104584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块</a:t>
            </a:r>
            <a:r>
              <a:rPr lang="en-US" altLang="zh-CN"/>
              <a:t>(Block)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101080" y="3380740"/>
            <a:ext cx="123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区</a:t>
            </a:r>
            <a:r>
              <a:rPr lang="en-US" altLang="zh-CN">
                <a:solidFill>
                  <a:schemeClr val="bg1"/>
                </a:solidFill>
              </a:rPr>
              <a:t>(Extent)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1990" y="2863850"/>
            <a:ext cx="156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段</a:t>
            </a:r>
            <a:r>
              <a:rPr lang="en-US" altLang="zh-CN">
                <a:solidFill>
                  <a:schemeClr val="bg1"/>
                </a:solidFill>
              </a:rPr>
              <a:t>(Segment)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2890" y="2377440"/>
            <a:ext cx="237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表空间</a:t>
            </a:r>
            <a:r>
              <a:rPr lang="en-US" altLang="zh-CN">
                <a:solidFill>
                  <a:schemeClr val="bg1"/>
                </a:solidFill>
              </a:rPr>
              <a:t>(Tablespace)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16755" y="1630680"/>
            <a:ext cx="211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数据库</a:t>
            </a:r>
            <a:r>
              <a:rPr lang="en-US" altLang="zh-CN">
                <a:solidFill>
                  <a:schemeClr val="bg1"/>
                </a:solidFill>
              </a:rPr>
              <a:t>(Database)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54855" y="122174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54855" y="192532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4855" y="262890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54855" y="3332480"/>
            <a:ext cx="2044700" cy="70358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54855" y="4036060"/>
            <a:ext cx="2044700" cy="703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95495" y="127508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块头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95495" y="198183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表目录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98035" y="268668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行目录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8035" y="34417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剩余空间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95495" y="41109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行数据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TABLE_BEAUTIFY" val="smartTable{372f7eca-1245-4237-b1f4-0f99314756eb}"/>
  <p:tag name="TABLE_ENDDRAG_ORIGIN_RECT" val="79*59"/>
  <p:tag name="TABLE_ENDDRAG_RECT" val="371*278*79*59"/>
  <p:tag name="TABLE_AUTOADJUST_FLAG" val="1"/>
  <p:tag name="TABLE_EMPHASIZE_COLOR" val="14905447"/>
  <p:tag name="TABLE_SKINIDX" val="3"/>
  <p:tag name="TABLE_COLORIDX" val="7"/>
  <p:tag name="TABLE_COLOR_RGB" val="0x000000*0xFFFFFF*0x212121*0xFFFFFF*0xF98638*0xFFB829*0x37BECC*0x1687A5*0x3A3A47*0xC7DADD"/>
</p:tagLst>
</file>

<file path=ppt/tags/tag66.xml><?xml version="1.0" encoding="utf-8"?>
<p:tagLst xmlns:p="http://schemas.openxmlformats.org/presentationml/2006/main">
  <p:tag name="KSO_WM_UNIT_TABLE_BEAUTIFY" val="smartTable{b09115c8-8024-4765-83fe-712160fe2ed0}"/>
  <p:tag name="TABLE_ENDDRAG_ORIGIN_RECT" val="97*42"/>
  <p:tag name="TABLE_ENDDRAG_RECT" val="519*247*97*42"/>
  <p:tag name="TABLE_AUTOADJUST_FLAG" val="1"/>
  <p:tag name="TABLE_EMPHASIZE_COLOR" val="16754589"/>
  <p:tag name="TABLE_SKINIDX" val="3"/>
  <p:tag name="TABLE_COLORIDX" val="16"/>
  <p:tag name="TABLE_COLOR_RGB" val="0x000000*0xFFFFFF*0x212121*0xFFFFFF*0xFFA79D*0xFED585*0xFEF284*0xC3E29E*0xABE9FE*0x96AFEF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演示</Application>
  <PresentationFormat>宽屏</PresentationFormat>
  <Paragraphs>116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 before 如初</cp:lastModifiedBy>
  <cp:revision>176</cp:revision>
  <dcterms:created xsi:type="dcterms:W3CDTF">2019-06-19T02:08:00Z</dcterms:created>
  <dcterms:modified xsi:type="dcterms:W3CDTF">2021-03-08T01:01:41Z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