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0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3CED5"/>
            </a:gs>
            <a:gs pos="0">
              <a:srgbClr val="DDE3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7445" y="5756275"/>
            <a:ext cx="1490980" cy="817880"/>
          </a:xfrm>
          <a:prstGeom prst="rect">
            <a:avLst/>
          </a:prstGeom>
          <a:gradFill>
            <a:gsLst>
              <a:gs pos="0">
                <a:srgbClr val="99A3B0"/>
              </a:gs>
              <a:gs pos="100000">
                <a:srgbClr val="505358"/>
              </a:gs>
            </a:gsLst>
            <a:lin scaled="1"/>
          </a:gradFill>
          <a:ln w="28575" cmpd="sng">
            <a:solidFill>
              <a:srgbClr val="7030A0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591310" y="4055745"/>
            <a:ext cx="4906010" cy="9740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31010" y="1402715"/>
            <a:ext cx="9895840" cy="5918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/>
          <p:nvPr/>
        </p:nvGraphicFramePr>
        <p:xfrm>
          <a:off x="2943225" y="1502410"/>
          <a:ext cx="85293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174750"/>
                <a:gridCol w="957580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指针</a:t>
                      </a: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指针</a:t>
                      </a: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  <a:endParaRPr lang="en-US" altLang="zh-CN" sz="16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指针</a:t>
                      </a: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  <a:endParaRPr lang="en-US" altLang="zh-CN" sz="16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指针</a:t>
                      </a: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151</a:t>
                      </a:r>
                      <a:endParaRPr lang="en-US" altLang="zh-CN" sz="16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851025" y="151511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索引块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93115" y="-34290"/>
            <a:ext cx="1040257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6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B-Tree</a:t>
            </a:r>
            <a:r>
              <a:rPr lang="zh-CN" altLang="en-US" sz="6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索引内部结构</a:t>
            </a:r>
            <a:endParaRPr lang="zh-CN" altLang="en-US" sz="6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1400810"/>
            <a:ext cx="14020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3200" b="1">
                <a:solidFill>
                  <a:schemeClr val="accent4"/>
                </a:solidFill>
                <a:effectLst/>
              </a:rPr>
              <a:t>根节点</a:t>
            </a:r>
            <a:endParaRPr lang="zh-CN" altLang="en-US" sz="3200" b="1">
              <a:solidFill>
                <a:schemeClr val="accent4"/>
              </a:solidFill>
              <a:effectLst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99870" y="2811780"/>
            <a:ext cx="3208655" cy="351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/>
          <p:nvPr/>
        </p:nvGraphicFramePr>
        <p:xfrm>
          <a:off x="2126615" y="2837180"/>
          <a:ext cx="2581910" cy="30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05"/>
                <a:gridCol w="487680"/>
                <a:gridCol w="578485"/>
                <a:gridCol w="583565"/>
                <a:gridCol w="346075"/>
              </a:tblGrid>
              <a:tr h="3016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指针</a:t>
                      </a: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指针</a:t>
                      </a:r>
                      <a:r>
                        <a:rPr lang="en-US" altLang="zh-CN" sz="1200"/>
                        <a:t>6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10</a:t>
                      </a:r>
                      <a:endParaRPr lang="en-US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...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0" y="2738755"/>
            <a:ext cx="14020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400" b="1">
                <a:solidFill>
                  <a:schemeClr val="accent4"/>
                </a:solidFill>
                <a:effectLst/>
              </a:rPr>
              <a:t>分支节点</a:t>
            </a:r>
            <a:endParaRPr lang="zh-CN" altLang="en-US" sz="2400" b="1">
              <a:solidFill>
                <a:schemeClr val="accent4"/>
              </a:solidFill>
              <a:effectLst/>
            </a:endParaRPr>
          </a:p>
        </p:txBody>
      </p:sp>
      <p:cxnSp>
        <p:nvCxnSpPr>
          <p:cNvPr id="37" name="直接箭头连接符 36"/>
          <p:cNvCxnSpPr>
            <a:endCxn id="24" idx="0"/>
          </p:cNvCxnSpPr>
          <p:nvPr/>
        </p:nvCxnSpPr>
        <p:spPr>
          <a:xfrm flipH="1">
            <a:off x="3417570" y="1871345"/>
            <a:ext cx="56515" cy="9658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41" idx="0"/>
          </p:cNvCxnSpPr>
          <p:nvPr/>
        </p:nvCxnSpPr>
        <p:spPr>
          <a:xfrm>
            <a:off x="5662295" y="1847215"/>
            <a:ext cx="1136015" cy="9709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47" idx="0"/>
          </p:cNvCxnSpPr>
          <p:nvPr/>
        </p:nvCxnSpPr>
        <p:spPr>
          <a:xfrm>
            <a:off x="7827010" y="1847215"/>
            <a:ext cx="2746375" cy="9721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802505" y="2803525"/>
            <a:ext cx="3376930" cy="351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" name="表格 40"/>
          <p:cNvGraphicFramePr/>
          <p:nvPr/>
        </p:nvGraphicFramePr>
        <p:xfrm>
          <a:off x="5416550" y="2818130"/>
          <a:ext cx="2762885" cy="30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45"/>
                <a:gridCol w="572770"/>
                <a:gridCol w="619125"/>
                <a:gridCol w="624840"/>
                <a:gridCol w="370205"/>
              </a:tblGrid>
              <a:tr h="3016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指针</a:t>
                      </a:r>
                      <a:r>
                        <a:rPr lang="en-US" altLang="zh-CN" sz="1200"/>
                        <a:t>7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50</a:t>
                      </a:r>
                      <a:endParaRPr lang="en-US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指针</a:t>
                      </a:r>
                      <a:r>
                        <a:rPr lang="en-US" altLang="zh-CN" sz="1200"/>
                        <a:t>8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60</a:t>
                      </a:r>
                      <a:endParaRPr lang="en-US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...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4740275" y="2853690"/>
            <a:ext cx="948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索引块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46" name="矩形 45"/>
          <p:cNvSpPr/>
          <p:nvPr/>
        </p:nvSpPr>
        <p:spPr>
          <a:xfrm>
            <a:off x="8343900" y="2803525"/>
            <a:ext cx="3785870" cy="351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7" name="表格 46"/>
          <p:cNvGraphicFramePr/>
          <p:nvPr/>
        </p:nvGraphicFramePr>
        <p:xfrm>
          <a:off x="9016365" y="2819400"/>
          <a:ext cx="3113405" cy="30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140"/>
                <a:gridCol w="774065"/>
                <a:gridCol w="667385"/>
                <a:gridCol w="739775"/>
                <a:gridCol w="320040"/>
              </a:tblGrid>
              <a:tr h="3016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指针</a:t>
                      </a:r>
                      <a:r>
                        <a:rPr lang="en-US" altLang="zh-CN" sz="1200"/>
                        <a:t>9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100</a:t>
                      </a:r>
                      <a:endParaRPr lang="en-US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指针</a:t>
                      </a:r>
                      <a:r>
                        <a:rPr lang="en-US" altLang="zh-CN" sz="1200"/>
                        <a:t>10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110</a:t>
                      </a:r>
                      <a:endParaRPr lang="en-US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...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8321040" y="2834005"/>
            <a:ext cx="948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索引块</a:t>
            </a:r>
            <a:r>
              <a:rPr lang="en-US" altLang="zh-CN" sz="1200"/>
              <a:t>4</a:t>
            </a:r>
            <a:endParaRPr lang="en-US" altLang="zh-CN" sz="1200"/>
          </a:p>
        </p:txBody>
      </p:sp>
      <p:graphicFrame>
        <p:nvGraphicFramePr>
          <p:cNvPr id="50" name="表格 49"/>
          <p:cNvGraphicFramePr/>
          <p:nvPr>
            <p:custDataLst>
              <p:tags r:id="rId1"/>
            </p:custDataLst>
          </p:nvPr>
        </p:nvGraphicFramePr>
        <p:xfrm>
          <a:off x="1667510" y="4164965"/>
          <a:ext cx="1044000" cy="110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15"/>
                <a:gridCol w="208685"/>
                <a:gridCol w="208280"/>
                <a:gridCol w="209320"/>
                <a:gridCol w="20880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.</a:t>
                      </a:r>
                      <a:endParaRPr lang="en-US" altLang="zh-CN" sz="1200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altLang="zh-CN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altLang="zh-CN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altLang="zh-CN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1" name="表格 50"/>
          <p:cNvGraphicFramePr/>
          <p:nvPr>
            <p:custDataLst>
              <p:tags r:id="rId2"/>
            </p:custDataLst>
          </p:nvPr>
        </p:nvGraphicFramePr>
        <p:xfrm>
          <a:off x="2954655" y="4177665"/>
          <a:ext cx="1067090" cy="7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"/>
                <a:gridCol w="208280"/>
                <a:gridCol w="208280"/>
                <a:gridCol w="209320"/>
                <a:gridCol w="20880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A1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B1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2" name="表格 51"/>
          <p:cNvGraphicFramePr/>
          <p:nvPr>
            <p:custDataLst>
              <p:tags r:id="rId3"/>
            </p:custDataLst>
          </p:nvPr>
        </p:nvGraphicFramePr>
        <p:xfrm>
          <a:off x="4264660" y="4171315"/>
          <a:ext cx="1044000" cy="7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5"/>
                <a:gridCol w="208280"/>
                <a:gridCol w="208280"/>
                <a:gridCol w="209205"/>
                <a:gridCol w="20880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A2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B2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0" y="4324985"/>
            <a:ext cx="14020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400" b="1">
                <a:solidFill>
                  <a:schemeClr val="accent4"/>
                </a:solidFill>
                <a:effectLst/>
              </a:rPr>
              <a:t>叶子节点</a:t>
            </a:r>
            <a:endParaRPr lang="zh-CN" altLang="en-US" sz="2400" b="1">
              <a:solidFill>
                <a:schemeClr val="accent4"/>
              </a:solidFill>
              <a:effectLst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442585" y="436054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索引块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6739890" y="4055745"/>
            <a:ext cx="4906010" cy="974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1" name="表格 60"/>
          <p:cNvGraphicFramePr/>
          <p:nvPr>
            <p:custDataLst>
              <p:tags r:id="rId4"/>
            </p:custDataLst>
          </p:nvPr>
        </p:nvGraphicFramePr>
        <p:xfrm>
          <a:off x="6816090" y="4164965"/>
          <a:ext cx="1044000" cy="110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08800"/>
                <a:gridCol w="208280"/>
                <a:gridCol w="209320"/>
                <a:gridCol w="20880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52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53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A3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B3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/>
          <p:nvPr>
            <p:custDataLst>
              <p:tags r:id="rId5"/>
            </p:custDataLst>
          </p:nvPr>
        </p:nvGraphicFramePr>
        <p:xfrm>
          <a:off x="8114665" y="4176395"/>
          <a:ext cx="1044000" cy="110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08800"/>
                <a:gridCol w="208280"/>
                <a:gridCol w="208915"/>
                <a:gridCol w="20920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A4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B4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C4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/>
          <p:nvPr>
            <p:custDataLst>
              <p:tags r:id="rId6"/>
            </p:custDataLst>
          </p:nvPr>
        </p:nvGraphicFramePr>
        <p:xfrm>
          <a:off x="9413240" y="4172585"/>
          <a:ext cx="1044000" cy="110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208915"/>
                <a:gridCol w="208685"/>
                <a:gridCol w="208915"/>
                <a:gridCol w="20868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72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73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74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A5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B5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C5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10568305" y="435864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索引块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1443990" y="2845435"/>
            <a:ext cx="948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索引块</a:t>
            </a:r>
            <a:r>
              <a:rPr lang="en-US" altLang="zh-CN" sz="1200"/>
              <a:t>2</a:t>
            </a:r>
            <a:endParaRPr lang="en-US" altLang="zh-CN" sz="1200"/>
          </a:p>
        </p:txBody>
      </p:sp>
      <p:cxnSp>
        <p:nvCxnSpPr>
          <p:cNvPr id="68" name="直接箭头连接符 67"/>
          <p:cNvCxnSpPr>
            <a:stCxn id="24" idx="2"/>
            <a:endCxn id="57" idx="0"/>
          </p:cNvCxnSpPr>
          <p:nvPr/>
        </p:nvCxnSpPr>
        <p:spPr>
          <a:xfrm>
            <a:off x="3417570" y="3138805"/>
            <a:ext cx="626745" cy="916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1" idx="2"/>
            <a:endCxn id="60" idx="0"/>
          </p:cNvCxnSpPr>
          <p:nvPr/>
        </p:nvCxnSpPr>
        <p:spPr>
          <a:xfrm>
            <a:off x="6798310" y="3119755"/>
            <a:ext cx="2394585" cy="9359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2711450" y="4548505"/>
            <a:ext cx="243205" cy="11430"/>
          </a:xfrm>
          <a:prstGeom prst="straightConnector1">
            <a:avLst/>
          </a:prstGeom>
          <a:ln w="254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4021455" y="4564380"/>
            <a:ext cx="243205" cy="3810"/>
          </a:xfrm>
          <a:prstGeom prst="straightConnector1">
            <a:avLst/>
          </a:prstGeom>
          <a:ln w="254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860030" y="4549140"/>
            <a:ext cx="254635" cy="11430"/>
          </a:xfrm>
          <a:prstGeom prst="straightConnector1">
            <a:avLst/>
          </a:prstGeom>
          <a:ln w="254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9158605" y="4560570"/>
            <a:ext cx="254635" cy="3810"/>
          </a:xfrm>
          <a:prstGeom prst="straightConnector1">
            <a:avLst/>
          </a:prstGeom>
          <a:ln w="254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52400" y="5873115"/>
            <a:ext cx="10972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400" b="1">
                <a:solidFill>
                  <a:schemeClr val="accent4"/>
                </a:solidFill>
                <a:effectLst/>
              </a:rPr>
              <a:t>索引项</a:t>
            </a:r>
            <a:endParaRPr lang="zh-CN" altLang="en-US" sz="2400" b="1">
              <a:solidFill>
                <a:schemeClr val="accent4"/>
              </a:solidFill>
              <a:effectLst/>
            </a:endParaRPr>
          </a:p>
        </p:txBody>
      </p:sp>
      <p:graphicFrame>
        <p:nvGraphicFramePr>
          <p:cNvPr id="75" name="表格 74"/>
          <p:cNvGraphicFramePr/>
          <p:nvPr/>
        </p:nvGraphicFramePr>
        <p:xfrm>
          <a:off x="1847850" y="5913120"/>
          <a:ext cx="73120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5"/>
                <a:gridCol w="1462405"/>
                <a:gridCol w="1462405"/>
                <a:gridCol w="1462405"/>
                <a:gridCol w="14624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Index Entry Header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Key Column Length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gradFill>
                      <a:gsLst>
                        <a:gs pos="50000">
                          <a:srgbClr val="DC7183"/>
                        </a:gs>
                        <a:gs pos="0">
                          <a:srgbClr val="E8A0AC"/>
                        </a:gs>
                        <a:gs pos="100000">
                          <a:srgbClr val="D04159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Key Column Value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gradFill>
                      <a:gsLst>
                        <a:gs pos="50000">
                          <a:srgbClr val="EBA874"/>
                        </a:gs>
                        <a:gs pos="0">
                          <a:srgbClr val="F2C5A2"/>
                        </a:gs>
                        <a:gs pos="100000">
                          <a:srgbClr val="E48B45"/>
                        </a:gs>
                      </a:gsLst>
                      <a:lin ang="-60000" scaled="1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ROWID Length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gradFill>
                      <a:gsLst>
                        <a:gs pos="50000">
                          <a:srgbClr val="DC7183"/>
                        </a:gs>
                        <a:gs pos="0">
                          <a:srgbClr val="E8A0AC"/>
                        </a:gs>
                        <a:gs pos="100000">
                          <a:srgbClr val="D04159"/>
                        </a:gs>
                      </a:gsLst>
                      <a:lin ang="-60000" scaled="1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ROWID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-6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76" name="直接连接符 75"/>
          <p:cNvCxnSpPr/>
          <p:nvPr/>
        </p:nvCxnSpPr>
        <p:spPr>
          <a:xfrm flipH="1">
            <a:off x="1838960" y="4901565"/>
            <a:ext cx="3270250" cy="102171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266055" y="4889500"/>
            <a:ext cx="3895090" cy="103378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表格 79"/>
          <p:cNvGraphicFramePr/>
          <p:nvPr>
            <p:custDataLst>
              <p:tags r:id="rId7"/>
            </p:custDataLst>
          </p:nvPr>
        </p:nvGraphicFramePr>
        <p:xfrm>
          <a:off x="9391015" y="5505450"/>
          <a:ext cx="25107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/>
                <a:gridCol w="20256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指针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存储子节点地址信息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gradFill>
                      <a:gsLst>
                        <a:gs pos="100000">
                          <a:srgbClr val="B3CED5"/>
                        </a:gs>
                        <a:gs pos="0">
                          <a:srgbClr val="DDE3D8"/>
                        </a:gs>
                      </a:gsLst>
                      <a:lin scaled="1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 b="1"/>
                        <a:t>数据行的键值</a:t>
                      </a:r>
                      <a:endParaRPr lang="zh-CN" sz="1200" b="1"/>
                    </a:p>
                  </a:txBody>
                  <a:tcPr anchor="ctr" anchorCtr="0">
                    <a:gradFill>
                      <a:gsLst>
                        <a:gs pos="100000">
                          <a:srgbClr val="B3CED5"/>
                        </a:gs>
                        <a:gs pos="0">
                          <a:srgbClr val="DDE3D8"/>
                        </a:gs>
                      </a:gsLst>
                      <a:lin scaled="1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数据</a:t>
                      </a:r>
                      <a:endParaRPr lang="zh-CN" altLang="en-US" sz="1200" b="1"/>
                    </a:p>
                  </a:txBody>
                  <a:tcPr anchor="ctr" anchorCtr="0">
                    <a:gradFill>
                      <a:gsLst>
                        <a:gs pos="100000">
                          <a:srgbClr val="B3CED5"/>
                        </a:gs>
                        <a:gs pos="0">
                          <a:srgbClr val="DDE3D8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52f7ba90-0829-4454-9ca6-87b33fb59968}"/>
  <p:tag name="TABLE_ENDDRAG_ORIGIN_RECT" val="155*59"/>
  <p:tag name="TABLE_ENDDRAG_RECT" val="94*253*155*59"/>
</p:tagLst>
</file>

<file path=ppt/tags/tag64.xml><?xml version="1.0" encoding="utf-8"?>
<p:tagLst xmlns:p="http://schemas.openxmlformats.org/presentationml/2006/main">
  <p:tag name="KSO_WM_UNIT_TABLE_BEAUTIFY" val="smartTable{44dc8529-00f7-41e2-8bbc-8fee40db8c9a}"/>
  <p:tag name="TABLE_ENDDRAG_ORIGIN_RECT" val="155*59"/>
  <p:tag name="TABLE_ENDDRAG_RECT" val="94*253*155*59"/>
</p:tagLst>
</file>

<file path=ppt/tags/tag65.xml><?xml version="1.0" encoding="utf-8"?>
<p:tagLst xmlns:p="http://schemas.openxmlformats.org/presentationml/2006/main">
  <p:tag name="KSO_WM_UNIT_TABLE_BEAUTIFY" val="smartTable{099b74db-1d41-4493-95a1-562aa77563b7}"/>
  <p:tag name="TABLE_ENDDRAG_ORIGIN_RECT" val="155*59"/>
  <p:tag name="TABLE_ENDDRAG_RECT" val="94*253*155*59"/>
</p:tagLst>
</file>

<file path=ppt/tags/tag66.xml><?xml version="1.0" encoding="utf-8"?>
<p:tagLst xmlns:p="http://schemas.openxmlformats.org/presentationml/2006/main">
  <p:tag name="KSO_WM_UNIT_TABLE_BEAUTIFY" val="smartTable{3cc580b9-1daf-4030-bf6b-85f7ca035139}"/>
  <p:tag name="TABLE_ENDDRAG_ORIGIN_RECT" val="155*59"/>
  <p:tag name="TABLE_ENDDRAG_RECT" val="94*253*155*59"/>
</p:tagLst>
</file>

<file path=ppt/tags/tag67.xml><?xml version="1.0" encoding="utf-8"?>
<p:tagLst xmlns:p="http://schemas.openxmlformats.org/presentationml/2006/main">
  <p:tag name="KSO_WM_UNIT_TABLE_BEAUTIFY" val="smartTable{e2c99fe3-20a3-4173-b8dc-b704be4693d5}"/>
  <p:tag name="TABLE_ENDDRAG_ORIGIN_RECT" val="155*59"/>
  <p:tag name="TABLE_ENDDRAG_RECT" val="94*253*155*59"/>
</p:tagLst>
</file>

<file path=ppt/tags/tag68.xml><?xml version="1.0" encoding="utf-8"?>
<p:tagLst xmlns:p="http://schemas.openxmlformats.org/presentationml/2006/main">
  <p:tag name="KSO_WM_UNIT_TABLE_BEAUTIFY" val="smartTable{b0eff4cd-c798-499a-86ed-e44e1086d42e}"/>
  <p:tag name="TABLE_ENDDRAG_ORIGIN_RECT" val="155*59"/>
  <p:tag name="TABLE_ENDDRAG_RECT" val="94*253*155*59"/>
</p:tagLst>
</file>

<file path=ppt/tags/tag69.xml><?xml version="1.0" encoding="utf-8"?>
<p:tagLst xmlns:p="http://schemas.openxmlformats.org/presentationml/2006/main">
  <p:tag name="KSO_WM_UNIT_TABLE_BEAUTIFY" val="smartTable{895efe26-4fce-487c-85fe-bad059e9c860}"/>
  <p:tag name="TABLE_ENDDRAG_ORIGIN_RECT" val="197*75"/>
  <p:tag name="TABLE_ENDDRAG_RECT" val="755*461*197*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宽屏</PresentationFormat>
  <Paragraphs>204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As before 如初</cp:lastModifiedBy>
  <cp:revision>155</cp:revision>
  <dcterms:created xsi:type="dcterms:W3CDTF">2019-06-19T02:08:00Z</dcterms:created>
  <dcterms:modified xsi:type="dcterms:W3CDTF">2021-05-05T01:17:54Z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2406CD205644483792779CFA118690BC</vt:lpwstr>
  </property>
</Properties>
</file>