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4" r:id="rId5"/>
    <p:sldId id="417" r:id="rId6"/>
    <p:sldId id="420" r:id="rId7"/>
    <p:sldId id="412" r:id="rId8"/>
    <p:sldId id="41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582DC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5"/>
        <p:guide pos="378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3.sv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651760" y="2468880"/>
            <a:ext cx="4655185" cy="914400"/>
            <a:chOff x="4176" y="3888"/>
            <a:chExt cx="7331" cy="1440"/>
          </a:xfrm>
        </p:grpSpPr>
        <p:sp>
          <p:nvSpPr>
            <p:cNvPr id="4" name="椭圆 3"/>
            <p:cNvSpPr/>
            <p:nvPr/>
          </p:nvSpPr>
          <p:spPr>
            <a:xfrm>
              <a:off x="4176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72" y="4318"/>
              <a:ext cx="794" cy="737"/>
            </a:xfrm>
            <a:prstGeom prst="rect">
              <a:avLst/>
            </a:prstGeom>
            <a:noFill/>
            <a:effectLst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＋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25" y="4318"/>
              <a:ext cx="624" cy="6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853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502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80" y="431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实例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870" y="4318"/>
              <a:ext cx="14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数据库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16" y="4027"/>
              <a:ext cx="199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Oracle</a:t>
              </a:r>
              <a:endPara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Server</a:t>
              </a:r>
              <a:endPara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641090" y="584835"/>
            <a:ext cx="7179945" cy="28435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506595" y="3931285"/>
            <a:ext cx="5449570" cy="1069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42405" y="698500"/>
            <a:ext cx="13792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3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3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9880" y="4632960"/>
            <a:ext cx="11417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  据  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00195" y="1299845"/>
            <a:ext cx="6295390" cy="11741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84320" y="962660"/>
            <a:ext cx="13214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内 存 结 构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5375" y="1403985"/>
            <a:ext cx="211074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系统全局区（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SGA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）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0020" y="2553335"/>
            <a:ext cx="13214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后 台 进 程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37025" y="294386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96840" y="294449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6655" y="294513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DBWR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6470" y="294576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LGWR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76285" y="294640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CKPT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36100" y="294703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21435" y="765175"/>
            <a:ext cx="1645285" cy="732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用户进程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83945" y="2001520"/>
            <a:ext cx="2120900" cy="73215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服务器进程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81555" y="2638425"/>
            <a:ext cx="846455" cy="513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PGA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4231005" y="1403985"/>
            <a:ext cx="1607185" cy="992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08805" y="1385570"/>
            <a:ext cx="1252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Shared Pool</a:t>
            </a:r>
            <a:endParaRPr lang="en-US" altLang="zh-CN" sz="1400"/>
          </a:p>
        </p:txBody>
      </p:sp>
      <p:sp>
        <p:nvSpPr>
          <p:cNvPr id="37" name="矩形 36"/>
          <p:cNvSpPr/>
          <p:nvPr/>
        </p:nvSpPr>
        <p:spPr>
          <a:xfrm>
            <a:off x="4340225" y="170116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Library Cache</a:t>
            </a:r>
            <a:endParaRPr lang="en-US" altLang="zh-CN" sz="900"/>
          </a:p>
        </p:txBody>
      </p:sp>
      <p:sp>
        <p:nvSpPr>
          <p:cNvPr id="39" name="矩形 38"/>
          <p:cNvSpPr/>
          <p:nvPr/>
        </p:nvSpPr>
        <p:spPr>
          <a:xfrm>
            <a:off x="4340225" y="2025650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Data Dictionary Cache</a:t>
            </a:r>
            <a:endParaRPr lang="en-US" altLang="zh-CN" sz="900"/>
          </a:p>
        </p:txBody>
      </p:sp>
      <p:sp>
        <p:nvSpPr>
          <p:cNvPr id="40" name="矩形 39"/>
          <p:cNvSpPr/>
          <p:nvPr/>
        </p:nvSpPr>
        <p:spPr>
          <a:xfrm>
            <a:off x="6256655" y="1772285"/>
            <a:ext cx="2030095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Database Buffer Cache</a:t>
            </a:r>
            <a:endParaRPr lang="en-US" altLang="zh-CN" sz="900"/>
          </a:p>
        </p:txBody>
      </p:sp>
      <p:sp>
        <p:nvSpPr>
          <p:cNvPr id="41" name="矩形 40"/>
          <p:cNvSpPr/>
          <p:nvPr/>
        </p:nvSpPr>
        <p:spPr>
          <a:xfrm>
            <a:off x="6574790" y="209105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Redo Log Buffer</a:t>
            </a:r>
            <a:endParaRPr lang="en-US" altLang="zh-CN" sz="900"/>
          </a:p>
        </p:txBody>
      </p:sp>
      <p:sp>
        <p:nvSpPr>
          <p:cNvPr id="42" name="矩形 41"/>
          <p:cNvSpPr/>
          <p:nvPr/>
        </p:nvSpPr>
        <p:spPr>
          <a:xfrm>
            <a:off x="8756015" y="1385570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Large Pool</a:t>
            </a:r>
            <a:endParaRPr lang="en-US" altLang="zh-CN" sz="900"/>
          </a:p>
        </p:txBody>
      </p:sp>
      <p:sp>
        <p:nvSpPr>
          <p:cNvPr id="43" name="矩形 42"/>
          <p:cNvSpPr/>
          <p:nvPr/>
        </p:nvSpPr>
        <p:spPr>
          <a:xfrm>
            <a:off x="8756015" y="209181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Streams Pool</a:t>
            </a:r>
            <a:endParaRPr lang="en-US" altLang="zh-CN" sz="900"/>
          </a:p>
        </p:txBody>
      </p:sp>
      <p:sp>
        <p:nvSpPr>
          <p:cNvPr id="44" name="矩形 43"/>
          <p:cNvSpPr/>
          <p:nvPr/>
        </p:nvSpPr>
        <p:spPr>
          <a:xfrm>
            <a:off x="8756015" y="173875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Java Pool</a:t>
            </a:r>
            <a:endParaRPr lang="en-US" altLang="zh-CN" sz="900"/>
          </a:p>
        </p:txBody>
      </p:sp>
      <p:sp>
        <p:nvSpPr>
          <p:cNvPr id="45" name="流程图: 磁盘 44"/>
          <p:cNvSpPr/>
          <p:nvPr/>
        </p:nvSpPr>
        <p:spPr>
          <a:xfrm>
            <a:off x="486346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流程图: 磁盘 45"/>
          <p:cNvSpPr/>
          <p:nvPr/>
        </p:nvSpPr>
        <p:spPr>
          <a:xfrm>
            <a:off x="856678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流程图: 磁盘 46"/>
          <p:cNvSpPr/>
          <p:nvPr/>
        </p:nvSpPr>
        <p:spPr>
          <a:xfrm>
            <a:off x="671512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84115" y="4211320"/>
            <a:ext cx="932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 Files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6759575" y="421068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Control Files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8515350" y="4210050"/>
            <a:ext cx="1298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Redo Log Files</a:t>
            </a:r>
            <a:endParaRPr lang="en-US" altLang="zh-CN" sz="1200"/>
          </a:p>
        </p:txBody>
      </p:sp>
      <p:sp>
        <p:nvSpPr>
          <p:cNvPr id="51" name="流程图: 磁盘 50"/>
          <p:cNvSpPr/>
          <p:nvPr/>
        </p:nvSpPr>
        <p:spPr>
          <a:xfrm>
            <a:off x="2110740" y="3931285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流程图: 磁盘 53"/>
          <p:cNvSpPr/>
          <p:nvPr/>
        </p:nvSpPr>
        <p:spPr>
          <a:xfrm>
            <a:off x="2110740" y="4632960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流程图: 磁盘 54"/>
          <p:cNvSpPr/>
          <p:nvPr/>
        </p:nvSpPr>
        <p:spPr>
          <a:xfrm>
            <a:off x="10283190" y="3931285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462530" y="4099560"/>
            <a:ext cx="1178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参数文件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462530" y="4790440"/>
            <a:ext cx="1178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口令文件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458450" y="4079875"/>
            <a:ext cx="1570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归档日志文件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61" name="直接箭头连接符 60"/>
          <p:cNvCxnSpPr>
            <a:stCxn id="32" idx="4"/>
            <a:endCxn id="33" idx="0"/>
          </p:cNvCxnSpPr>
          <p:nvPr/>
        </p:nvCxnSpPr>
        <p:spPr>
          <a:xfrm>
            <a:off x="2144395" y="1497330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239135" y="2367915"/>
            <a:ext cx="3930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294755" y="3447415"/>
            <a:ext cx="0" cy="456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7816850" y="3447415"/>
            <a:ext cx="952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10319385" y="4850765"/>
            <a:ext cx="1292860" cy="144399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33730" y="1640205"/>
            <a:ext cx="8768715" cy="4945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15085" y="2007235"/>
            <a:ext cx="7179945" cy="28435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72560" y="591820"/>
            <a:ext cx="427926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Oracle</a:t>
            </a:r>
            <a:r>
              <a:rPr lang="zh-CN" altLang="en-US" sz="40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内 存 结 构</a:t>
            </a:r>
            <a:endParaRPr lang="zh-CN" altLang="en-US" sz="40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58035" y="2091690"/>
            <a:ext cx="56934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系统全局区（</a:t>
            </a:r>
            <a:r>
              <a:rPr lang="en-US" altLang="zh-CN" sz="2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 Global Area</a:t>
            </a:r>
            <a:r>
              <a:rPr lang="zh-CN" altLang="en-US" sz="2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，</a:t>
            </a:r>
            <a:r>
              <a:rPr lang="en-US" altLang="zh-CN" sz="2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SGA</a:t>
            </a:r>
            <a:r>
              <a:rPr lang="zh-CN" altLang="en-US" sz="2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）</a:t>
            </a:r>
            <a:endParaRPr lang="zh-CN" altLang="en-US" sz="24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030" y="2634615"/>
            <a:ext cx="1854200" cy="20916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044690" y="2999740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Large Pool</a:t>
            </a:r>
            <a:endParaRPr lang="en-US" altLang="zh-CN" sz="900"/>
          </a:p>
        </p:txBody>
      </p:sp>
      <p:sp>
        <p:nvSpPr>
          <p:cNvPr id="43" name="矩形 42"/>
          <p:cNvSpPr/>
          <p:nvPr/>
        </p:nvSpPr>
        <p:spPr>
          <a:xfrm>
            <a:off x="7044690" y="370598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Streams Pool</a:t>
            </a:r>
            <a:endParaRPr lang="en-US" altLang="zh-CN" sz="900"/>
          </a:p>
        </p:txBody>
      </p:sp>
      <p:sp>
        <p:nvSpPr>
          <p:cNvPr id="44" name="矩形 43"/>
          <p:cNvSpPr/>
          <p:nvPr/>
        </p:nvSpPr>
        <p:spPr>
          <a:xfrm>
            <a:off x="7044690" y="335292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Java Pool</a:t>
            </a:r>
            <a:endParaRPr lang="en-US" altLang="zh-CN" sz="900"/>
          </a:p>
        </p:txBody>
      </p:sp>
      <p:sp>
        <p:nvSpPr>
          <p:cNvPr id="36" name="文本框 35"/>
          <p:cNvSpPr txBox="1"/>
          <p:nvPr/>
        </p:nvSpPr>
        <p:spPr>
          <a:xfrm>
            <a:off x="1811020" y="2735580"/>
            <a:ext cx="1252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Shared Pool</a:t>
            </a:r>
            <a:endParaRPr lang="en-US" altLang="zh-CN" sz="1400"/>
          </a:p>
        </p:txBody>
      </p:sp>
      <p:sp>
        <p:nvSpPr>
          <p:cNvPr id="37" name="矩形 36"/>
          <p:cNvSpPr/>
          <p:nvPr/>
        </p:nvSpPr>
        <p:spPr>
          <a:xfrm>
            <a:off x="1639570" y="3042285"/>
            <a:ext cx="1584325" cy="8204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en-US" altLang="zh-CN" sz="900"/>
              <a:t>Library Cache</a:t>
            </a:r>
            <a:endParaRPr lang="en-US" altLang="zh-CN" sz="900"/>
          </a:p>
        </p:txBody>
      </p:sp>
      <p:sp>
        <p:nvSpPr>
          <p:cNvPr id="8" name="圆角矩形 7"/>
          <p:cNvSpPr/>
          <p:nvPr/>
        </p:nvSpPr>
        <p:spPr>
          <a:xfrm>
            <a:off x="1685925" y="3288030"/>
            <a:ext cx="1502410" cy="2279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Shared SQL Area</a:t>
            </a:r>
            <a:endParaRPr lang="en-US" altLang="zh-CN" sz="1200"/>
          </a:p>
        </p:txBody>
      </p:sp>
      <p:sp>
        <p:nvSpPr>
          <p:cNvPr id="12" name="圆角矩形 11"/>
          <p:cNvSpPr/>
          <p:nvPr/>
        </p:nvSpPr>
        <p:spPr>
          <a:xfrm>
            <a:off x="1742440" y="3566795"/>
            <a:ext cx="1378585" cy="2279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Private SQL Area</a:t>
            </a:r>
            <a:endParaRPr lang="en-US" altLang="zh-CN" sz="1200"/>
          </a:p>
        </p:txBody>
      </p:sp>
      <p:sp>
        <p:nvSpPr>
          <p:cNvPr id="13" name="矩形 12"/>
          <p:cNvSpPr/>
          <p:nvPr/>
        </p:nvSpPr>
        <p:spPr>
          <a:xfrm>
            <a:off x="3535680" y="2634615"/>
            <a:ext cx="1320165" cy="2092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78225" y="2766060"/>
            <a:ext cx="1235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Database Buffer Cache</a:t>
            </a:r>
            <a:endParaRPr lang="en-US" altLang="zh-CN" sz="1400"/>
          </a:p>
        </p:txBody>
      </p:sp>
      <p:graphicFrame>
        <p:nvGraphicFramePr>
          <p:cNvPr id="15" name="表格 14"/>
          <p:cNvGraphicFramePr/>
          <p:nvPr>
            <p:custDataLst>
              <p:tags r:id="rId1"/>
            </p:custDataLst>
          </p:nvPr>
        </p:nvGraphicFramePr>
        <p:xfrm>
          <a:off x="3672205" y="3920490"/>
          <a:ext cx="1010920" cy="75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"/>
                <a:gridCol w="126365"/>
                <a:gridCol w="126365"/>
                <a:gridCol w="44450"/>
                <a:gridCol w="208280"/>
                <a:gridCol w="126365"/>
                <a:gridCol w="126365"/>
                <a:gridCol w="126365"/>
              </a:tblGrid>
              <a:tr h="289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3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82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BE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7A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A4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38"/>
                    </a:solidFill>
                  </a:tcPr>
                </a:tc>
              </a:tr>
              <a:tr h="15684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562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3583305" y="3308350"/>
          <a:ext cx="123444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"/>
                <a:gridCol w="154305"/>
                <a:gridCol w="154305"/>
                <a:gridCol w="154305"/>
                <a:gridCol w="154305"/>
                <a:gridCol w="154305"/>
                <a:gridCol w="154305"/>
                <a:gridCol w="154305"/>
              </a:tblGrid>
              <a:tr h="3467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79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28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29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E9F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AF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79D"/>
                    </a:solidFill>
                  </a:tcPr>
                </a:tc>
              </a:tr>
              <a:tr h="1866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椭圆 17"/>
          <p:cNvSpPr/>
          <p:nvPr/>
        </p:nvSpPr>
        <p:spPr>
          <a:xfrm>
            <a:off x="5056505" y="2839085"/>
            <a:ext cx="1768475" cy="16827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8" idx="1"/>
            <a:endCxn id="18" idx="5"/>
          </p:cNvCxnSpPr>
          <p:nvPr/>
        </p:nvCxnSpPr>
        <p:spPr>
          <a:xfrm>
            <a:off x="5306695" y="3085465"/>
            <a:ext cx="1250315" cy="1189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0"/>
            <a:endCxn id="18" idx="4"/>
          </p:cNvCxnSpPr>
          <p:nvPr/>
        </p:nvCxnSpPr>
        <p:spPr>
          <a:xfrm>
            <a:off x="5932170" y="2839085"/>
            <a:ext cx="0" cy="1682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7"/>
            <a:endCxn id="18" idx="3"/>
          </p:cNvCxnSpPr>
          <p:nvPr/>
        </p:nvCxnSpPr>
        <p:spPr>
          <a:xfrm flipH="1">
            <a:off x="5306695" y="3085465"/>
            <a:ext cx="1250315" cy="1189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6"/>
            <a:endCxn id="18" idx="2"/>
          </p:cNvCxnSpPr>
          <p:nvPr/>
        </p:nvCxnSpPr>
        <p:spPr>
          <a:xfrm flipH="1">
            <a:off x="5047615" y="3680460"/>
            <a:ext cx="17684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5617845" y="2902585"/>
            <a:ext cx="656590" cy="1578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83555" y="2920365"/>
            <a:ext cx="737235" cy="1533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5130800" y="3352800"/>
            <a:ext cx="1626235" cy="636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5112385" y="3361055"/>
            <a:ext cx="1654810" cy="646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315585" y="3075305"/>
            <a:ext cx="1226820" cy="12331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Redo</a:t>
            </a:r>
            <a:endParaRPr lang="en-US" altLang="zh-CN"/>
          </a:p>
          <a:p>
            <a:pPr algn="ctr"/>
            <a:r>
              <a:rPr lang="en-US" altLang="zh-CN"/>
              <a:t>Log</a:t>
            </a:r>
            <a:endParaRPr lang="en-US" altLang="zh-CN"/>
          </a:p>
          <a:p>
            <a:pPr algn="ctr"/>
            <a:r>
              <a:rPr lang="en-US" altLang="zh-CN"/>
              <a:t>Buffer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1758315" y="398970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Data Dictionary Cache</a:t>
            </a:r>
            <a:endParaRPr lang="en-US" altLang="zh-CN" sz="900"/>
          </a:p>
        </p:txBody>
      </p:sp>
      <p:sp>
        <p:nvSpPr>
          <p:cNvPr id="32" name="矩形 31"/>
          <p:cNvSpPr/>
          <p:nvPr/>
        </p:nvSpPr>
        <p:spPr>
          <a:xfrm>
            <a:off x="1763395" y="430847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Server Result Cache</a:t>
            </a:r>
            <a:endParaRPr lang="en-US" altLang="zh-CN" sz="900"/>
          </a:p>
        </p:txBody>
      </p:sp>
      <p:grpSp>
        <p:nvGrpSpPr>
          <p:cNvPr id="25" name="组合 24"/>
          <p:cNvGrpSpPr/>
          <p:nvPr/>
        </p:nvGrpSpPr>
        <p:grpSpPr>
          <a:xfrm>
            <a:off x="2012950" y="5039360"/>
            <a:ext cx="6219825" cy="1169670"/>
            <a:chOff x="5046" y="7772"/>
            <a:chExt cx="9795" cy="1842"/>
          </a:xfrm>
        </p:grpSpPr>
        <p:sp>
          <p:nvSpPr>
            <p:cNvPr id="3" name="矩形 2"/>
            <p:cNvSpPr/>
            <p:nvPr/>
          </p:nvSpPr>
          <p:spPr>
            <a:xfrm>
              <a:off x="9839" y="7772"/>
              <a:ext cx="5002" cy="18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5046" y="8049"/>
              <a:ext cx="7578" cy="12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044690" y="5197475"/>
            <a:ext cx="1055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</a:t>
            </a:r>
            <a:br>
              <a:rPr lang="en-US" altLang="zh-CN"/>
            </a:br>
            <a:r>
              <a:rPr lang="en-US" altLang="zh-CN"/>
              <a:t>Process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2012950" y="5624195"/>
            <a:ext cx="481203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418965" y="5614670"/>
            <a:ext cx="0" cy="4184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23285" y="5246370"/>
            <a:ext cx="189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 Work Areas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203450" y="5640070"/>
            <a:ext cx="200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Session Memory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599940" y="5640070"/>
            <a:ext cx="205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Private SQL Area</a:t>
            </a:r>
            <a:endParaRPr lang="en-US" altLang="zh-CN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111875" y="4483735"/>
            <a:ext cx="0" cy="551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846955" y="4502785"/>
            <a:ext cx="618490" cy="513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210050" y="485076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PGA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767080" y="169735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Instance</a:t>
            </a:r>
            <a:endParaRPr lang="en-US" altLang="zh-CN"/>
          </a:p>
        </p:txBody>
      </p:sp>
      <p:pic>
        <p:nvPicPr>
          <p:cNvPr id="40" name="图片 39" descr="303b32303135353738373bbcc6cbe3bbfad3f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8615" y="5246370"/>
            <a:ext cx="914400" cy="914400"/>
          </a:xfrm>
          <a:prstGeom prst="rect">
            <a:avLst/>
          </a:prstGeom>
        </p:spPr>
      </p:pic>
      <p:sp>
        <p:nvSpPr>
          <p:cNvPr id="41" name="左右箭头 40"/>
          <p:cNvSpPr/>
          <p:nvPr/>
        </p:nvSpPr>
        <p:spPr>
          <a:xfrm>
            <a:off x="8495030" y="5305425"/>
            <a:ext cx="1679575" cy="636905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0347325" y="4939665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Client Process</a:t>
            </a:r>
            <a:endParaRPr lang="en-US" altLang="zh-CN" sz="1200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1430" y="7620"/>
            <a:ext cx="12204065" cy="6873240"/>
          </a:xfrm>
          <a:prstGeom prst="rect">
            <a:avLst/>
          </a:prstGeom>
          <a:gradFill>
            <a:gsLst>
              <a:gs pos="0">
                <a:srgbClr val="C1D0C9"/>
              </a:gs>
              <a:gs pos="100000">
                <a:srgbClr val="878D69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同侧圆角矩形 3"/>
          <p:cNvSpPr/>
          <p:nvPr/>
        </p:nvSpPr>
        <p:spPr>
          <a:xfrm>
            <a:off x="3075305" y="793070"/>
            <a:ext cx="1080000" cy="540000"/>
          </a:xfrm>
          <a:prstGeom prst="round2Same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RECO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858260" y="86360"/>
            <a:ext cx="447611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Oracle </a:t>
            </a:r>
            <a:r>
              <a:rPr lang="zh-CN" altLang="en-US" sz="40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进 程</a:t>
            </a:r>
            <a:r>
              <a:rPr lang="zh-CN" altLang="en-US" sz="40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 结 构</a:t>
            </a:r>
            <a:endParaRPr lang="zh-CN" altLang="en-US" sz="40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659380" y="1754505"/>
            <a:ext cx="7018655" cy="842645"/>
          </a:xfrm>
          <a:prstGeom prst="roundRect">
            <a:avLst/>
          </a:prstGeom>
          <a:gradFill>
            <a:gsLst>
              <a:gs pos="50000">
                <a:srgbClr val="ECCFCB"/>
              </a:gs>
              <a:gs pos="0">
                <a:srgbClr val="F2DFDC"/>
              </a:gs>
              <a:gs pos="100000">
                <a:srgbClr val="E5BEB9"/>
              </a:gs>
            </a:gsLst>
            <a:lin scaled="1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94275" y="1803400"/>
            <a:ext cx="220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System Global Area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075305" y="2123440"/>
            <a:ext cx="2306955" cy="437515"/>
          </a:xfrm>
          <a:prstGeom prst="roundRect">
            <a:avLst/>
          </a:prstGeom>
          <a:gradFill>
            <a:gsLst>
              <a:gs pos="50000">
                <a:srgbClr val="EBA874"/>
              </a:gs>
              <a:gs pos="0">
                <a:srgbClr val="F2C5A2"/>
              </a:gs>
              <a:gs pos="100000">
                <a:srgbClr val="E48B45"/>
              </a:gs>
            </a:gsLst>
            <a:lin scaled="1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b="1"/>
              <a:t>Database Buffer Cache</a:t>
            </a:r>
            <a:endParaRPr lang="en-US" altLang="zh-CN" sz="1400" b="1"/>
          </a:p>
        </p:txBody>
      </p:sp>
      <p:sp>
        <p:nvSpPr>
          <p:cNvPr id="12" name="圆角矩形 11"/>
          <p:cNvSpPr/>
          <p:nvPr/>
        </p:nvSpPr>
        <p:spPr>
          <a:xfrm>
            <a:off x="6802120" y="2123440"/>
            <a:ext cx="2306955" cy="437515"/>
          </a:xfrm>
          <a:prstGeom prst="roundRect">
            <a:avLst/>
          </a:prstGeom>
          <a:gradFill>
            <a:gsLst>
              <a:gs pos="50000">
                <a:srgbClr val="EBA874"/>
              </a:gs>
              <a:gs pos="0">
                <a:srgbClr val="F2C5A2"/>
              </a:gs>
              <a:gs pos="100000">
                <a:srgbClr val="E48B45"/>
              </a:gs>
            </a:gsLst>
            <a:lin scaled="1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Redo Log Buffer</a:t>
            </a:r>
            <a:endParaRPr lang="en-US" altLang="zh-CN"/>
          </a:p>
        </p:txBody>
      </p:sp>
      <p:sp>
        <p:nvSpPr>
          <p:cNvPr id="13" name="爆炸形 1 12"/>
          <p:cNvSpPr/>
          <p:nvPr/>
        </p:nvSpPr>
        <p:spPr>
          <a:xfrm>
            <a:off x="344170" y="2897505"/>
            <a:ext cx="1990090" cy="1299210"/>
          </a:xfrm>
          <a:prstGeom prst="irregularSeal1">
            <a:avLst/>
          </a:prstGeom>
          <a:gradFill>
            <a:gsLst>
              <a:gs pos="0">
                <a:srgbClr val="23607C"/>
              </a:gs>
              <a:gs pos="100000">
                <a:srgbClr val="0C364F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 Process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659380" y="3028315"/>
            <a:ext cx="1080135" cy="692150"/>
          </a:xfrm>
          <a:prstGeom prst="rect">
            <a:avLst/>
          </a:prstGeom>
          <a:gradFill>
            <a:gsLst>
              <a:gs pos="50000">
                <a:srgbClr val="9F9967"/>
              </a:gs>
              <a:gs pos="0">
                <a:srgbClr val="BFBB9A"/>
              </a:gs>
              <a:gs pos="100000">
                <a:srgbClr val="7E7634"/>
              </a:gs>
            </a:gsLst>
            <a:lin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Shared</a:t>
            </a:r>
            <a:endParaRPr lang="en-US" altLang="zh-CN" sz="1600"/>
          </a:p>
          <a:p>
            <a:pPr algn="ctr"/>
            <a:r>
              <a:rPr lang="en-US" altLang="zh-CN" sz="1600"/>
              <a:t>Server</a:t>
            </a:r>
            <a:br>
              <a:rPr lang="en-US" altLang="zh-CN" sz="1600"/>
            </a:br>
            <a:r>
              <a:rPr lang="en-US" altLang="zh-CN" sz="1600"/>
              <a:t>Process</a:t>
            </a:r>
            <a:endParaRPr lang="en-US" altLang="zh-CN" sz="1600"/>
          </a:p>
        </p:txBody>
      </p:sp>
      <p:sp>
        <p:nvSpPr>
          <p:cNvPr id="15" name="矩形 14"/>
          <p:cNvSpPr/>
          <p:nvPr/>
        </p:nvSpPr>
        <p:spPr>
          <a:xfrm>
            <a:off x="3914140" y="3028315"/>
            <a:ext cx="1164590" cy="692150"/>
          </a:xfrm>
          <a:prstGeom prst="rect">
            <a:avLst/>
          </a:prstGeom>
          <a:gradFill>
            <a:gsLst>
              <a:gs pos="50000">
                <a:srgbClr val="9F9967"/>
              </a:gs>
              <a:gs pos="0">
                <a:srgbClr val="BFBB9A"/>
              </a:gs>
              <a:gs pos="100000">
                <a:srgbClr val="7E7634"/>
              </a:gs>
            </a:gsLst>
            <a:lin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Dedicated</a:t>
            </a:r>
            <a:endParaRPr lang="en-US" altLang="zh-CN" sz="1600"/>
          </a:p>
          <a:p>
            <a:pPr algn="ctr"/>
            <a:r>
              <a:rPr lang="en-US" altLang="zh-CN" sz="1600"/>
              <a:t>Server</a:t>
            </a:r>
            <a:br>
              <a:rPr lang="en-US" altLang="zh-CN" sz="1600"/>
            </a:br>
            <a:r>
              <a:rPr lang="en-US" altLang="zh-CN" sz="1600"/>
              <a:t>Process</a:t>
            </a:r>
            <a:endParaRPr lang="en-US" altLang="zh-CN" sz="1600"/>
          </a:p>
        </p:txBody>
      </p:sp>
      <p:grpSp>
        <p:nvGrpSpPr>
          <p:cNvPr id="22" name="组合 21"/>
          <p:cNvGrpSpPr/>
          <p:nvPr/>
        </p:nvGrpSpPr>
        <p:grpSpPr>
          <a:xfrm>
            <a:off x="4123055" y="5562600"/>
            <a:ext cx="1141730" cy="1376045"/>
            <a:chOff x="7734" y="8100"/>
            <a:chExt cx="1798" cy="2167"/>
          </a:xfrm>
        </p:grpSpPr>
        <p:sp>
          <p:nvSpPr>
            <p:cNvPr id="20" name="圆柱形 19"/>
            <p:cNvSpPr/>
            <p:nvPr/>
          </p:nvSpPr>
          <p:spPr>
            <a:xfrm>
              <a:off x="7866" y="8100"/>
              <a:ext cx="1487" cy="1587"/>
            </a:xfrm>
            <a:prstGeom prst="can">
              <a:avLst/>
            </a:prstGeom>
            <a:gradFill>
              <a:gsLst>
                <a:gs pos="0">
                  <a:srgbClr val="A0B7A5"/>
                </a:gs>
                <a:gs pos="94000">
                  <a:srgbClr val="6AA18E"/>
                </a:gs>
              </a:gsLst>
              <a:lin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9" name="图片 18" descr="303b333530353434363bcafdbeddbfe2c9f3bcc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13" y="8233"/>
              <a:ext cx="1440" cy="144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7734" y="9687"/>
              <a:ext cx="17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Datafiles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974580" y="3134995"/>
            <a:ext cx="1820545" cy="1337310"/>
            <a:chOff x="7257" y="8100"/>
            <a:chExt cx="2867" cy="2106"/>
          </a:xfrm>
        </p:grpSpPr>
        <p:sp>
          <p:nvSpPr>
            <p:cNvPr id="24" name="圆柱形 23"/>
            <p:cNvSpPr/>
            <p:nvPr/>
          </p:nvSpPr>
          <p:spPr>
            <a:xfrm>
              <a:off x="7866" y="8100"/>
              <a:ext cx="1487" cy="1587"/>
            </a:xfrm>
            <a:prstGeom prst="can">
              <a:avLst/>
            </a:prstGeom>
            <a:gradFill>
              <a:gsLst>
                <a:gs pos="0">
                  <a:srgbClr val="A0B7A5"/>
                </a:gs>
                <a:gs pos="94000">
                  <a:srgbClr val="6AA18E"/>
                </a:gs>
              </a:gsLst>
              <a:lin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5" name="图片 24" descr="303b333530353434363bcafdbeddbfe2c9f3bcc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3" y="8233"/>
              <a:ext cx="1440" cy="144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257" y="9772"/>
              <a:ext cx="286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Offline Storage Device</a:t>
              </a:r>
              <a:endParaRPr lang="en-US" altLang="zh-CN" sz="1200" b="1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28455" y="5525135"/>
            <a:ext cx="1543685" cy="1394460"/>
            <a:chOff x="7394" y="8100"/>
            <a:chExt cx="2431" cy="2196"/>
          </a:xfrm>
        </p:grpSpPr>
        <p:sp>
          <p:nvSpPr>
            <p:cNvPr id="28" name="圆柱形 27"/>
            <p:cNvSpPr/>
            <p:nvPr/>
          </p:nvSpPr>
          <p:spPr>
            <a:xfrm>
              <a:off x="7866" y="8100"/>
              <a:ext cx="1487" cy="1587"/>
            </a:xfrm>
            <a:prstGeom prst="can">
              <a:avLst/>
            </a:prstGeom>
            <a:gradFill>
              <a:gsLst>
                <a:gs pos="0">
                  <a:srgbClr val="A0B7A5"/>
                </a:gs>
                <a:gs pos="94000">
                  <a:srgbClr val="6AA18E"/>
                </a:gs>
              </a:gsLst>
              <a:lin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9" name="图片 28" descr="303b333530353434363bcafdbeddbfe2c9f3bcc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3" y="8233"/>
              <a:ext cx="1440" cy="144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7394" y="9716"/>
              <a:ext cx="2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Control Files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037070" y="5562600"/>
            <a:ext cx="1572260" cy="1364615"/>
            <a:chOff x="7371" y="8100"/>
            <a:chExt cx="2476" cy="2149"/>
          </a:xfrm>
        </p:grpSpPr>
        <p:sp>
          <p:nvSpPr>
            <p:cNvPr id="32" name="圆柱形 31"/>
            <p:cNvSpPr/>
            <p:nvPr/>
          </p:nvSpPr>
          <p:spPr>
            <a:xfrm>
              <a:off x="7866" y="8100"/>
              <a:ext cx="1487" cy="1587"/>
            </a:xfrm>
            <a:prstGeom prst="can">
              <a:avLst/>
            </a:prstGeom>
            <a:gradFill>
              <a:gsLst>
                <a:gs pos="0">
                  <a:srgbClr val="A0B7A5"/>
                </a:gs>
                <a:gs pos="94000">
                  <a:srgbClr val="6AA18E"/>
                </a:gs>
              </a:gsLst>
              <a:lin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3" name="图片 32" descr="303b333530353434363bcafdbeddbfe2c9f3bcc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3" y="8233"/>
              <a:ext cx="1440" cy="144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7371" y="9718"/>
              <a:ext cx="247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Redo Log files</a:t>
              </a:r>
              <a:endParaRPr lang="en-US" altLang="zh-CN" sz="1600"/>
            </a:p>
          </p:txBody>
        </p:sp>
      </p:grpSp>
      <p:sp>
        <p:nvSpPr>
          <p:cNvPr id="36" name="同侧圆角矩形 35"/>
          <p:cNvSpPr/>
          <p:nvPr/>
        </p:nvSpPr>
        <p:spPr>
          <a:xfrm>
            <a:off x="5719015" y="793070"/>
            <a:ext cx="1080000" cy="540000"/>
          </a:xfrm>
          <a:prstGeom prst="round2Same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PMON</a:t>
            </a:r>
            <a:endParaRPr lang="en-US" altLang="zh-CN"/>
          </a:p>
        </p:txBody>
      </p:sp>
      <p:sp>
        <p:nvSpPr>
          <p:cNvPr id="37" name="同侧圆角矩形 36"/>
          <p:cNvSpPr/>
          <p:nvPr/>
        </p:nvSpPr>
        <p:spPr>
          <a:xfrm>
            <a:off x="8334580" y="793115"/>
            <a:ext cx="1080000" cy="540000"/>
          </a:xfrm>
          <a:prstGeom prst="round2Same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SMON</a:t>
            </a:r>
            <a:endParaRPr lang="en-US" altLang="zh-CN"/>
          </a:p>
        </p:txBody>
      </p:sp>
      <p:sp>
        <p:nvSpPr>
          <p:cNvPr id="43" name="同侧圆角矩形 42"/>
          <p:cNvSpPr/>
          <p:nvPr/>
        </p:nvSpPr>
        <p:spPr>
          <a:xfrm>
            <a:off x="1793875" y="4491990"/>
            <a:ext cx="1080000" cy="540000"/>
          </a:xfrm>
          <a:prstGeom prst="round2Same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D000</a:t>
            </a:r>
            <a:endParaRPr lang="en-US" altLang="zh-CN"/>
          </a:p>
        </p:txBody>
      </p:sp>
      <p:sp>
        <p:nvSpPr>
          <p:cNvPr id="52" name="对角圆角矩形 51"/>
          <p:cNvSpPr/>
          <p:nvPr/>
        </p:nvSpPr>
        <p:spPr>
          <a:xfrm>
            <a:off x="4079240" y="4886325"/>
            <a:ext cx="915035" cy="400685"/>
          </a:xfrm>
          <a:prstGeom prst="round2DiagRect">
            <a:avLst/>
          </a:prstGeom>
          <a:gradFill>
            <a:gsLst>
              <a:gs pos="0">
                <a:srgbClr val="23607C"/>
              </a:gs>
              <a:gs pos="100000">
                <a:srgbClr val="0C364F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User</a:t>
            </a:r>
            <a:br>
              <a:rPr lang="en-US" altLang="zh-CN" sz="1400">
                <a:sym typeface="+mn-ea"/>
              </a:rPr>
            </a:br>
            <a:r>
              <a:rPr lang="en-US" altLang="zh-CN" sz="1400">
                <a:sym typeface="+mn-ea"/>
              </a:rPr>
              <a:t>Process</a:t>
            </a:r>
            <a:endParaRPr lang="en-US" altLang="zh-CN" sz="1400">
              <a:sym typeface="+mn-ea"/>
            </a:endParaRPr>
          </a:p>
        </p:txBody>
      </p:sp>
      <p:sp>
        <p:nvSpPr>
          <p:cNvPr id="56" name="同侧圆角矩形 55"/>
          <p:cNvSpPr/>
          <p:nvPr/>
        </p:nvSpPr>
        <p:spPr>
          <a:xfrm>
            <a:off x="5078730" y="4154170"/>
            <a:ext cx="1080000" cy="540000"/>
          </a:xfrm>
          <a:prstGeom prst="round2Same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DBWn</a:t>
            </a:r>
            <a:endParaRPr lang="en-US" altLang="zh-CN"/>
          </a:p>
        </p:txBody>
      </p:sp>
      <p:sp>
        <p:nvSpPr>
          <p:cNvPr id="59" name="同侧圆角矩形 58"/>
          <p:cNvSpPr/>
          <p:nvPr/>
        </p:nvSpPr>
        <p:spPr>
          <a:xfrm>
            <a:off x="5852795" y="3028315"/>
            <a:ext cx="1080000" cy="540000"/>
          </a:xfrm>
          <a:prstGeom prst="round2Same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CKPT</a:t>
            </a:r>
            <a:endParaRPr lang="en-US" altLang="zh-CN"/>
          </a:p>
        </p:txBody>
      </p:sp>
      <p:cxnSp>
        <p:nvCxnSpPr>
          <p:cNvPr id="62" name="直接箭头连接符 61"/>
          <p:cNvCxnSpPr>
            <a:stCxn id="4" idx="1"/>
          </p:cNvCxnSpPr>
          <p:nvPr/>
        </p:nvCxnSpPr>
        <p:spPr>
          <a:xfrm flipH="1">
            <a:off x="3606165" y="1332865"/>
            <a:ext cx="9525" cy="459740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6" idx="1"/>
          </p:cNvCxnSpPr>
          <p:nvPr/>
        </p:nvCxnSpPr>
        <p:spPr>
          <a:xfrm>
            <a:off x="6259195" y="1332865"/>
            <a:ext cx="18415" cy="447675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8863965" y="1294765"/>
            <a:ext cx="12700" cy="485775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4" idx="0"/>
          </p:cNvCxnSpPr>
          <p:nvPr/>
        </p:nvCxnSpPr>
        <p:spPr>
          <a:xfrm flipH="1" flipV="1">
            <a:off x="3193415" y="2627630"/>
            <a:ext cx="6350" cy="40068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4493260" y="2637790"/>
            <a:ext cx="6350" cy="40068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14" idx="2"/>
            <a:endCxn id="43" idx="3"/>
          </p:cNvCxnSpPr>
          <p:nvPr/>
        </p:nvCxnSpPr>
        <p:spPr>
          <a:xfrm rot="5400000">
            <a:off x="2381250" y="3673475"/>
            <a:ext cx="771525" cy="865505"/>
          </a:xfrm>
          <a:prstGeom prst="bentConnector3">
            <a:avLst>
              <a:gd name="adj1" fmla="val 50041"/>
            </a:avLst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20" idx="2"/>
          </p:cNvCxnSpPr>
          <p:nvPr/>
        </p:nvCxnSpPr>
        <p:spPr>
          <a:xfrm rot="10800000">
            <a:off x="3582035" y="3745230"/>
            <a:ext cx="624840" cy="2321560"/>
          </a:xfrm>
          <a:prstGeom prst="bentConnector2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 flipV="1">
            <a:off x="3970655" y="3721100"/>
            <a:ext cx="12065" cy="235585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5" idx="2"/>
          </p:cNvCxnSpPr>
          <p:nvPr/>
        </p:nvCxnSpPr>
        <p:spPr>
          <a:xfrm flipH="1">
            <a:off x="4492625" y="3720465"/>
            <a:ext cx="3810" cy="1165860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257800" y="2531110"/>
            <a:ext cx="0" cy="16027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56" idx="1"/>
            <a:endCxn id="19" idx="3"/>
          </p:cNvCxnSpPr>
          <p:nvPr/>
        </p:nvCxnSpPr>
        <p:spPr>
          <a:xfrm rot="5400000">
            <a:off x="4679950" y="5165090"/>
            <a:ext cx="1410335" cy="467995"/>
          </a:xfrm>
          <a:prstGeom prst="bentConnector2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59" idx="1"/>
            <a:endCxn id="21" idx="3"/>
          </p:cNvCxnSpPr>
          <p:nvPr/>
        </p:nvCxnSpPr>
        <p:spPr>
          <a:xfrm rot="5400000">
            <a:off x="4235768" y="4597083"/>
            <a:ext cx="3186430" cy="1128395"/>
          </a:xfrm>
          <a:prstGeom prst="bentConnector2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0"/>
            <a:endCxn id="28" idx="2"/>
          </p:cNvCxnSpPr>
          <p:nvPr/>
        </p:nvCxnSpPr>
        <p:spPr>
          <a:xfrm>
            <a:off x="6932930" y="3298190"/>
            <a:ext cx="2595245" cy="273113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6798945" y="4491990"/>
            <a:ext cx="1080000" cy="540000"/>
          </a:xfrm>
          <a:prstGeom prst="round2Same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LGWR</a:t>
            </a:r>
            <a:endParaRPr lang="en-US" altLang="zh-CN"/>
          </a:p>
        </p:txBody>
      </p:sp>
      <p:cxnSp>
        <p:nvCxnSpPr>
          <p:cNvPr id="81" name="直接箭头连接符 80"/>
          <p:cNvCxnSpPr>
            <a:endCxn id="80" idx="3"/>
          </p:cNvCxnSpPr>
          <p:nvPr/>
        </p:nvCxnSpPr>
        <p:spPr>
          <a:xfrm>
            <a:off x="7334250" y="2581910"/>
            <a:ext cx="5080" cy="191008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80" idx="1"/>
            <a:endCxn id="32" idx="1"/>
          </p:cNvCxnSpPr>
          <p:nvPr/>
        </p:nvCxnSpPr>
        <p:spPr>
          <a:xfrm>
            <a:off x="7339330" y="5031740"/>
            <a:ext cx="484505" cy="53086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同侧圆角矩形 82"/>
          <p:cNvSpPr/>
          <p:nvPr/>
        </p:nvSpPr>
        <p:spPr>
          <a:xfrm>
            <a:off x="8315960" y="3028315"/>
            <a:ext cx="1080000" cy="540000"/>
          </a:xfrm>
          <a:prstGeom prst="round2Same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ACRO</a:t>
            </a:r>
            <a:endParaRPr lang="en-US" altLang="zh-CN"/>
          </a:p>
        </p:txBody>
      </p:sp>
      <p:cxnSp>
        <p:nvCxnSpPr>
          <p:cNvPr id="84" name="肘形连接符 83"/>
          <p:cNvCxnSpPr>
            <a:stCxn id="33" idx="3"/>
            <a:endCxn id="83" idx="1"/>
          </p:cNvCxnSpPr>
          <p:nvPr/>
        </p:nvCxnSpPr>
        <p:spPr>
          <a:xfrm flipV="1">
            <a:off x="8295640" y="3568065"/>
            <a:ext cx="560705" cy="2536190"/>
          </a:xfrm>
          <a:prstGeom prst="bentConnector2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3" idx="0"/>
            <a:endCxn id="25" idx="1"/>
          </p:cNvCxnSpPr>
          <p:nvPr/>
        </p:nvCxnSpPr>
        <p:spPr>
          <a:xfrm>
            <a:off x="9396095" y="3298190"/>
            <a:ext cx="995045" cy="37846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28" idx="1"/>
          </p:cNvCxnSpPr>
          <p:nvPr/>
        </p:nvCxnSpPr>
        <p:spPr>
          <a:xfrm>
            <a:off x="9349740" y="3541395"/>
            <a:ext cx="650875" cy="19837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13" idx="2"/>
            <a:endCxn id="43" idx="2"/>
          </p:cNvCxnSpPr>
          <p:nvPr/>
        </p:nvCxnSpPr>
        <p:spPr>
          <a:xfrm rot="5400000" flipV="1">
            <a:off x="1177290" y="4145280"/>
            <a:ext cx="565150" cy="668020"/>
          </a:xfrm>
          <a:prstGeom prst="bentConnector2">
            <a:avLst/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6EDE1"/>
            </a:gs>
            <a:gs pos="0">
              <a:srgbClr val="F9F3EB"/>
            </a:gs>
            <a:gs pos="100000">
              <a:srgbClr val="F3E6D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1601470" y="1003935"/>
            <a:ext cx="8834755" cy="1637030"/>
          </a:xfrm>
          <a:prstGeom prst="can">
            <a:avLst/>
          </a:prstGeom>
          <a:gradFill>
            <a:gsLst>
              <a:gs pos="0">
                <a:srgbClr val="A0B7A5"/>
              </a:gs>
              <a:gs pos="94000">
                <a:srgbClr val="6AA18E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58260" y="86360"/>
            <a:ext cx="447611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Oracle </a:t>
            </a:r>
            <a:r>
              <a:rPr lang="zh-CN" altLang="en-US" sz="40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逻 辑</a:t>
            </a:r>
            <a:r>
              <a:rPr lang="zh-CN" altLang="en-US" sz="40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 结 构</a:t>
            </a:r>
            <a:endParaRPr lang="zh-CN" altLang="en-US" sz="40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7310" y="1003935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Oracle Database</a:t>
            </a:r>
            <a:endParaRPr lang="en-US" altLang="zh-CN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94000" y="1569720"/>
            <a:ext cx="1615440" cy="740410"/>
            <a:chOff x="3097" y="3199"/>
            <a:chExt cx="2544" cy="1166"/>
          </a:xfrm>
        </p:grpSpPr>
        <p:sp>
          <p:nvSpPr>
            <p:cNvPr id="6" name="圆角矩形 5"/>
            <p:cNvSpPr/>
            <p:nvPr/>
          </p:nvSpPr>
          <p:spPr>
            <a:xfrm>
              <a:off x="3097" y="3199"/>
              <a:ext cx="2544" cy="1166"/>
            </a:xfrm>
            <a:prstGeom prst="roundRect">
              <a:avLst/>
            </a:prstGeom>
            <a:gradFill>
              <a:path path="rect">
                <a:fillToRect t="100000" r="100000"/>
              </a:path>
              <a:tileRect l="-100000" b="-10000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85" y="3275"/>
              <a:ext cx="17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SYSTEM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55" y="3785"/>
              <a:ext cx="2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tablespace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88915" y="1594485"/>
            <a:ext cx="1615440" cy="740410"/>
            <a:chOff x="3097" y="3199"/>
            <a:chExt cx="2544" cy="1166"/>
          </a:xfrm>
        </p:grpSpPr>
        <p:sp>
          <p:nvSpPr>
            <p:cNvPr id="13" name="圆角矩形 12"/>
            <p:cNvSpPr/>
            <p:nvPr/>
          </p:nvSpPr>
          <p:spPr>
            <a:xfrm>
              <a:off x="3097" y="3199"/>
              <a:ext cx="2544" cy="1166"/>
            </a:xfrm>
            <a:prstGeom prst="roundRect">
              <a:avLst/>
            </a:prstGeom>
            <a:gradFill>
              <a:path path="rect">
                <a:fillToRect t="100000" r="100000"/>
              </a:path>
              <a:tileRect l="-100000" b="-10000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95" y="3237"/>
              <a:ext cx="13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UNDO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355" y="3747"/>
              <a:ext cx="2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tablespace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83830" y="1619250"/>
            <a:ext cx="1615440" cy="740410"/>
            <a:chOff x="3097" y="3199"/>
            <a:chExt cx="2544" cy="1166"/>
          </a:xfrm>
        </p:grpSpPr>
        <p:sp>
          <p:nvSpPr>
            <p:cNvPr id="17" name="圆角矩形 16"/>
            <p:cNvSpPr/>
            <p:nvPr/>
          </p:nvSpPr>
          <p:spPr>
            <a:xfrm>
              <a:off x="3097" y="3199"/>
              <a:ext cx="2544" cy="1166"/>
            </a:xfrm>
            <a:prstGeom prst="roundRect">
              <a:avLst/>
            </a:prstGeom>
            <a:gradFill>
              <a:path path="rect">
                <a:fillToRect t="100000" r="100000"/>
              </a:path>
              <a:tileRect l="-100000" b="-10000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75" y="3275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OTHERS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55" y="3747"/>
              <a:ext cx="2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tablespace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576820" y="3445510"/>
            <a:ext cx="3338830" cy="2475865"/>
            <a:chOff x="3097" y="3199"/>
            <a:chExt cx="2544" cy="1166"/>
          </a:xfrm>
        </p:grpSpPr>
        <p:sp>
          <p:nvSpPr>
            <p:cNvPr id="23" name="圆角矩形 22"/>
            <p:cNvSpPr/>
            <p:nvPr/>
          </p:nvSpPr>
          <p:spPr>
            <a:xfrm>
              <a:off x="3097" y="3199"/>
              <a:ext cx="2544" cy="1166"/>
            </a:xfrm>
            <a:prstGeom prst="roundRect">
              <a:avLst/>
            </a:prstGeom>
            <a:gradFill>
              <a:path path="rect">
                <a:fillToRect t="100000" r="100000"/>
              </a:path>
              <a:tileRect l="-100000" b="-10000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80" y="4153"/>
              <a:ext cx="1178" cy="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Tablespace</a:t>
              </a:r>
              <a:endParaRPr lang="en-US" altLang="zh-CN"/>
            </a:p>
          </p:txBody>
        </p:sp>
      </p:grpSp>
      <p:sp>
        <p:nvSpPr>
          <p:cNvPr id="26" name="矩形 25"/>
          <p:cNvSpPr/>
          <p:nvPr/>
        </p:nvSpPr>
        <p:spPr>
          <a:xfrm>
            <a:off x="7712710" y="3801745"/>
            <a:ext cx="1408430" cy="570865"/>
          </a:xfrm>
          <a:prstGeom prst="rect">
            <a:avLst/>
          </a:prstGeom>
          <a:gradFill>
            <a:gsLst>
              <a:gs pos="85000">
                <a:srgbClr val="EEC988"/>
              </a:gs>
              <a:gs pos="0">
                <a:srgbClr val="CB954D"/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 extrusionH="19050" contourW="1905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segment</a:t>
            </a:r>
            <a:endParaRPr lang="zh-CN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12710" y="4667250"/>
            <a:ext cx="1408430" cy="570865"/>
          </a:xfrm>
          <a:prstGeom prst="rect">
            <a:avLst/>
          </a:prstGeom>
          <a:gradFill>
            <a:gsLst>
              <a:gs pos="85000">
                <a:srgbClr val="EEC988"/>
              </a:gs>
              <a:gs pos="0">
                <a:srgbClr val="CB954D"/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 extrusionH="19050" contourW="1905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Index segment</a:t>
            </a:r>
            <a:endParaRPr lang="zh-CN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99270" y="3801745"/>
            <a:ext cx="1408430" cy="570865"/>
          </a:xfrm>
          <a:prstGeom prst="rect">
            <a:avLst/>
          </a:prstGeom>
          <a:gradFill>
            <a:gsLst>
              <a:gs pos="85000">
                <a:srgbClr val="EEC988"/>
              </a:gs>
              <a:gs pos="0">
                <a:srgbClr val="CB954D"/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 extrusionH="19050" contourW="1905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Revoke</a:t>
            </a:r>
            <a:endParaRPr lang="en-US" altLang="zh-CN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segment</a:t>
            </a:r>
            <a:endParaRPr lang="en-US" altLang="zh-CN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99270" y="4667250"/>
            <a:ext cx="1408430" cy="570865"/>
          </a:xfrm>
          <a:prstGeom prst="rect">
            <a:avLst/>
          </a:prstGeom>
          <a:gradFill>
            <a:gsLst>
              <a:gs pos="85000">
                <a:srgbClr val="EEC988"/>
              </a:gs>
              <a:gs pos="0">
                <a:srgbClr val="CB954D"/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 extrusionH="19050" contourW="1905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Rollback segment</a:t>
            </a:r>
            <a:endParaRPr lang="zh-CN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30" name="直接连接符 29"/>
          <p:cNvCxnSpPr>
            <a:stCxn id="17" idx="1"/>
          </p:cNvCxnSpPr>
          <p:nvPr/>
        </p:nvCxnSpPr>
        <p:spPr>
          <a:xfrm flipH="1">
            <a:off x="7576820" y="1989455"/>
            <a:ext cx="207010" cy="175450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7" idx="3"/>
          </p:cNvCxnSpPr>
          <p:nvPr/>
        </p:nvCxnSpPr>
        <p:spPr>
          <a:xfrm>
            <a:off x="9399270" y="1989455"/>
            <a:ext cx="1407795" cy="16332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614805" y="2907030"/>
            <a:ext cx="4918075" cy="2171065"/>
          </a:xfrm>
          <a:prstGeom prst="rect">
            <a:avLst/>
          </a:prstGeom>
          <a:gradFill>
            <a:gsLst>
              <a:gs pos="100000">
                <a:srgbClr val="EEC988"/>
              </a:gs>
              <a:gs pos="0">
                <a:srgbClr val="CB954D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H="1" flipV="1">
            <a:off x="6504940" y="2903855"/>
            <a:ext cx="1229995" cy="175069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6515735" y="5077460"/>
            <a:ext cx="1207135" cy="160020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/>
          <p:nvPr/>
        </p:nvGraphicFramePr>
        <p:xfrm>
          <a:off x="3147060" y="3434715"/>
          <a:ext cx="3846830" cy="381000"/>
        </p:xfrm>
        <a:graphic>
          <a:graphicData uri="http://schemas.openxmlformats.org/drawingml/2006/table">
            <a:tbl>
              <a:tblPr firstCol="1" bandCol="1">
                <a:tableStyleId>{5940675A-B579-460E-94D1-54222C63F5DA}</a:tableStyleId>
              </a:tblPr>
              <a:tblGrid>
                <a:gridCol w="252000"/>
                <a:gridCol w="252000"/>
                <a:gridCol w="252000"/>
                <a:gridCol w="251460"/>
                <a:gridCol w="25254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A0B7A5"/>
                        </a:gs>
                        <a:gs pos="94000">
                          <a:srgbClr val="6AA18E"/>
                        </a:gs>
                      </a:gsLst>
                      <a:lin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/>
          <p:nvPr/>
        </p:nvGraphicFramePr>
        <p:xfrm>
          <a:off x="3147060" y="4204335"/>
          <a:ext cx="3846830" cy="381000"/>
        </p:xfrm>
        <a:graphic>
          <a:graphicData uri="http://schemas.openxmlformats.org/drawingml/2006/table">
            <a:tbl>
              <a:tblPr firstCol="1" bandCol="1">
                <a:tableStyleId>{327F97BB-C833-4FB7-BDE5-3F7075034690}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3525520" y="29038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Segment</a:t>
            </a:r>
            <a:endParaRPr lang="en-US" altLang="zh-CN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14805" y="3446780"/>
            <a:ext cx="1532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Free Extent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614805" y="4203065"/>
            <a:ext cx="1532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Used Extent</a:t>
            </a:r>
            <a:endParaRPr lang="en-US" altLang="zh-CN"/>
          </a:p>
        </p:txBody>
      </p:sp>
      <p:sp>
        <p:nvSpPr>
          <p:cNvPr id="41" name="立方体 40"/>
          <p:cNvSpPr/>
          <p:nvPr/>
        </p:nvSpPr>
        <p:spPr>
          <a:xfrm>
            <a:off x="2536825" y="5305425"/>
            <a:ext cx="988060" cy="698500"/>
          </a:xfrm>
          <a:prstGeom prst="cube">
            <a:avLst/>
          </a:prstGeom>
          <a:gradFill>
            <a:gsLst>
              <a:gs pos="100000">
                <a:srgbClr val="B3CED5"/>
              </a:gs>
              <a:gs pos="0">
                <a:srgbClr val="DDE3D8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Block</a:t>
            </a:r>
            <a:endParaRPr lang="en-US" altLang="zh-CN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682875" y="4571365"/>
            <a:ext cx="464185" cy="756920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381375" y="4552950"/>
            <a:ext cx="142240" cy="77533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56635" y="1027430"/>
            <a:ext cx="5078095" cy="48025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37075" y="2173605"/>
            <a:ext cx="3726180" cy="324167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62550" y="2719070"/>
            <a:ext cx="2738755" cy="241554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1190" y="3204210"/>
            <a:ext cx="2016125" cy="174053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209665" y="3749040"/>
            <a:ext cx="1293495" cy="104584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块</a:t>
            </a:r>
            <a:r>
              <a:rPr lang="en-US" altLang="zh-CN"/>
              <a:t>(Block)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101080" y="3380740"/>
            <a:ext cx="123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区</a:t>
            </a:r>
            <a:r>
              <a:rPr lang="en-US" altLang="zh-CN">
                <a:solidFill>
                  <a:schemeClr val="bg1"/>
                </a:solidFill>
              </a:rPr>
              <a:t>(Extent)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61990" y="2863850"/>
            <a:ext cx="156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段</a:t>
            </a:r>
            <a:r>
              <a:rPr lang="en-US" altLang="zh-CN">
                <a:solidFill>
                  <a:schemeClr val="bg1"/>
                </a:solidFill>
              </a:rPr>
              <a:t>(Segment)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2890" y="2377440"/>
            <a:ext cx="237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表空间</a:t>
            </a:r>
            <a:r>
              <a:rPr lang="en-US" altLang="zh-CN">
                <a:solidFill>
                  <a:schemeClr val="bg1"/>
                </a:solidFill>
              </a:rPr>
              <a:t>(Tablespace)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16755" y="1630680"/>
            <a:ext cx="211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数据库</a:t>
            </a:r>
            <a:r>
              <a:rPr lang="en-US" altLang="zh-CN">
                <a:solidFill>
                  <a:schemeClr val="bg1"/>
                </a:solidFill>
              </a:rPr>
              <a:t>(Database)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6EDE1"/>
            </a:gs>
            <a:gs pos="0">
              <a:srgbClr val="F9F3EB"/>
            </a:gs>
            <a:gs pos="100000">
              <a:srgbClr val="F3E6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73650" y="2035810"/>
            <a:ext cx="2044700" cy="703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73650" y="2739390"/>
            <a:ext cx="2044700" cy="703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73650" y="3442970"/>
            <a:ext cx="2044700" cy="703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73650" y="4146550"/>
            <a:ext cx="2044700" cy="70358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73650" y="4850130"/>
            <a:ext cx="2044700" cy="703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14290" y="208915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块头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4290" y="27959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表目录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6830" y="350075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行目录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16830" y="42557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剩余空间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14290" y="492506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行数据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6360" y="575310"/>
            <a:ext cx="534797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sz="4000">
                <a:ln/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数据块（</a:t>
            </a:r>
            <a:r>
              <a:rPr lang="en-US" altLang="zh-CN" sz="4000">
                <a:ln/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Block</a:t>
            </a:r>
            <a:r>
              <a:rPr lang="zh-CN" sz="4000">
                <a:ln/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）</a:t>
            </a:r>
            <a:r>
              <a:rPr lang="zh-CN" altLang="en-US" sz="4000">
                <a:ln/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结 构</a:t>
            </a:r>
            <a:endParaRPr lang="zh-CN" altLang="en-US" sz="4000">
              <a:ln/>
              <a:gradFill>
                <a:gsLst>
                  <a:gs pos="0">
                    <a:srgbClr val="23607C"/>
                  </a:gs>
                  <a:gs pos="100000">
                    <a:srgbClr val="0C364F"/>
                  </a:gs>
                </a:gsLst>
                <a:lin scaled="1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TABLE_BEAUTIFY" val="smartTable{372f7eca-1245-4237-b1f4-0f99314756eb}"/>
  <p:tag name="TABLE_ENDDRAG_ORIGIN_RECT" val="79*59"/>
  <p:tag name="TABLE_ENDDRAG_RECT" val="371*278*79*59"/>
  <p:tag name="TABLE_AUTOADJUST_FLAG" val="1"/>
  <p:tag name="TABLE_EMPHASIZE_COLOR" val="14905447"/>
  <p:tag name="TABLE_SKINIDX" val="3"/>
  <p:tag name="TABLE_COLORIDX" val="7"/>
  <p:tag name="TABLE_COLOR_RGB" val="0x000000*0xFFFFFF*0x212121*0xFFFFFF*0xF98638*0xFFB829*0x37BECC*0x1687A5*0x3A3A47*0xC7DADD"/>
</p:tagLst>
</file>

<file path=ppt/tags/tag66.xml><?xml version="1.0" encoding="utf-8"?>
<p:tagLst xmlns:p="http://schemas.openxmlformats.org/presentationml/2006/main">
  <p:tag name="KSO_WM_UNIT_TABLE_BEAUTIFY" val="smartTable{b09115c8-8024-4765-83fe-712160fe2ed0}"/>
  <p:tag name="TABLE_ENDDRAG_ORIGIN_RECT" val="97*42"/>
  <p:tag name="TABLE_ENDDRAG_RECT" val="519*247*97*42"/>
  <p:tag name="TABLE_AUTOADJUST_FLAG" val="1"/>
  <p:tag name="TABLE_EMPHASIZE_COLOR" val="16754589"/>
  <p:tag name="TABLE_SKINIDX" val="3"/>
  <p:tag name="TABLE_COLORIDX" val="16"/>
  <p:tag name="TABLE_COLOR_RGB" val="0x000000*0xFFFFFF*0x212121*0xFFFFFF*0xFFA79D*0xFED585*0xFEF284*0xC3E29E*0xABE9FE*0x96AFEF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WPS 演示</Application>
  <PresentationFormat>宽屏</PresentationFormat>
  <Paragraphs>209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 before 如初</cp:lastModifiedBy>
  <cp:revision>180</cp:revision>
  <dcterms:created xsi:type="dcterms:W3CDTF">2019-06-19T02:08:00Z</dcterms:created>
  <dcterms:modified xsi:type="dcterms:W3CDTF">2021-03-15T00:43:31Z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