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582DC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651760" y="2468880"/>
            <a:ext cx="4655185" cy="914400"/>
            <a:chOff x="4176" y="3888"/>
            <a:chExt cx="7331" cy="1440"/>
          </a:xfrm>
        </p:grpSpPr>
        <p:sp>
          <p:nvSpPr>
            <p:cNvPr id="4" name="椭圆 3"/>
            <p:cNvSpPr/>
            <p:nvPr/>
          </p:nvSpPr>
          <p:spPr>
            <a:xfrm>
              <a:off x="4176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72" y="4318"/>
              <a:ext cx="794" cy="737"/>
            </a:xfrm>
            <a:prstGeom prst="rect">
              <a:avLst/>
            </a:prstGeom>
            <a:noFill/>
            <a:effectLst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＋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25" y="4318"/>
              <a:ext cx="624" cy="6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853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502" y="3888"/>
              <a:ext cx="1440" cy="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80" y="431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实例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870" y="4318"/>
              <a:ext cx="14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数据库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16" y="4027"/>
              <a:ext cx="199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Oracle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Server</a:t>
              </a:r>
              <a:endPara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641090" y="584835"/>
            <a:ext cx="7179945" cy="2843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506595" y="3931285"/>
            <a:ext cx="5449570" cy="1069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42405" y="698500"/>
            <a:ext cx="13792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3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3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3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880" y="4632960"/>
            <a:ext cx="11417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  据  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00195" y="1299845"/>
            <a:ext cx="6295390" cy="11741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84320" y="962660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内 存 结 构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5375" y="1403985"/>
            <a:ext cx="21107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系统全局区（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SGA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0020" y="2553335"/>
            <a:ext cx="13214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600"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后 台 进 程</a:t>
            </a:r>
            <a:endParaRPr lang="zh-CN" altLang="en-US" sz="1600">
              <a:solidFill>
                <a:schemeClr val="accent6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7025" y="294386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96840" y="294449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6655" y="294513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6470" y="294576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LGWR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76285" y="2946400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CKPT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36100" y="2947035"/>
            <a:ext cx="847090" cy="3136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321435" y="765175"/>
            <a:ext cx="1645285" cy="7321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用户进程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83945" y="2001520"/>
            <a:ext cx="2120900" cy="7321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服务器进程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81555" y="2638425"/>
            <a:ext cx="846455" cy="5137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PGA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231005" y="1403985"/>
            <a:ext cx="1607185" cy="992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08805" y="1385570"/>
            <a:ext cx="1252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Shared Pool</a:t>
            </a:r>
            <a:endParaRPr lang="en-US" altLang="zh-CN" sz="1400"/>
          </a:p>
        </p:txBody>
      </p:sp>
      <p:sp>
        <p:nvSpPr>
          <p:cNvPr id="37" name="矩形 36"/>
          <p:cNvSpPr/>
          <p:nvPr/>
        </p:nvSpPr>
        <p:spPr>
          <a:xfrm>
            <a:off x="4340225" y="170116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Library Cache</a:t>
            </a:r>
            <a:endParaRPr lang="en-US" altLang="zh-CN" sz="900"/>
          </a:p>
        </p:txBody>
      </p:sp>
      <p:sp>
        <p:nvSpPr>
          <p:cNvPr id="39" name="矩形 38"/>
          <p:cNvSpPr/>
          <p:nvPr/>
        </p:nvSpPr>
        <p:spPr>
          <a:xfrm>
            <a:off x="4340225" y="202565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 Dictionary Cache</a:t>
            </a:r>
            <a:endParaRPr lang="en-US" altLang="zh-CN" sz="900"/>
          </a:p>
        </p:txBody>
      </p:sp>
      <p:sp>
        <p:nvSpPr>
          <p:cNvPr id="40" name="矩形 39"/>
          <p:cNvSpPr/>
          <p:nvPr/>
        </p:nvSpPr>
        <p:spPr>
          <a:xfrm>
            <a:off x="6256655" y="1772285"/>
            <a:ext cx="2030095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Database Buffer Cache</a:t>
            </a:r>
            <a:endParaRPr lang="en-US" altLang="zh-CN" sz="900"/>
          </a:p>
        </p:txBody>
      </p:sp>
      <p:sp>
        <p:nvSpPr>
          <p:cNvPr id="41" name="矩形 40"/>
          <p:cNvSpPr/>
          <p:nvPr/>
        </p:nvSpPr>
        <p:spPr>
          <a:xfrm>
            <a:off x="6574790" y="2091055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Redo Log Buffer</a:t>
            </a:r>
            <a:endParaRPr lang="en-US" altLang="zh-CN" sz="900"/>
          </a:p>
        </p:txBody>
      </p:sp>
      <p:sp>
        <p:nvSpPr>
          <p:cNvPr id="42" name="矩形 41"/>
          <p:cNvSpPr/>
          <p:nvPr/>
        </p:nvSpPr>
        <p:spPr>
          <a:xfrm>
            <a:off x="8756015" y="1385570"/>
            <a:ext cx="1347470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Large Pool</a:t>
            </a:r>
            <a:endParaRPr lang="en-US" altLang="zh-CN" sz="900"/>
          </a:p>
        </p:txBody>
      </p:sp>
      <p:sp>
        <p:nvSpPr>
          <p:cNvPr id="43" name="矩形 42"/>
          <p:cNvSpPr/>
          <p:nvPr/>
        </p:nvSpPr>
        <p:spPr>
          <a:xfrm>
            <a:off x="8756015" y="209181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Streams Pool</a:t>
            </a:r>
            <a:endParaRPr lang="en-US" altLang="zh-CN" sz="900"/>
          </a:p>
        </p:txBody>
      </p:sp>
      <p:sp>
        <p:nvSpPr>
          <p:cNvPr id="44" name="矩形 43"/>
          <p:cNvSpPr/>
          <p:nvPr/>
        </p:nvSpPr>
        <p:spPr>
          <a:xfrm>
            <a:off x="8756015" y="1738755"/>
            <a:ext cx="1347470" cy="269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00"/>
              <a:t>Java Pool</a:t>
            </a:r>
            <a:endParaRPr lang="en-US" altLang="zh-CN" sz="900"/>
          </a:p>
        </p:txBody>
      </p:sp>
      <p:sp>
        <p:nvSpPr>
          <p:cNvPr id="45" name="流程图: 磁盘 44"/>
          <p:cNvSpPr/>
          <p:nvPr/>
        </p:nvSpPr>
        <p:spPr>
          <a:xfrm>
            <a:off x="486346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流程图: 磁盘 45"/>
          <p:cNvSpPr/>
          <p:nvPr/>
        </p:nvSpPr>
        <p:spPr>
          <a:xfrm>
            <a:off x="856678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流程图: 磁盘 46"/>
          <p:cNvSpPr/>
          <p:nvPr/>
        </p:nvSpPr>
        <p:spPr>
          <a:xfrm>
            <a:off x="6715125" y="4027170"/>
            <a:ext cx="1113155" cy="4851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schemeClr val="accent3">
                <a:lumMod val="40000"/>
                <a:lumOff val="6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84115" y="4211320"/>
            <a:ext cx="932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 Files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6759575" y="421068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Control Files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8515350" y="4210050"/>
            <a:ext cx="1298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Redo Log Files</a:t>
            </a:r>
            <a:endParaRPr lang="en-US" altLang="zh-CN" sz="1200"/>
          </a:p>
        </p:txBody>
      </p:sp>
      <p:sp>
        <p:nvSpPr>
          <p:cNvPr id="51" name="流程图: 磁盘 50"/>
          <p:cNvSpPr/>
          <p:nvPr/>
        </p:nvSpPr>
        <p:spPr>
          <a:xfrm>
            <a:off x="211074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流程图: 磁盘 53"/>
          <p:cNvSpPr/>
          <p:nvPr/>
        </p:nvSpPr>
        <p:spPr>
          <a:xfrm>
            <a:off x="2110740" y="4632960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流程图: 磁盘 54"/>
          <p:cNvSpPr/>
          <p:nvPr/>
        </p:nvSpPr>
        <p:spPr>
          <a:xfrm>
            <a:off x="10283190" y="3931285"/>
            <a:ext cx="1683385" cy="494665"/>
          </a:xfrm>
          <a:prstGeom prst="flowChartMagneticDisk">
            <a:avLst/>
          </a:prstGeom>
          <a:gradFill>
            <a:gsLst>
              <a:gs pos="0">
                <a:srgbClr val="7B32B2"/>
              </a:gs>
              <a:gs pos="99000">
                <a:srgbClr val="B582D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462530" y="409956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参数文件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462530" y="4790440"/>
            <a:ext cx="1178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口令文件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458450" y="4079875"/>
            <a:ext cx="1570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归档日志文件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61" name="直接箭头连接符 60"/>
          <p:cNvCxnSpPr>
            <a:stCxn id="32" idx="4"/>
            <a:endCxn id="33" idx="0"/>
          </p:cNvCxnSpPr>
          <p:nvPr/>
        </p:nvCxnSpPr>
        <p:spPr>
          <a:xfrm>
            <a:off x="2144395" y="1497330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239135" y="2367915"/>
            <a:ext cx="3930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294755" y="3447415"/>
            <a:ext cx="0" cy="456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7816850" y="3447415"/>
            <a:ext cx="9525" cy="466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56635" y="1027430"/>
            <a:ext cx="5078095" cy="48025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37075" y="2173605"/>
            <a:ext cx="3726180" cy="324167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62550" y="2719070"/>
            <a:ext cx="2738755" cy="241554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11190" y="3204210"/>
            <a:ext cx="2016125" cy="17405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209665" y="3749040"/>
            <a:ext cx="1293495" cy="104584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块</a:t>
            </a:r>
            <a:r>
              <a:rPr lang="en-US" altLang="zh-CN"/>
              <a:t>(Block)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101080" y="3380740"/>
            <a:ext cx="123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区</a:t>
            </a:r>
            <a:r>
              <a:rPr lang="en-US" altLang="zh-CN">
                <a:solidFill>
                  <a:schemeClr val="bg1"/>
                </a:solidFill>
              </a:rPr>
              <a:t>(Extent)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1990" y="2863850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段</a:t>
            </a:r>
            <a:r>
              <a:rPr lang="en-US" altLang="zh-CN">
                <a:solidFill>
                  <a:schemeClr val="bg1"/>
                </a:solidFill>
              </a:rPr>
              <a:t>(Segment)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2890" y="2377440"/>
            <a:ext cx="237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表空间</a:t>
            </a:r>
            <a:r>
              <a:rPr lang="en-US" altLang="zh-CN">
                <a:solidFill>
                  <a:schemeClr val="bg1"/>
                </a:solidFill>
              </a:rPr>
              <a:t>(Tablespace)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16755" y="1630680"/>
            <a:ext cx="211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数据库</a:t>
            </a:r>
            <a:r>
              <a:rPr lang="en-US" altLang="zh-CN">
                <a:solidFill>
                  <a:schemeClr val="bg1"/>
                </a:solidFill>
              </a:rPr>
              <a:t>(Database)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宽屏</PresentationFormat>
  <Paragraphs>78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 before 如初</cp:lastModifiedBy>
  <cp:revision>173</cp:revision>
  <dcterms:created xsi:type="dcterms:W3CDTF">2019-06-19T02:08:00Z</dcterms:created>
  <dcterms:modified xsi:type="dcterms:W3CDTF">2021-03-04T00:40:42Z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