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330" r:id="rId9"/>
    <p:sldId id="331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21" r:id="rId28"/>
    <p:sldId id="320" r:id="rId29"/>
    <p:sldId id="323" r:id="rId30"/>
    <p:sldId id="318" r:id="rId31"/>
    <p:sldId id="319" r:id="rId32"/>
    <p:sldId id="322" r:id="rId33"/>
    <p:sldId id="324" r:id="rId34"/>
    <p:sldId id="326" r:id="rId35"/>
    <p:sldId id="327" r:id="rId36"/>
    <p:sldId id="328" r:id="rId37"/>
    <p:sldId id="329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003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97198-5DAF-994E-852E-8F3A4370FC2B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BE81F-4383-4E4F-8F2F-46B527F31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30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第三單元 權重的調整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第四單元 類神經元的運算</a:t>
            </a: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3033454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1466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14661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標題 1">
            <a:extLst>
              <a:ext uri="{FF2B5EF4-FFF2-40B4-BE49-F238E27FC236}">
                <a16:creationId xmlns:a16="http://schemas.microsoft.com/office/drawing/2014/main" id="{D2F8D308-902B-E846-AE4E-9623CA81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132" y="667938"/>
            <a:ext cx="4358737" cy="1325563"/>
          </a:xfrm>
        </p:spPr>
        <p:txBody>
          <a:bodyPr/>
          <a:lstStyle/>
          <a:p>
            <a:r>
              <a:rPr kumimoji="1" lang="zh-TW" altLang="en-US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誤差怎麼計算？</a:t>
            </a:r>
          </a:p>
        </p:txBody>
      </p:sp>
    </p:spTree>
    <p:extLst>
      <p:ext uri="{BB962C8B-B14F-4D97-AF65-F5344CB8AC3E}">
        <p14:creationId xmlns:p14="http://schemas.microsoft.com/office/powerpoint/2010/main" val="13013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653947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1466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14661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BEABCC1-0850-404D-A4F9-49F89AD67678}"/>
              </a:ext>
            </a:extLst>
          </p:cNvPr>
          <p:cNvGrpSpPr/>
          <p:nvPr/>
        </p:nvGrpSpPr>
        <p:grpSpPr>
          <a:xfrm>
            <a:off x="7978324" y="5919363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EEB6F85D-DE4A-2E4A-9A37-C9CC06D886F4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BD51D7A-314F-1B49-93C8-18882A9DEC7C}"/>
              </a:ext>
            </a:extLst>
          </p:cNvPr>
          <p:cNvSpPr txBox="1"/>
          <p:nvPr/>
        </p:nvSpPr>
        <p:spPr>
          <a:xfrm>
            <a:off x="7942991" y="425849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 ＝ 期望輸出 － 輸出值</a:t>
            </a:r>
          </a:p>
        </p:txBody>
      </p:sp>
    </p:spTree>
    <p:extLst>
      <p:ext uri="{BB962C8B-B14F-4D97-AF65-F5344CB8AC3E}">
        <p14:creationId xmlns:p14="http://schemas.microsoft.com/office/powerpoint/2010/main" val="198725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1457014" y="12312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資料輸入</a:t>
            </a: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B3E39717-D1D0-804E-85BD-E2C29889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7" y="2323240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2307201" y="3086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運算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81C2FF-6B24-8747-BCAE-994C5ABBD834}"/>
              </a:ext>
            </a:extLst>
          </p:cNvPr>
          <p:cNvSpPr/>
          <p:nvPr/>
        </p:nvSpPr>
        <p:spPr>
          <a:xfrm>
            <a:off x="3259065" y="270549"/>
            <a:ext cx="4869149" cy="54936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20149CEC-723D-184F-856D-82F7A74A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7" y="2323240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0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08DA8406-7D4B-B94A-93E4-24EDBA54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7" y="2323240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0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42FB83C-5B6F-EE42-A68F-09CEF190B3CE}"/>
              </a:ext>
            </a:extLst>
          </p:cNvPr>
          <p:cNvGrpSpPr/>
          <p:nvPr/>
        </p:nvGrpSpPr>
        <p:grpSpPr>
          <a:xfrm>
            <a:off x="6674850" y="4429053"/>
            <a:ext cx="5293807" cy="2042905"/>
            <a:chOff x="6703121" y="4155990"/>
            <a:chExt cx="5293807" cy="2042905"/>
          </a:xfrm>
        </p:grpSpPr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2AEF5D89-250B-3843-B102-B56A4185E5C9}"/>
                </a:ext>
              </a:extLst>
            </p:cNvPr>
            <p:cNvSpPr/>
            <p:nvPr/>
          </p:nvSpPr>
          <p:spPr>
            <a:xfrm>
              <a:off x="6703121" y="4155990"/>
              <a:ext cx="5293807" cy="204290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C2F550E-B9DD-FA49-B639-76D833356A30}"/>
                </a:ext>
              </a:extLst>
            </p:cNvPr>
            <p:cNvSpPr txBox="1"/>
            <p:nvPr/>
          </p:nvSpPr>
          <p:spPr>
            <a:xfrm>
              <a:off x="7058405" y="4481079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誤差 ＝ 期望輸出 － 輸出值</a:t>
              </a:r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en-US" altLang="zh-TW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→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 誤差 ＝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貓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－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狗</a:t>
              </a:r>
              <a:endParaRPr kumimoji="1" lang="en-US" altLang="zh-TW" sz="28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pic>
        <p:nvPicPr>
          <p:cNvPr id="37" name="圖片 36">
            <a:extLst>
              <a:ext uri="{FF2B5EF4-FFF2-40B4-BE49-F238E27FC236}">
                <a16:creationId xmlns:a16="http://schemas.microsoft.com/office/drawing/2014/main" id="{DD35BEB1-B8F6-404A-A4F6-B563C06B3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7" y="2323240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4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172495" y="1180625"/>
            <a:ext cx="1236304" cy="36807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194688">
            <a:off x="4744502" y="1837319"/>
            <a:ext cx="996867" cy="25166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120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70748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19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208D6BA-04B8-AE40-BBAC-31290615232C}"/>
              </a:ext>
            </a:extLst>
          </p:cNvPr>
          <p:cNvSpPr txBox="1"/>
          <p:nvPr/>
        </p:nvSpPr>
        <p:spPr>
          <a:xfrm>
            <a:off x="8735471" y="4188314"/>
            <a:ext cx="3256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6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31381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64802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典型的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類神經網路是分層的結構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，網路中的類神經元排列在這些分層中。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那麼，類神經網路該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如何學習？如何調整權重呢？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95427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CA3365A-0F34-734D-B440-D629C4F23024}"/>
              </a:ext>
            </a:extLst>
          </p:cNvPr>
          <p:cNvSpPr txBox="1"/>
          <p:nvPr/>
        </p:nvSpPr>
        <p:spPr>
          <a:xfrm>
            <a:off x="8735471" y="2055748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-13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7D4A8B2-710D-B349-A082-08B795592395}"/>
              </a:ext>
            </a:extLst>
          </p:cNvPr>
          <p:cNvSpPr txBox="1"/>
          <p:nvPr/>
        </p:nvSpPr>
        <p:spPr>
          <a:xfrm>
            <a:off x="8546788" y="4188314"/>
            <a:ext cx="3573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-14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403959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我們在介紹過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類神經元的運算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後，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在這個章節裡面，我們將介紹一個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更通用的表示方式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EA1B3B-0B5B-FE48-ACF6-9EA62984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04" y="2875205"/>
            <a:ext cx="6119591" cy="38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372FE27-6304-214B-ABF0-69D431DC0D6A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D87A3C3-69E3-664C-B682-EF0126D00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B572FB4-BD15-914B-B84D-BB50AB2646A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D47CB467-4122-5043-96B5-EB50BDFC8DEE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0CCFDB5-F117-B94C-B6CA-82F8E0C10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8913D42-CB3D-074B-810F-A14AEEC0570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729205" y="2329113"/>
            <a:ext cx="5366795" cy="43147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0D518-823B-2F4E-A1D1-56D873B03C1B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53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7798FB6-E33A-9B41-9C68-769A99637C9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BAFDA0D-4DD1-9E4C-A9A5-C02ACEFB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12CA1E3-E2E8-A048-B569-10EF5292C9A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868365" y="3657600"/>
            <a:ext cx="2338085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6001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5CDD966-A09C-FD47-98A9-668B872B2423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C589C86-A676-1C4D-9CCB-61AC8050F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79B8969-6A28-BA46-9616-7C5E06D2B734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37819" y="2329113"/>
            <a:ext cx="7668632" cy="4256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9074553" y="4994106"/>
            <a:ext cx="2501200" cy="13255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815C9A-ACBE-4B43-BCDE-E5E900DB9930}"/>
              </a:ext>
            </a:extLst>
          </p:cNvPr>
          <p:cNvSpPr/>
          <p:nvPr/>
        </p:nvSpPr>
        <p:spPr>
          <a:xfrm>
            <a:off x="729206" y="2505874"/>
            <a:ext cx="5139158" cy="398700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8C39C2-AD09-D047-8997-5C09F488DCD3}"/>
              </a:ext>
            </a:extLst>
          </p:cNvPr>
          <p:cNvSpPr/>
          <p:nvPr/>
        </p:nvSpPr>
        <p:spPr>
          <a:xfrm>
            <a:off x="6059750" y="3657600"/>
            <a:ext cx="2054052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DF15EB-0C0A-F748-B17F-6092B26FD935}"/>
              </a:ext>
            </a:extLst>
          </p:cNvPr>
          <p:cNvSpPr/>
          <p:nvPr/>
        </p:nvSpPr>
        <p:spPr>
          <a:xfrm>
            <a:off x="9688010" y="5129400"/>
            <a:ext cx="1467790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38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11EB85A1-C24F-8B4D-ACA9-BBC71251BAF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89FD62A-DF49-1341-BF8F-97CEF58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BB12542-4528-3F45-A46F-33FA9DFB450F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BB4551-6B6E-0347-BE21-F635446ABEC2}"/>
              </a:ext>
            </a:extLst>
          </p:cNvPr>
          <p:cNvSpPr txBox="1"/>
          <p:nvPr/>
        </p:nvSpPr>
        <p:spPr>
          <a:xfrm>
            <a:off x="6096000" y="2329113"/>
            <a:ext cx="2737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</a:t>
            </a:r>
            <a:r>
              <a:rPr lang="zh-TW" altLang="en-US" sz="3200" dirty="0">
                <a:solidFill>
                  <a:srgbClr val="000000"/>
                </a:solidFill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值是什麼？</a:t>
            </a:r>
            <a:endParaRPr lang="zh-TW" altLang="en-US" sz="32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965340-EF7B-9D49-98CC-126C1391F98A}"/>
              </a:ext>
            </a:extLst>
          </p:cNvPr>
          <p:cNvSpPr/>
          <p:nvPr/>
        </p:nvSpPr>
        <p:spPr>
          <a:xfrm>
            <a:off x="4359356" y="2576481"/>
            <a:ext cx="1590031" cy="12178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66B0AB5-D9B4-3048-B420-18040D4417AF}"/>
              </a:ext>
            </a:extLst>
          </p:cNvPr>
          <p:cNvSpPr/>
          <p:nvPr/>
        </p:nvSpPr>
        <p:spPr>
          <a:xfrm>
            <a:off x="10057170" y="2953699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E904DA7-45CC-C24B-AC34-63A10257BA09}"/>
              </a:ext>
            </a:extLst>
          </p:cNvPr>
          <p:cNvSpPr/>
          <p:nvPr/>
        </p:nvSpPr>
        <p:spPr>
          <a:xfrm>
            <a:off x="10390485" y="5128336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663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15A844-DE8B-0F45-B763-B93E7245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01" y="3419525"/>
            <a:ext cx="2536441" cy="25364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255302-BEE9-3444-9C75-62F17B6D1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18650"/>
          <a:stretch/>
        </p:blipFill>
        <p:spPr>
          <a:xfrm>
            <a:off x="7115195" y="2875205"/>
            <a:ext cx="2782944" cy="37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3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137462" y="270923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82583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08776A-BFDE-5943-BEBB-2B5D12697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1" b="9367"/>
          <a:stretch/>
        </p:blipFill>
        <p:spPr>
          <a:xfrm>
            <a:off x="2290860" y="3152493"/>
            <a:ext cx="2698272" cy="33403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FF3B23A-033C-A64D-824E-585D2A344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9" b="10397"/>
          <a:stretch/>
        </p:blipFill>
        <p:spPr>
          <a:xfrm rot="16200000">
            <a:off x="7032309" y="2697515"/>
            <a:ext cx="2757247" cy="40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33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235104" y="295243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67849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39D4C2-8CCE-ED4F-BC69-7846A63B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47" y="3196035"/>
            <a:ext cx="3272869" cy="32728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D488BD8-DD56-E244-89D8-61FC4815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0" y="3429000"/>
            <a:ext cx="3039904" cy="30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4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649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在第二章節中，我們認識到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「數字手寫辨識」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「貓狗辨識」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的案例，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就是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將「圖片」連接到類神經網路的輸入層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以及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將「類別」連接到類神經網路的輸出層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如此一來，類神經網路就會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依照資料來調整權重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，學習到如何分類這些圖片。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738089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</p:spTree>
    <p:extLst>
      <p:ext uri="{BB962C8B-B14F-4D97-AF65-F5344CB8AC3E}">
        <p14:creationId xmlns:p14="http://schemas.microsoft.com/office/powerpoint/2010/main" val="3396417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3136D10-15F5-CF45-9D7C-9771652E9FB6}"/>
              </a:ext>
            </a:extLst>
          </p:cNvPr>
          <p:cNvSpPr/>
          <p:nvPr/>
        </p:nvSpPr>
        <p:spPr>
          <a:xfrm>
            <a:off x="1879442" y="2875205"/>
            <a:ext cx="3266949" cy="310201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7754A7-C57E-8648-8B97-0E1E0F198B30}"/>
              </a:ext>
            </a:extLst>
          </p:cNvPr>
          <p:cNvSpPr txBox="1"/>
          <p:nvPr/>
        </p:nvSpPr>
        <p:spPr>
          <a:xfrm>
            <a:off x="880504" y="5700018"/>
            <a:ext cx="4666662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低於臨界值也可以輸出訊號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重點是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能夠決定一個分界點。</a:t>
            </a:r>
          </a:p>
        </p:txBody>
      </p:sp>
    </p:spTree>
    <p:extLst>
      <p:ext uri="{BB962C8B-B14F-4D97-AF65-F5344CB8AC3E}">
        <p14:creationId xmlns:p14="http://schemas.microsoft.com/office/powerpoint/2010/main" val="2780214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412250" y="27547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4329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811B100-BCC1-2848-A374-44D0A82AFBDF}"/>
              </a:ext>
            </a:extLst>
          </p:cNvPr>
          <p:cNvSpPr txBox="1"/>
          <p:nvPr/>
        </p:nvSpPr>
        <p:spPr>
          <a:xfrm>
            <a:off x="10060338" y="40810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動漫圖的比例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5747B0-7D17-5043-9036-65AD842B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8" y="3154819"/>
            <a:ext cx="2983196" cy="29831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33D81E-C8AE-B541-BE38-18B747AD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31" y="2843804"/>
            <a:ext cx="3554342" cy="356424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F4E37B9-7561-8745-9316-B9F4EB6552A1}"/>
              </a:ext>
            </a:extLst>
          </p:cNvPr>
          <p:cNvSpPr txBox="1"/>
          <p:nvPr/>
        </p:nvSpPr>
        <p:spPr>
          <a:xfrm>
            <a:off x="2852365" y="6177214"/>
            <a:ext cx="32624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上課還醒著嗎？各位？</a:t>
            </a:r>
          </a:p>
        </p:txBody>
      </p:sp>
    </p:spTree>
    <p:extLst>
      <p:ext uri="{BB962C8B-B14F-4D97-AF65-F5344CB8AC3E}">
        <p14:creationId xmlns:p14="http://schemas.microsoft.com/office/powerpoint/2010/main" val="250659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E6441E8-DD55-0D43-9155-B78D34ADEE92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3D65894-3582-C341-BA89-291C0933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693D8AE-8BEE-D645-84C4-EE07ECE7326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DCA6943-EFA8-4141-805A-9E3C6136228B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A285B2-187F-574C-972C-E0A11985D268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6508CCE-222D-1247-8776-C2C67AD45133}"/>
              </a:ext>
            </a:extLst>
          </p:cNvPr>
          <p:cNvSpPr/>
          <p:nvPr/>
        </p:nvSpPr>
        <p:spPr>
          <a:xfrm>
            <a:off x="7411712" y="2534856"/>
            <a:ext cx="933635" cy="891250"/>
          </a:xfrm>
          <a:custGeom>
            <a:avLst/>
            <a:gdLst>
              <a:gd name="connsiteX0" fmla="*/ 7660 w 933635"/>
              <a:gd name="connsiteY0" fmla="*/ 0 h 891250"/>
              <a:gd name="connsiteX1" fmla="*/ 134982 w 933635"/>
              <a:gd name="connsiteY1" fmla="*/ 601883 h 891250"/>
              <a:gd name="connsiteX2" fmla="*/ 933635 w 933635"/>
              <a:gd name="connsiteY2" fmla="*/ 891250 h 8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635" h="891250">
                <a:moveTo>
                  <a:pt x="7660" y="0"/>
                </a:moveTo>
                <a:cubicBezTo>
                  <a:pt x="-5844" y="226670"/>
                  <a:pt x="-19347" y="453341"/>
                  <a:pt x="134982" y="601883"/>
                </a:cubicBezTo>
                <a:cubicBezTo>
                  <a:pt x="289311" y="750425"/>
                  <a:pt x="611473" y="820837"/>
                  <a:pt x="933635" y="89125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97E4EF9F-62B8-7445-8F6D-851E354E4F8F}"/>
              </a:ext>
            </a:extLst>
          </p:cNvPr>
          <p:cNvSpPr/>
          <p:nvPr/>
        </p:nvSpPr>
        <p:spPr>
          <a:xfrm>
            <a:off x="7361076" y="2558005"/>
            <a:ext cx="799076" cy="1817225"/>
          </a:xfrm>
          <a:custGeom>
            <a:avLst/>
            <a:gdLst>
              <a:gd name="connsiteX0" fmla="*/ 46721 w 799076"/>
              <a:gd name="connsiteY0" fmla="*/ 0 h 1817225"/>
              <a:gd name="connsiteX1" fmla="*/ 81446 w 799076"/>
              <a:gd name="connsiteY1" fmla="*/ 1145894 h 1817225"/>
              <a:gd name="connsiteX2" fmla="*/ 799076 w 799076"/>
              <a:gd name="connsiteY2" fmla="*/ 1817225 h 181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076" h="1817225">
                <a:moveTo>
                  <a:pt x="46721" y="0"/>
                </a:moveTo>
                <a:cubicBezTo>
                  <a:pt x="1387" y="421511"/>
                  <a:pt x="-43947" y="843023"/>
                  <a:pt x="81446" y="1145894"/>
                </a:cubicBezTo>
                <a:cubicBezTo>
                  <a:pt x="206839" y="1448765"/>
                  <a:pt x="502957" y="1632995"/>
                  <a:pt x="799076" y="1817225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00CC27-A52F-0A4D-8B90-A699E4FE5FAC}"/>
              </a:ext>
            </a:extLst>
          </p:cNvPr>
          <p:cNvSpPr/>
          <p:nvPr/>
        </p:nvSpPr>
        <p:spPr>
          <a:xfrm>
            <a:off x="10440365" y="3183038"/>
            <a:ext cx="393539" cy="46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8BFA5B-D4FF-9448-A285-F7FD316CAE9B}"/>
              </a:ext>
            </a:extLst>
          </p:cNvPr>
          <p:cNvSpPr/>
          <p:nvPr/>
        </p:nvSpPr>
        <p:spPr>
          <a:xfrm>
            <a:off x="8979567" y="4106172"/>
            <a:ext cx="685294" cy="76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2287975" y="1689336"/>
            <a:ext cx="854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以這個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類神經元模型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來看，當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輸入值與權重計算完的結果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高於或等於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，反之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當低於𝜃值，就會輸出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402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1596010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5B23A3E3-A102-F14E-9AE1-92C6C5C30A6E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52" name="圓角矩形 51">
              <a:extLst>
                <a:ext uri="{FF2B5EF4-FFF2-40B4-BE49-F238E27FC236}">
                  <a16:creationId xmlns:a16="http://schemas.microsoft.com/office/drawing/2014/main" id="{CC80A9DE-AFD0-1C4C-9C9C-8C88A6DA487E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04B9A33-AF84-6446-BBDA-C8BFCE8BBC18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2299433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082741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0CEE53C-DBBC-5B41-83D5-46B8694B2EBB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FF0E8352-F925-4443-83A2-11F90FDBF4AD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B8883A-D01B-354A-82FA-C3898A82613F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197948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5AFBC4EF-F106-1B4E-ADB0-8BB390A6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0" y="2767688"/>
            <a:ext cx="2356273" cy="176720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4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50C9E08E-017C-404F-B436-DF1592E8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70" y="2724342"/>
            <a:ext cx="1549827" cy="18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B442651-A735-B14A-8EB6-7907D77C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35" y="2734914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D939D74-62E3-9746-99A8-EA7619D0C58F}"/>
              </a:ext>
            </a:extLst>
          </p:cNvPr>
          <p:cNvGrpSpPr/>
          <p:nvPr/>
        </p:nvGrpSpPr>
        <p:grpSpPr>
          <a:xfrm>
            <a:off x="3871164" y="5265155"/>
            <a:ext cx="5205982" cy="1236239"/>
            <a:chOff x="6357333" y="3990729"/>
            <a:chExt cx="5205982" cy="1236239"/>
          </a:xfrm>
        </p:grpSpPr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5C851D52-DA8D-6446-8ECF-9D90F2181ABF}"/>
                </a:ext>
              </a:extLst>
            </p:cNvPr>
            <p:cNvSpPr/>
            <p:nvPr/>
          </p:nvSpPr>
          <p:spPr>
            <a:xfrm>
              <a:off x="6357333" y="3990729"/>
              <a:ext cx="5205982" cy="12362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E519D92-EB5A-B048-8B4C-F0E9305EBB8E}"/>
                    </a:ext>
                  </a:extLst>
                </p:cNvPr>
                <p:cNvSpPr txBox="1"/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𝐸𝑟𝑟𝑜𝑟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" altLang="zh-TW" sz="2400" dirty="0">
                    <a:latin typeface="Heiti SC Medium" pitchFamily="2" charset="-128"/>
                    <a:ea typeface="Heiti SC Medium" pitchFamily="2" charset="-128"/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E519D92-EB5A-B048-8B4C-F0E9305EB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blipFill>
                  <a:blip r:embed="rId4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8EDFA0B-1B97-C94D-8F37-9C7E96309753}"/>
              </a:ext>
            </a:extLst>
          </p:cNvPr>
          <p:cNvSpPr txBox="1"/>
          <p:nvPr/>
        </p:nvSpPr>
        <p:spPr>
          <a:xfrm>
            <a:off x="7353596" y="60397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學習演算法</a:t>
            </a:r>
          </a:p>
        </p:txBody>
      </p:sp>
      <p:sp>
        <p:nvSpPr>
          <p:cNvPr id="13" name="手繪多邊形 12">
            <a:extLst>
              <a:ext uri="{FF2B5EF4-FFF2-40B4-BE49-F238E27FC236}">
                <a16:creationId xmlns:a16="http://schemas.microsoft.com/office/drawing/2014/main" id="{DBE682B2-50BB-CF41-8DB9-FF7723450ACA}"/>
              </a:ext>
            </a:extLst>
          </p:cNvPr>
          <p:cNvSpPr/>
          <p:nvPr/>
        </p:nvSpPr>
        <p:spPr>
          <a:xfrm>
            <a:off x="8436864" y="5084064"/>
            <a:ext cx="1889760" cy="829056"/>
          </a:xfrm>
          <a:custGeom>
            <a:avLst/>
            <a:gdLst>
              <a:gd name="connsiteX0" fmla="*/ 1889760 w 1889760"/>
              <a:gd name="connsiteY0" fmla="*/ 0 h 829056"/>
              <a:gd name="connsiteX1" fmla="*/ 1450848 w 1889760"/>
              <a:gd name="connsiteY1" fmla="*/ 621792 h 829056"/>
              <a:gd name="connsiteX2" fmla="*/ 0 w 1889760"/>
              <a:gd name="connsiteY2" fmla="*/ 829056 h 82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60" h="829056">
                <a:moveTo>
                  <a:pt x="1889760" y="0"/>
                </a:moveTo>
                <a:cubicBezTo>
                  <a:pt x="1827784" y="241808"/>
                  <a:pt x="1765808" y="483616"/>
                  <a:pt x="1450848" y="621792"/>
                </a:cubicBezTo>
                <a:cubicBezTo>
                  <a:pt x="1135888" y="759968"/>
                  <a:pt x="567944" y="794512"/>
                  <a:pt x="0" y="829056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93A5DDA-1CDB-9541-AD6B-BD80AB9C9C72}"/>
              </a:ext>
            </a:extLst>
          </p:cNvPr>
          <p:cNvSpPr/>
          <p:nvPr/>
        </p:nvSpPr>
        <p:spPr>
          <a:xfrm>
            <a:off x="7281432" y="5559096"/>
            <a:ext cx="1121555" cy="58951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DE057AE-658C-F34C-B51D-61F7F2065852}"/>
              </a:ext>
            </a:extLst>
          </p:cNvPr>
          <p:cNvSpPr/>
          <p:nvPr/>
        </p:nvSpPr>
        <p:spPr>
          <a:xfrm>
            <a:off x="4255008" y="5498592"/>
            <a:ext cx="1194816" cy="77196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D3CBCF39-4043-A849-8D57-242CEFB68BC0}"/>
              </a:ext>
            </a:extLst>
          </p:cNvPr>
          <p:cNvSpPr/>
          <p:nvPr/>
        </p:nvSpPr>
        <p:spPr>
          <a:xfrm>
            <a:off x="4170613" y="3718560"/>
            <a:ext cx="1315787" cy="1804416"/>
          </a:xfrm>
          <a:custGeom>
            <a:avLst/>
            <a:gdLst>
              <a:gd name="connsiteX0" fmla="*/ 316043 w 1315787"/>
              <a:gd name="connsiteY0" fmla="*/ 1804416 h 1804416"/>
              <a:gd name="connsiteX1" fmla="*/ 60011 w 1315787"/>
              <a:gd name="connsiteY1" fmla="*/ 1219200 h 1804416"/>
              <a:gd name="connsiteX2" fmla="*/ 1315787 w 1315787"/>
              <a:gd name="connsiteY2" fmla="*/ 0 h 180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787" h="1804416">
                <a:moveTo>
                  <a:pt x="316043" y="1804416"/>
                </a:moveTo>
                <a:cubicBezTo>
                  <a:pt x="104715" y="1662176"/>
                  <a:pt x="-106613" y="1519936"/>
                  <a:pt x="60011" y="1219200"/>
                </a:cubicBezTo>
                <a:cubicBezTo>
                  <a:pt x="226635" y="918464"/>
                  <a:pt x="771211" y="459232"/>
                  <a:pt x="1315787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FA1EC6C-A11B-4141-804F-D6B170B23E35}"/>
              </a:ext>
            </a:extLst>
          </p:cNvPr>
          <p:cNvSpPr txBox="1"/>
          <p:nvPr/>
        </p:nvSpPr>
        <p:spPr>
          <a:xfrm>
            <a:off x="2754841" y="4872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調整權重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6AE67079-4376-A340-9F63-7D7496D51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35" y="2734914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5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184602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193852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27939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0546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00363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62102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391526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AD8E0F0-57AB-F64B-B689-E395ACCEF05F}"/>
              </a:ext>
            </a:extLst>
          </p:cNvPr>
          <p:cNvGrpSpPr/>
          <p:nvPr/>
        </p:nvGrpSpPr>
        <p:grpSpPr>
          <a:xfrm>
            <a:off x="6315272" y="4992598"/>
            <a:ext cx="5205982" cy="1236239"/>
            <a:chOff x="6357333" y="3990729"/>
            <a:chExt cx="5205982" cy="1236239"/>
          </a:xfrm>
        </p:grpSpPr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F2B17008-035E-C945-A0E1-0722BA1B6AEB}"/>
                </a:ext>
              </a:extLst>
            </p:cNvPr>
            <p:cNvSpPr/>
            <p:nvPr/>
          </p:nvSpPr>
          <p:spPr>
            <a:xfrm>
              <a:off x="6357333" y="3990729"/>
              <a:ext cx="5205982" cy="12362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/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𝐸𝑟𝑟𝑜𝑟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" altLang="zh-TW" sz="2400" dirty="0">
                    <a:latin typeface="Heiti SC Medium" pitchFamily="2" charset="-128"/>
                    <a:ea typeface="Heiti SC Medium" pitchFamily="2" charset="-128"/>
                  </a:endParaRPr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blipFill>
                  <a:blip r:embed="rId4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F115662-E27D-C743-9F80-56BB905BAEAC}"/>
              </a:ext>
            </a:extLst>
          </p:cNvPr>
          <p:cNvSpPr txBox="1"/>
          <p:nvPr/>
        </p:nvSpPr>
        <p:spPr>
          <a:xfrm>
            <a:off x="9797704" y="576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學習演算法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88941A6-A751-384E-9E95-A62835A06469}"/>
              </a:ext>
            </a:extLst>
          </p:cNvPr>
          <p:cNvSpPr txBox="1"/>
          <p:nvPr/>
        </p:nvSpPr>
        <p:spPr>
          <a:xfrm>
            <a:off x="466441" y="4880517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在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「機器學習」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、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「深度學習」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的領域，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是希望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電腦、機器能夠「自動」學習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所以在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調整權重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時，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都是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依靠演算法自動調整的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CFD241B-8C27-C641-A42C-CE7B76109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35" y="2257151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4F9E6F-29ED-D944-8023-36896E9097F0}"/>
              </a:ext>
            </a:extLst>
          </p:cNvPr>
          <p:cNvSpPr txBox="1"/>
          <p:nvPr/>
        </p:nvSpPr>
        <p:spPr>
          <a:xfrm>
            <a:off x="9912096" y="30546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184602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193852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27939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00363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62102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AD8E0F0-57AB-F64B-B689-E395ACCEF05F}"/>
              </a:ext>
            </a:extLst>
          </p:cNvPr>
          <p:cNvGrpSpPr/>
          <p:nvPr/>
        </p:nvGrpSpPr>
        <p:grpSpPr>
          <a:xfrm>
            <a:off x="6315272" y="4992598"/>
            <a:ext cx="5205982" cy="1236239"/>
            <a:chOff x="6357333" y="3990729"/>
            <a:chExt cx="5205982" cy="1236239"/>
          </a:xfrm>
        </p:grpSpPr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F2B17008-035E-C945-A0E1-0722BA1B6AEB}"/>
                </a:ext>
              </a:extLst>
            </p:cNvPr>
            <p:cNvSpPr/>
            <p:nvPr/>
          </p:nvSpPr>
          <p:spPr>
            <a:xfrm>
              <a:off x="6357333" y="3990729"/>
              <a:ext cx="5205982" cy="12362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/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𝐸𝑟𝑟𝑜𝑟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" altLang="zh-TW" sz="2400" dirty="0">
                    <a:latin typeface="Heiti SC Medium" pitchFamily="2" charset="-128"/>
                    <a:ea typeface="Heiti SC Medium" pitchFamily="2" charset="-128"/>
                  </a:endParaRPr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blipFill>
                  <a:blip r:embed="rId4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F115662-E27D-C743-9F80-56BB905BAEAC}"/>
              </a:ext>
            </a:extLst>
          </p:cNvPr>
          <p:cNvSpPr txBox="1"/>
          <p:nvPr/>
        </p:nvSpPr>
        <p:spPr>
          <a:xfrm>
            <a:off x="9797704" y="576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學習演算法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7E23905-BCB8-1F44-B8B9-AB7E6442D622}"/>
              </a:ext>
            </a:extLst>
          </p:cNvPr>
          <p:cNvSpPr txBox="1"/>
          <p:nvPr/>
        </p:nvSpPr>
        <p:spPr>
          <a:xfrm>
            <a:off x="5234225" y="13249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權重調整後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12D772-2D21-9C48-8E35-DB85FF20155E}"/>
              </a:ext>
            </a:extLst>
          </p:cNvPr>
          <p:cNvSpPr/>
          <p:nvPr/>
        </p:nvSpPr>
        <p:spPr>
          <a:xfrm>
            <a:off x="4334256" y="1846028"/>
            <a:ext cx="3523488" cy="28790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EB34CD5-66CE-944A-9F7E-B16343792583}"/>
              </a:ext>
            </a:extLst>
          </p:cNvPr>
          <p:cNvSpPr txBox="1"/>
          <p:nvPr/>
        </p:nvSpPr>
        <p:spPr>
          <a:xfrm>
            <a:off x="9944009" y="40127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分類正確！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32C74E2-AF27-8F41-BDEA-835D727D7BA8}"/>
              </a:ext>
            </a:extLst>
          </p:cNvPr>
          <p:cNvSpPr txBox="1"/>
          <p:nvPr/>
        </p:nvSpPr>
        <p:spPr>
          <a:xfrm>
            <a:off x="673384" y="5010552"/>
            <a:ext cx="5109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「學習演算法」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將在第五單元介紹，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本章節我們先了解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「誤差」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以及更加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完整的類神經元模型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C632A363-0A01-294A-ABB1-2063A1C4F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35" y="2369154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6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36041</TotalTime>
  <Words>1485</Words>
  <Application>Microsoft Macintosh PowerPoint</Application>
  <PresentationFormat>寬螢幕</PresentationFormat>
  <Paragraphs>415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Heiti SC Medium</vt:lpstr>
      <vt:lpstr>Arial</vt:lpstr>
      <vt:lpstr>Calibri</vt:lpstr>
      <vt:lpstr>Calibri Light</vt:lpstr>
      <vt:lpstr>Cambria Math</vt:lpstr>
      <vt:lpstr>Office 佈景主題</vt:lpstr>
      <vt:lpstr>類神經網路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誤差怎麼計算？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53</cp:revision>
  <dcterms:created xsi:type="dcterms:W3CDTF">2022-01-05T17:12:29Z</dcterms:created>
  <dcterms:modified xsi:type="dcterms:W3CDTF">2022-04-18T06:39:20Z</dcterms:modified>
</cp:coreProperties>
</file>