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21" r:id="rId27"/>
    <p:sldId id="320" r:id="rId28"/>
    <p:sldId id="323" r:id="rId29"/>
    <p:sldId id="318" r:id="rId30"/>
    <p:sldId id="319" r:id="rId31"/>
    <p:sldId id="322" r:id="rId32"/>
    <p:sldId id="324" r:id="rId33"/>
    <p:sldId id="326" r:id="rId34"/>
    <p:sldId id="327" r:id="rId35"/>
    <p:sldId id="328" r:id="rId36"/>
    <p:sldId id="329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003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97198-5DAF-994E-852E-8F3A4370FC2B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BE81F-4383-4E4F-8F2F-46B527F31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30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3DCE-47CD-8B4D-B8B8-785D44C5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202519-E67D-4E4C-BC3D-35469222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31D76-AEF5-5E42-ADCC-5B70BA9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DD39A-9EFF-6744-8FD2-B4D81D2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72A91-225F-F448-9362-9074D81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1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F961D-5C42-9540-B77A-9224D06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BF1A1-98A2-3345-B8F2-E742EF51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6F881-BDC1-A241-920E-D8ADD73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EB892-FD9A-DB43-8C3E-E2BC3FF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29C2A-51D2-D849-A56F-E925FD8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011FB3-17C8-0542-B0EF-F35937EE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5859D-FDDD-AE41-8F32-4F872075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53DD7-A3CC-7C41-912E-6937DC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F9ADA-F4BB-5642-A184-ABC1DA1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E9958-9587-6440-97E3-B568AA6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70F5C-0E03-FE42-9373-C62C135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18C05-0ECC-4844-8438-50B1C8E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523-7851-B84F-A8D3-B8D2E4CA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75721-0407-2440-BF0F-0250E28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367D3-CF4B-EF44-995D-6DB8D32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79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C751-BAEF-284D-96E8-CFDD01C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C7C69-D804-4647-BF98-A02D7149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A1616-5495-3A4C-9935-A98BC54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617E9-B87C-DA43-9463-0A76EFB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6D5C7-AE0E-064E-9008-B47B55F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DD0A-C94A-D742-AE82-A06AC68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1A2FD-9EEF-F544-88CF-BA3229FB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E0B87-4BEA-A145-A616-B591E36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AD864-4C3C-4D41-88CA-B52A835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951DE-2F63-9B43-9101-337B060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A835FE-17E2-534C-8016-1807BE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4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CB8F-B495-3947-B14C-CB97CCC8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5236E-B396-CC46-8ED4-A719B87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ADB62E-113F-4743-A47B-3F973304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755BAB-5E65-7F45-A234-D1FF5BFC8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2FB95-ED7D-324A-B7D0-39EA012E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160254-AD89-FE41-BBDD-6A9951DF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169D2B-2AD7-3143-949F-F14706B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A84C58-9536-C34D-8A33-935E999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25523-564A-D949-BD27-FC2DBEF8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1D2F4B-BD4A-9C4E-A22D-FC6B866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2C36BF-6D05-4442-8BAB-1B0D959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3AFA73-B715-8849-B947-FD5BEB6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7DE901-92D7-6242-8BF3-96FD1707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C64C9-D2ED-474C-AFA8-7E4D9125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EF6BD-2173-3140-B811-9DC75EA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3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FFB7-905D-964D-B519-2A55AA70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3776D-B5C3-C54B-BFBD-B7E975F1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D9A4C-AA17-BD4B-87E8-221FE67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CE7A42-D794-0F40-BC68-3F040E2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CCA098-1323-A642-8ED8-23C8565D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C0614-9310-0A48-9519-8D4EB41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0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28F4-F2F4-9D4A-BB25-C619843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AABAC6-BC0B-C14B-A9F0-03746B7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6F19-EA3C-004D-80DB-09F98D43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48366-8418-564F-A96E-99FCB5B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9088B-BD0B-AD45-8CCD-739EF90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3F335-93D8-6F49-B6BF-5EA18BA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66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59A697-BA22-1947-B29E-859AE32D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3DA7-8355-C04E-96E2-FEEE8E9B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7DB78-A75F-B746-A73D-F5CF753A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335CB-E0D5-4940-984D-51433187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82332-E65B-1B42-A75F-B336E8DC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3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EDEC0-8573-C844-84A1-1BB248FEF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D453-668F-2545-B308-CCBDEFAC4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第三單元 權重的調整</a:t>
            </a:r>
            <a:br>
              <a:rPr kumimoji="1" lang="en-US" altLang="zh-TW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第四單元 類神經元的運算</a:t>
            </a:r>
          </a:p>
        </p:txBody>
      </p:sp>
    </p:spTree>
    <p:extLst>
      <p:ext uri="{BB962C8B-B14F-4D97-AF65-F5344CB8AC3E}">
        <p14:creationId xmlns:p14="http://schemas.microsoft.com/office/powerpoint/2010/main" val="7765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143660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2626177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2626177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2626177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2626177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2683071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907721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907721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907721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907721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355520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3355520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355520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3355520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4027967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4327342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090323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891409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3616319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692603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794299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2380015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1436607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3732928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905195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05866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797832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653947" y="5919363"/>
            <a:ext cx="6748040" cy="756507"/>
            <a:chOff x="6085776" y="5409759"/>
            <a:chExt cx="6748040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085776" y="5409759"/>
              <a:ext cx="6748040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BEABCC1-0850-404D-A4F9-49F89AD67678}"/>
              </a:ext>
            </a:extLst>
          </p:cNvPr>
          <p:cNvGrpSpPr/>
          <p:nvPr/>
        </p:nvGrpSpPr>
        <p:grpSpPr>
          <a:xfrm>
            <a:off x="7978324" y="5919363"/>
            <a:ext cx="2784830" cy="756507"/>
            <a:chOff x="8307661" y="5918165"/>
            <a:chExt cx="2784830" cy="756507"/>
          </a:xfrm>
        </p:grpSpPr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EEB6F85D-DE4A-2E4A-9A37-C9CC06D886F4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5B619AC-7CAA-0541-A1BA-CBACD30EAA65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5B619AC-7CAA-0541-A1BA-CBACD30EA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BD51D7A-314F-1B49-93C8-18882A9DEC7C}"/>
              </a:ext>
            </a:extLst>
          </p:cNvPr>
          <p:cNvSpPr txBox="1"/>
          <p:nvPr/>
        </p:nvSpPr>
        <p:spPr>
          <a:xfrm>
            <a:off x="7942991" y="425849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 ＝ 期望輸出 － 輸出值</a:t>
            </a:r>
          </a:p>
        </p:txBody>
      </p:sp>
    </p:spTree>
    <p:extLst>
      <p:ext uri="{BB962C8B-B14F-4D97-AF65-F5344CB8AC3E}">
        <p14:creationId xmlns:p14="http://schemas.microsoft.com/office/powerpoint/2010/main" val="198725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942735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978068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1457014" y="12312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資料輸入</a:t>
            </a:r>
          </a:p>
        </p:txBody>
      </p:sp>
    </p:spTree>
    <p:extLst>
      <p:ext uri="{BB962C8B-B14F-4D97-AF65-F5344CB8AC3E}">
        <p14:creationId xmlns:p14="http://schemas.microsoft.com/office/powerpoint/2010/main" val="140346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942735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978068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2307201" y="30865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運算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81C2FF-6B24-8747-BCAE-994C5ABBD834}"/>
              </a:ext>
            </a:extLst>
          </p:cNvPr>
          <p:cNvSpPr/>
          <p:nvPr/>
        </p:nvSpPr>
        <p:spPr>
          <a:xfrm>
            <a:off x="3259065" y="270549"/>
            <a:ext cx="4869149" cy="549364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150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115080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9040859" y="2543546"/>
            <a:ext cx="1024339" cy="102433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9040859" y="36539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9040859" y="199626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將計算結果輸出</a:t>
            </a:r>
          </a:p>
        </p:txBody>
      </p:sp>
    </p:spTree>
    <p:extLst>
      <p:ext uri="{BB962C8B-B14F-4D97-AF65-F5344CB8AC3E}">
        <p14:creationId xmlns:p14="http://schemas.microsoft.com/office/powerpoint/2010/main" val="211120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115080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9040859" y="2543546"/>
            <a:ext cx="1024339" cy="102433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9040859" y="36539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9040859" y="199626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將計算結果輸出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42FB83C-5B6F-EE42-A68F-09CEF190B3CE}"/>
              </a:ext>
            </a:extLst>
          </p:cNvPr>
          <p:cNvGrpSpPr/>
          <p:nvPr/>
        </p:nvGrpSpPr>
        <p:grpSpPr>
          <a:xfrm>
            <a:off x="6674850" y="4429053"/>
            <a:ext cx="5293807" cy="2042905"/>
            <a:chOff x="6703121" y="4155990"/>
            <a:chExt cx="5293807" cy="2042905"/>
          </a:xfrm>
        </p:grpSpPr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2AEF5D89-250B-3843-B102-B56A4185E5C9}"/>
                </a:ext>
              </a:extLst>
            </p:cNvPr>
            <p:cNvSpPr/>
            <p:nvPr/>
          </p:nvSpPr>
          <p:spPr>
            <a:xfrm>
              <a:off x="6703121" y="4155990"/>
              <a:ext cx="5293807" cy="204290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C2F550E-B9DD-FA49-B639-76D833356A30}"/>
                </a:ext>
              </a:extLst>
            </p:cNvPr>
            <p:cNvSpPr txBox="1"/>
            <p:nvPr/>
          </p:nvSpPr>
          <p:spPr>
            <a:xfrm>
              <a:off x="7058405" y="4481079"/>
              <a:ext cx="449353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誤差 ＝ 期望輸出 － 輸出值</a:t>
              </a:r>
              <a:endPara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endParaRPr>
            </a:p>
            <a:p>
              <a:endPara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en-US" altLang="zh-TW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→</a:t>
              </a:r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 誤差 ＝ </a:t>
              </a:r>
              <a:r>
                <a:rPr kumimoji="1" lang="zh-TW" altLang="en-US" sz="2800" dirty="0">
                  <a:highlight>
                    <a:srgbClr val="FF0000"/>
                  </a:highlight>
                  <a:latin typeface="Heiti SC Medium" pitchFamily="2" charset="-128"/>
                  <a:ea typeface="Heiti SC Medium" pitchFamily="2" charset="-128"/>
                </a:rPr>
                <a:t>貓</a:t>
              </a:r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－ </a:t>
              </a:r>
              <a:r>
                <a:rPr kumimoji="1" lang="zh-TW" altLang="en-US" sz="2800" dirty="0">
                  <a:highlight>
                    <a:srgbClr val="FF0000"/>
                  </a:highlight>
                  <a:latin typeface="Heiti SC Medium" pitchFamily="2" charset="-128"/>
                  <a:ea typeface="Heiti SC Medium" pitchFamily="2" charset="-128"/>
                </a:rPr>
                <a:t>狗</a:t>
              </a:r>
              <a:endParaRPr kumimoji="1" lang="en-US" altLang="zh-TW" sz="28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24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172495" y="1180625"/>
            <a:ext cx="1236304" cy="36807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194688">
            <a:off x="4744502" y="1837319"/>
            <a:ext cx="996867" cy="25166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1207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374891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391982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70748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374891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391982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19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208D6BA-04B8-AE40-BBAC-31290615232C}"/>
              </a:ext>
            </a:extLst>
          </p:cNvPr>
          <p:cNvSpPr txBox="1"/>
          <p:nvPr/>
        </p:nvSpPr>
        <p:spPr>
          <a:xfrm>
            <a:off x="8735471" y="4188314"/>
            <a:ext cx="32560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6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31381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280686" y="1847037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280686" y="378003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64802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280686" y="1847037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280686" y="378003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CA3365A-0F34-734D-B440-D629C4F23024}"/>
              </a:ext>
            </a:extLst>
          </p:cNvPr>
          <p:cNvSpPr txBox="1"/>
          <p:nvPr/>
        </p:nvSpPr>
        <p:spPr>
          <a:xfrm>
            <a:off x="8735471" y="2055748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-13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7D4A8B2-710D-B349-A082-08B795592395}"/>
              </a:ext>
            </a:extLst>
          </p:cNvPr>
          <p:cNvSpPr txBox="1"/>
          <p:nvPr/>
        </p:nvSpPr>
        <p:spPr>
          <a:xfrm>
            <a:off x="8546788" y="4188314"/>
            <a:ext cx="3573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-14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403959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26B86-FC9D-F649-A35B-86077F8D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46" y="3613868"/>
            <a:ext cx="5349422" cy="28790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典型的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類神經網路是分層的結構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，網路中的類神經元排列在這些分層中。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那麼，類神經網路該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如何學習？如何調整權重呢？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8CE4B-7BEB-B247-BA12-F50AD43674A8}"/>
              </a:ext>
            </a:extLst>
          </p:cNvPr>
          <p:cNvSpPr txBox="1"/>
          <p:nvPr/>
        </p:nvSpPr>
        <p:spPr>
          <a:xfrm>
            <a:off x="6096000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輸入資料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5137-E2A4-604D-89DA-3D3A7D46F6F6}"/>
              </a:ext>
            </a:extLst>
          </p:cNvPr>
          <p:cNvSpPr txBox="1"/>
          <p:nvPr/>
        </p:nvSpPr>
        <p:spPr>
          <a:xfrm>
            <a:off x="10627823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輸出資料</a:t>
            </a:r>
          </a:p>
        </p:txBody>
      </p:sp>
    </p:spTree>
    <p:extLst>
      <p:ext uri="{BB962C8B-B14F-4D97-AF65-F5344CB8AC3E}">
        <p14:creationId xmlns:p14="http://schemas.microsoft.com/office/powerpoint/2010/main" val="1954277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我們在介紹過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類神經元的運算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後，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在這個章節裡面，我們將介紹一個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更通用的表示方式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EA1B3B-0B5B-FE48-ACF6-9EA62984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204" y="2875205"/>
            <a:ext cx="6119591" cy="38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4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A372FE27-6304-214B-ABF0-69D431DC0D6A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ED87A3C3-69E3-664C-B682-EF0126D00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B572FB4-BD15-914B-B84D-BB50AB2646AD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87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D47CB467-4122-5043-96B5-EB50BDFC8DEE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C0CCFDB5-F117-B94C-B6CA-82F8E0C10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8913D42-CB3D-074B-810F-A14AEEC05707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729205" y="2329113"/>
            <a:ext cx="5366795" cy="43147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20D518-823B-2F4E-A1D1-56D873B03C1B}"/>
              </a:ext>
            </a:extLst>
          </p:cNvPr>
          <p:cNvSpPr/>
          <p:nvPr/>
        </p:nvSpPr>
        <p:spPr>
          <a:xfrm>
            <a:off x="8527800" y="2814989"/>
            <a:ext cx="2306104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53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A7798FB6-E33A-9B41-9C68-769A99637C94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0BAFDA0D-4DD1-9E4C-A9A5-C02ACEFB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12CA1E3-E2E8-A048-B569-10EF5292C9A7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5868365" y="3657600"/>
            <a:ext cx="2338085" cy="201399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6840A-F936-9E4C-959C-B63C149CD4DE}"/>
              </a:ext>
            </a:extLst>
          </p:cNvPr>
          <p:cNvSpPr/>
          <p:nvPr/>
        </p:nvSpPr>
        <p:spPr>
          <a:xfrm>
            <a:off x="8329799" y="3872478"/>
            <a:ext cx="3023999" cy="12280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6001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5CDD966-A09C-FD47-98A9-668B872B2423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C589C86-A676-1C4D-9CCB-61AC8050F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79B8969-6A28-BA46-9616-7C5E06D2B734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537819" y="2329113"/>
            <a:ext cx="7668632" cy="4256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6840A-F936-9E4C-959C-B63C149CD4DE}"/>
              </a:ext>
            </a:extLst>
          </p:cNvPr>
          <p:cNvSpPr/>
          <p:nvPr/>
        </p:nvSpPr>
        <p:spPr>
          <a:xfrm>
            <a:off x="9074553" y="4994106"/>
            <a:ext cx="2501200" cy="132556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815C9A-ACBE-4B43-BCDE-E5E900DB9930}"/>
              </a:ext>
            </a:extLst>
          </p:cNvPr>
          <p:cNvSpPr/>
          <p:nvPr/>
        </p:nvSpPr>
        <p:spPr>
          <a:xfrm>
            <a:off x="729206" y="2505874"/>
            <a:ext cx="5139158" cy="398700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8C39C2-AD09-D047-8997-5C09F488DCD3}"/>
              </a:ext>
            </a:extLst>
          </p:cNvPr>
          <p:cNvSpPr/>
          <p:nvPr/>
        </p:nvSpPr>
        <p:spPr>
          <a:xfrm>
            <a:off x="6059750" y="3657600"/>
            <a:ext cx="2054052" cy="201399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DF15EB-0C0A-F748-B17F-6092B26FD935}"/>
              </a:ext>
            </a:extLst>
          </p:cNvPr>
          <p:cNvSpPr/>
          <p:nvPr/>
        </p:nvSpPr>
        <p:spPr>
          <a:xfrm>
            <a:off x="9688010" y="5129400"/>
            <a:ext cx="1467790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385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11EB85A1-C24F-8B4D-ACA9-BBC71251BAF4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89FD62A-DF49-1341-BF8F-97CEF58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BB12542-4528-3F45-A46F-33FA9DFB450F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BB4551-6B6E-0347-BE21-F635446ABEC2}"/>
              </a:ext>
            </a:extLst>
          </p:cNvPr>
          <p:cNvSpPr txBox="1"/>
          <p:nvPr/>
        </p:nvSpPr>
        <p:spPr>
          <a:xfrm>
            <a:off x="6096000" y="2329113"/>
            <a:ext cx="2737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</a:t>
            </a:r>
            <a:r>
              <a:rPr lang="zh-TW" altLang="en-US" sz="3200" dirty="0">
                <a:solidFill>
                  <a:srgbClr val="000000"/>
                </a:solidFill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值是什麼？</a:t>
            </a:r>
            <a:endParaRPr lang="zh-TW" altLang="en-US" sz="32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965340-EF7B-9D49-98CC-126C1391F98A}"/>
              </a:ext>
            </a:extLst>
          </p:cNvPr>
          <p:cNvSpPr/>
          <p:nvPr/>
        </p:nvSpPr>
        <p:spPr>
          <a:xfrm>
            <a:off x="4359356" y="2576481"/>
            <a:ext cx="1590031" cy="12178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66B0AB5-D9B4-3048-B420-18040D4417AF}"/>
              </a:ext>
            </a:extLst>
          </p:cNvPr>
          <p:cNvSpPr/>
          <p:nvPr/>
        </p:nvSpPr>
        <p:spPr>
          <a:xfrm>
            <a:off x="10057170" y="2953699"/>
            <a:ext cx="1098630" cy="95743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E904DA7-45CC-C24B-AC34-63A10257BA09}"/>
              </a:ext>
            </a:extLst>
          </p:cNvPr>
          <p:cNvSpPr/>
          <p:nvPr/>
        </p:nvSpPr>
        <p:spPr>
          <a:xfrm>
            <a:off x="10390485" y="5128336"/>
            <a:ext cx="1098630" cy="95743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6633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15A844-DE8B-0F45-B763-B93E7245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01" y="3419525"/>
            <a:ext cx="2536441" cy="25364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0255302-BEE9-3444-9C75-62F17B6D1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4" b="18650"/>
          <a:stretch/>
        </p:blipFill>
        <p:spPr>
          <a:xfrm>
            <a:off x="7115195" y="2875205"/>
            <a:ext cx="2782944" cy="37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3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137462" y="270923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82583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08776A-BFDE-5943-BEBB-2B5D12697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1" b="9367"/>
          <a:stretch/>
        </p:blipFill>
        <p:spPr>
          <a:xfrm>
            <a:off x="2290860" y="3152493"/>
            <a:ext cx="2698272" cy="33403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FF3B23A-033C-A64D-824E-585D2A344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9" b="10397"/>
          <a:stretch/>
        </p:blipFill>
        <p:spPr>
          <a:xfrm rot="16200000">
            <a:off x="7032309" y="2697515"/>
            <a:ext cx="2757247" cy="40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33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235104" y="295243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67849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639D4C2-8CCE-ED4F-BC69-7846A63B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747" y="3196035"/>
            <a:ext cx="3272869" cy="327286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D488BD8-DD56-E244-89D8-61FC4815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20" y="3429000"/>
            <a:ext cx="3039904" cy="30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49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8E132FD-EB14-FA40-B2C2-3EE7241E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28" y="3429000"/>
            <a:ext cx="2056995" cy="205699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0F5C73-AC9B-5746-BA00-1CA50F04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66" y="2875205"/>
            <a:ext cx="2569395" cy="364055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</p:spTree>
    <p:extLst>
      <p:ext uri="{BB962C8B-B14F-4D97-AF65-F5344CB8AC3E}">
        <p14:creationId xmlns:p14="http://schemas.microsoft.com/office/powerpoint/2010/main" val="339641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26B86-FC9D-F649-A35B-86077F8D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46" y="3613868"/>
            <a:ext cx="5349422" cy="28790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10649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在第二章節中，我們認識到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「數字手寫辨識」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「貓狗辨識」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的案例，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就是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將「圖片」連接到類神經網路的輸入層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以及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將「類別」連接到類神經網路的輸出層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如此一來，類神經網路就會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依照資料來調整權重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，學習到如何分類這些圖片。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8CE4B-7BEB-B247-BA12-F50AD43674A8}"/>
              </a:ext>
            </a:extLst>
          </p:cNvPr>
          <p:cNvSpPr txBox="1"/>
          <p:nvPr/>
        </p:nvSpPr>
        <p:spPr>
          <a:xfrm>
            <a:off x="6096000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輸入資料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5137-E2A4-604D-89DA-3D3A7D46F6F6}"/>
              </a:ext>
            </a:extLst>
          </p:cNvPr>
          <p:cNvSpPr txBox="1"/>
          <p:nvPr/>
        </p:nvSpPr>
        <p:spPr>
          <a:xfrm>
            <a:off x="10627823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輸出資料</a:t>
            </a:r>
          </a:p>
        </p:txBody>
      </p:sp>
    </p:spTree>
    <p:extLst>
      <p:ext uri="{BB962C8B-B14F-4D97-AF65-F5344CB8AC3E}">
        <p14:creationId xmlns:p14="http://schemas.microsoft.com/office/powerpoint/2010/main" val="1738089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8E132FD-EB14-FA40-B2C2-3EE7241E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28" y="3429000"/>
            <a:ext cx="2056995" cy="205699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0F5C73-AC9B-5746-BA00-1CA50F04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66" y="2875205"/>
            <a:ext cx="2569395" cy="364055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13136D10-15F5-CF45-9D7C-9771652E9FB6}"/>
              </a:ext>
            </a:extLst>
          </p:cNvPr>
          <p:cNvSpPr/>
          <p:nvPr/>
        </p:nvSpPr>
        <p:spPr>
          <a:xfrm>
            <a:off x="1879442" y="2875205"/>
            <a:ext cx="3266949" cy="310201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7754A7-C57E-8648-8B97-0E1E0F198B30}"/>
              </a:ext>
            </a:extLst>
          </p:cNvPr>
          <p:cNvSpPr txBox="1"/>
          <p:nvPr/>
        </p:nvSpPr>
        <p:spPr>
          <a:xfrm>
            <a:off x="880504" y="5700018"/>
            <a:ext cx="4666662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低於臨界值也可以輸出訊號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重點是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能夠決定一個分界點。</a:t>
            </a:r>
          </a:p>
        </p:txBody>
      </p:sp>
    </p:spTree>
    <p:extLst>
      <p:ext uri="{BB962C8B-B14F-4D97-AF65-F5344CB8AC3E}">
        <p14:creationId xmlns:p14="http://schemas.microsoft.com/office/powerpoint/2010/main" val="2780214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412250" y="27547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43290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811B100-BCC1-2848-A374-44D0A82AFBDF}"/>
              </a:ext>
            </a:extLst>
          </p:cNvPr>
          <p:cNvSpPr txBox="1"/>
          <p:nvPr/>
        </p:nvSpPr>
        <p:spPr>
          <a:xfrm>
            <a:off x="10060338" y="408100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動漫圖的比例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5747B0-7D17-5043-9036-65AD842B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8" y="3154819"/>
            <a:ext cx="2983196" cy="29831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633D81E-C8AE-B541-BE38-18B747AD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31" y="2843804"/>
            <a:ext cx="3554342" cy="3564243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BF4E37B9-7561-8745-9316-B9F4EB6552A1}"/>
              </a:ext>
            </a:extLst>
          </p:cNvPr>
          <p:cNvSpPr txBox="1"/>
          <p:nvPr/>
        </p:nvSpPr>
        <p:spPr>
          <a:xfrm>
            <a:off x="2852365" y="6177214"/>
            <a:ext cx="326243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上課還醒著嗎？各位？</a:t>
            </a:r>
          </a:p>
        </p:txBody>
      </p:sp>
    </p:spTree>
    <p:extLst>
      <p:ext uri="{BB962C8B-B14F-4D97-AF65-F5344CB8AC3E}">
        <p14:creationId xmlns:p14="http://schemas.microsoft.com/office/powerpoint/2010/main" val="250659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E6441E8-DD55-0D43-9155-B78D34ADEE92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3D65894-3582-C341-BA89-291C09333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693D8AE-8BEE-D645-84C4-EE07ECE7326D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DCA6943-EFA8-4141-805A-9E3C6136228B}"/>
              </a:ext>
            </a:extLst>
          </p:cNvPr>
          <p:cNvSpPr/>
          <p:nvPr/>
        </p:nvSpPr>
        <p:spPr>
          <a:xfrm>
            <a:off x="8329799" y="3872478"/>
            <a:ext cx="3023999" cy="12280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A285B2-187F-574C-972C-E0A11985D268}"/>
              </a:ext>
            </a:extLst>
          </p:cNvPr>
          <p:cNvSpPr/>
          <p:nvPr/>
        </p:nvSpPr>
        <p:spPr>
          <a:xfrm>
            <a:off x="8527800" y="2814989"/>
            <a:ext cx="2306104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6508CCE-222D-1247-8776-C2C67AD45133}"/>
              </a:ext>
            </a:extLst>
          </p:cNvPr>
          <p:cNvSpPr/>
          <p:nvPr/>
        </p:nvSpPr>
        <p:spPr>
          <a:xfrm>
            <a:off x="7411712" y="2534856"/>
            <a:ext cx="933635" cy="891250"/>
          </a:xfrm>
          <a:custGeom>
            <a:avLst/>
            <a:gdLst>
              <a:gd name="connsiteX0" fmla="*/ 7660 w 933635"/>
              <a:gd name="connsiteY0" fmla="*/ 0 h 891250"/>
              <a:gd name="connsiteX1" fmla="*/ 134982 w 933635"/>
              <a:gd name="connsiteY1" fmla="*/ 601883 h 891250"/>
              <a:gd name="connsiteX2" fmla="*/ 933635 w 933635"/>
              <a:gd name="connsiteY2" fmla="*/ 891250 h 8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635" h="891250">
                <a:moveTo>
                  <a:pt x="7660" y="0"/>
                </a:moveTo>
                <a:cubicBezTo>
                  <a:pt x="-5844" y="226670"/>
                  <a:pt x="-19347" y="453341"/>
                  <a:pt x="134982" y="601883"/>
                </a:cubicBezTo>
                <a:cubicBezTo>
                  <a:pt x="289311" y="750425"/>
                  <a:pt x="611473" y="820837"/>
                  <a:pt x="933635" y="89125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手繪多邊形 6">
            <a:extLst>
              <a:ext uri="{FF2B5EF4-FFF2-40B4-BE49-F238E27FC236}">
                <a16:creationId xmlns:a16="http://schemas.microsoft.com/office/drawing/2014/main" id="{97E4EF9F-62B8-7445-8F6D-851E354E4F8F}"/>
              </a:ext>
            </a:extLst>
          </p:cNvPr>
          <p:cNvSpPr/>
          <p:nvPr/>
        </p:nvSpPr>
        <p:spPr>
          <a:xfrm>
            <a:off x="7361076" y="2558005"/>
            <a:ext cx="799076" cy="1817225"/>
          </a:xfrm>
          <a:custGeom>
            <a:avLst/>
            <a:gdLst>
              <a:gd name="connsiteX0" fmla="*/ 46721 w 799076"/>
              <a:gd name="connsiteY0" fmla="*/ 0 h 1817225"/>
              <a:gd name="connsiteX1" fmla="*/ 81446 w 799076"/>
              <a:gd name="connsiteY1" fmla="*/ 1145894 h 1817225"/>
              <a:gd name="connsiteX2" fmla="*/ 799076 w 799076"/>
              <a:gd name="connsiteY2" fmla="*/ 1817225 h 181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076" h="1817225">
                <a:moveTo>
                  <a:pt x="46721" y="0"/>
                </a:moveTo>
                <a:cubicBezTo>
                  <a:pt x="1387" y="421511"/>
                  <a:pt x="-43947" y="843023"/>
                  <a:pt x="81446" y="1145894"/>
                </a:cubicBezTo>
                <a:cubicBezTo>
                  <a:pt x="206839" y="1448765"/>
                  <a:pt x="502957" y="1632995"/>
                  <a:pt x="799076" y="1817225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00CC27-A52F-0A4D-8B90-A699E4FE5FAC}"/>
              </a:ext>
            </a:extLst>
          </p:cNvPr>
          <p:cNvSpPr/>
          <p:nvPr/>
        </p:nvSpPr>
        <p:spPr>
          <a:xfrm>
            <a:off x="10440365" y="3183038"/>
            <a:ext cx="393539" cy="462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8BFA5B-D4FF-9448-A285-F7FD316CAE9B}"/>
              </a:ext>
            </a:extLst>
          </p:cNvPr>
          <p:cNvSpPr/>
          <p:nvPr/>
        </p:nvSpPr>
        <p:spPr>
          <a:xfrm>
            <a:off x="8979567" y="4106172"/>
            <a:ext cx="685294" cy="76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2287975" y="1689336"/>
            <a:ext cx="854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以這個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類神經元模型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來看，當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輸入值與權重計算完的結果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高於或等於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𝜃值，就會輸出</a:t>
            </a:r>
            <a:r>
              <a:rPr kumimoji="1"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，反之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當低於𝜃值，就會輸出</a:t>
            </a:r>
            <a:r>
              <a:rPr kumimoji="1"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TW" sz="24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6402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760992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61747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1596010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760992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61747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5B23A3E3-A102-F14E-9AE1-92C6C5C30A6E}"/>
              </a:ext>
            </a:extLst>
          </p:cNvPr>
          <p:cNvGrpSpPr/>
          <p:nvPr/>
        </p:nvGrpSpPr>
        <p:grpSpPr>
          <a:xfrm>
            <a:off x="8229886" y="5874080"/>
            <a:ext cx="2784830" cy="756507"/>
            <a:chOff x="8307661" y="5918165"/>
            <a:chExt cx="2784830" cy="756507"/>
          </a:xfrm>
        </p:grpSpPr>
        <p:sp>
          <p:nvSpPr>
            <p:cNvPr id="52" name="圓角矩形 51">
              <a:extLst>
                <a:ext uri="{FF2B5EF4-FFF2-40B4-BE49-F238E27FC236}">
                  <a16:creationId xmlns:a16="http://schemas.microsoft.com/office/drawing/2014/main" id="{CC80A9DE-AFD0-1C4C-9C9C-8C88A6DA487E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2EB885D-60EF-0241-A244-BB6E294EE929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2EB885D-60EF-0241-A244-BB6E294EE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04B9A33-AF84-6446-BBDA-C8BFCE8BBC18}"/>
              </a:ext>
            </a:extLst>
          </p:cNvPr>
          <p:cNvSpPr txBox="1"/>
          <p:nvPr/>
        </p:nvSpPr>
        <p:spPr>
          <a:xfrm>
            <a:off x="8797505" y="4007714"/>
            <a:ext cx="3474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2299433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5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6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659392" y="281120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72006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082741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5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6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659392" y="281120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72006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0CEE53C-DBBC-5B41-83D5-46B8694B2EBB}"/>
              </a:ext>
            </a:extLst>
          </p:cNvPr>
          <p:cNvGrpSpPr/>
          <p:nvPr/>
        </p:nvGrpSpPr>
        <p:grpSpPr>
          <a:xfrm>
            <a:off x="8229886" y="5874080"/>
            <a:ext cx="2784830" cy="756507"/>
            <a:chOff x="8307661" y="5918165"/>
            <a:chExt cx="2784830" cy="756507"/>
          </a:xfrm>
        </p:grpSpPr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FF0E8352-F925-4443-83A2-11F90FDBF4AD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7E22740-2A22-9D40-B296-77A1689C1D15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7E22740-2A22-9D40-B296-77A1689C1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B8883A-D01B-354A-82FA-C3898A82613F}"/>
              </a:ext>
            </a:extLst>
          </p:cNvPr>
          <p:cNvSpPr txBox="1"/>
          <p:nvPr/>
        </p:nvSpPr>
        <p:spPr>
          <a:xfrm>
            <a:off x="8797505" y="4007714"/>
            <a:ext cx="3474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197948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5AFBC4EF-F106-1B4E-ADB0-8BB390A6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0" y="2767688"/>
            <a:ext cx="2356273" cy="1767205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4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貓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50C9E08E-017C-404F-B436-DF1592E8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70" y="2724342"/>
            <a:ext cx="1549827" cy="18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7098"/>
            <a:ext cx="2017449" cy="17683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428102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</a:p>
        </p:txBody>
      </p:sp>
    </p:spTree>
    <p:extLst>
      <p:ext uri="{BB962C8B-B14F-4D97-AF65-F5344CB8AC3E}">
        <p14:creationId xmlns:p14="http://schemas.microsoft.com/office/powerpoint/2010/main" val="29328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7098"/>
            <a:ext cx="2017449" cy="17683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428102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146D80CC-ADAA-D646-98E4-F12231B16420}"/>
              </a:ext>
            </a:extLst>
          </p:cNvPr>
          <p:cNvSpPr/>
          <p:nvPr/>
        </p:nvSpPr>
        <p:spPr>
          <a:xfrm>
            <a:off x="6230112" y="3027969"/>
            <a:ext cx="3730752" cy="1665951"/>
          </a:xfrm>
          <a:custGeom>
            <a:avLst/>
            <a:gdLst>
              <a:gd name="connsiteX0" fmla="*/ 3438144 w 3438144"/>
              <a:gd name="connsiteY0" fmla="*/ 1665951 h 1665951"/>
              <a:gd name="connsiteX1" fmla="*/ 1950720 w 3438144"/>
              <a:gd name="connsiteY1" fmla="*/ 56607 h 1665951"/>
              <a:gd name="connsiteX2" fmla="*/ 0 w 3438144"/>
              <a:gd name="connsiteY2" fmla="*/ 519903 h 16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8144" h="1665951">
                <a:moveTo>
                  <a:pt x="3438144" y="1665951"/>
                </a:moveTo>
                <a:cubicBezTo>
                  <a:pt x="2980944" y="956783"/>
                  <a:pt x="2523744" y="247615"/>
                  <a:pt x="1950720" y="56607"/>
                </a:cubicBezTo>
                <a:cubicBezTo>
                  <a:pt x="1377696" y="-134401"/>
                  <a:pt x="688848" y="192751"/>
                  <a:pt x="0" y="519903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D3BC2D-2EE9-014D-BA6A-FACE717A76C2}"/>
              </a:ext>
            </a:extLst>
          </p:cNvPr>
          <p:cNvSpPr txBox="1"/>
          <p:nvPr/>
        </p:nvSpPr>
        <p:spPr>
          <a:xfrm>
            <a:off x="8156766" y="25779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調整權重</a:t>
            </a:r>
          </a:p>
        </p:txBody>
      </p:sp>
    </p:spTree>
    <p:extLst>
      <p:ext uri="{BB962C8B-B14F-4D97-AF65-F5344CB8AC3E}">
        <p14:creationId xmlns:p14="http://schemas.microsoft.com/office/powerpoint/2010/main" val="72445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貓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7098"/>
            <a:ext cx="2017449" cy="176838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2D3BC2D-2EE9-014D-BA6A-FACE717A76C2}"/>
              </a:ext>
            </a:extLst>
          </p:cNvPr>
          <p:cNvSpPr txBox="1"/>
          <p:nvPr/>
        </p:nvSpPr>
        <p:spPr>
          <a:xfrm>
            <a:off x="5234225" y="14895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權重調整後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0C352D-F350-0F4D-B591-A892E712AB4D}"/>
              </a:ext>
            </a:extLst>
          </p:cNvPr>
          <p:cNvSpPr/>
          <p:nvPr/>
        </p:nvSpPr>
        <p:spPr>
          <a:xfrm>
            <a:off x="4334256" y="2054136"/>
            <a:ext cx="3523488" cy="31943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EAA4504-DA27-A045-935E-FE686486C1DA}"/>
              </a:ext>
            </a:extLst>
          </p:cNvPr>
          <p:cNvSpPr txBox="1"/>
          <p:nvPr/>
        </p:nvSpPr>
        <p:spPr>
          <a:xfrm>
            <a:off x="9944009" y="43785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分類正確！</a:t>
            </a:r>
          </a:p>
        </p:txBody>
      </p:sp>
    </p:spTree>
    <p:extLst>
      <p:ext uri="{BB962C8B-B14F-4D97-AF65-F5344CB8AC3E}">
        <p14:creationId xmlns:p14="http://schemas.microsoft.com/office/powerpoint/2010/main" val="406238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143660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2626177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2626177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2626177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2626177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2683071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907721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907721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907721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907721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355520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3355520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355520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3355520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4027967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4327342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090323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891409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3616319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692603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794299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2380015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1436607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3732928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905195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05866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797832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3033454" y="5919363"/>
            <a:ext cx="6748040" cy="756507"/>
            <a:chOff x="6085776" y="5409759"/>
            <a:chExt cx="6748040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085776" y="5409759"/>
              <a:ext cx="6748040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標題 1">
            <a:extLst>
              <a:ext uri="{FF2B5EF4-FFF2-40B4-BE49-F238E27FC236}">
                <a16:creationId xmlns:a16="http://schemas.microsoft.com/office/drawing/2014/main" id="{D2F8D308-902B-E846-AE4E-9623CA81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132" y="667938"/>
            <a:ext cx="4358737" cy="1325563"/>
          </a:xfrm>
        </p:spPr>
        <p:txBody>
          <a:bodyPr/>
          <a:lstStyle/>
          <a:p>
            <a:r>
              <a:rPr kumimoji="1" lang="zh-TW" altLang="en-US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誤差怎麼計算？</a:t>
            </a:r>
          </a:p>
        </p:txBody>
      </p:sp>
    </p:spTree>
    <p:extLst>
      <p:ext uri="{BB962C8B-B14F-4D97-AF65-F5344CB8AC3E}">
        <p14:creationId xmlns:p14="http://schemas.microsoft.com/office/powerpoint/2010/main" val="13013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26032</TotalTime>
  <Words>1361</Words>
  <Application>Microsoft Macintosh PowerPoint</Application>
  <PresentationFormat>寬螢幕</PresentationFormat>
  <Paragraphs>396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Heiti SC Medium</vt:lpstr>
      <vt:lpstr>Arial</vt:lpstr>
      <vt:lpstr>Calibri</vt:lpstr>
      <vt:lpstr>Calibri Light</vt:lpstr>
      <vt:lpstr>Cambria Math</vt:lpstr>
      <vt:lpstr>Office 佈景主題</vt:lpstr>
      <vt:lpstr>類神經網路</vt:lpstr>
      <vt:lpstr>分類錯誤該怎麼辦？</vt:lpstr>
      <vt:lpstr>分類錯誤該怎麼辦？</vt:lpstr>
      <vt:lpstr>分類錯誤該怎麼辦？</vt:lpstr>
      <vt:lpstr>分類錯誤該怎麼辦？</vt:lpstr>
      <vt:lpstr>分類錯誤該怎麼辦？</vt:lpstr>
      <vt:lpstr>分類錯誤該怎麼辦？</vt:lpstr>
      <vt:lpstr>分類錯誤該怎麼辦？</vt:lpstr>
      <vt:lpstr>誤差怎麼計算？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深入探究類神經網路！</vt:lpstr>
      <vt:lpstr>深入探究類神經網路！</vt:lpstr>
      <vt:lpstr>深入探究類神經網路！</vt:lpstr>
      <vt:lpstr>深入探究類神經網路！</vt:lpstr>
      <vt:lpstr>深入探究類神經網路！</vt:lpstr>
      <vt:lpstr>深入探究類神經網路！</vt:lpstr>
      <vt:lpstr>𝜃值是什麼？</vt:lpstr>
      <vt:lpstr>𝜃值是什麼？</vt:lpstr>
      <vt:lpstr>𝜃值是什麼？</vt:lpstr>
      <vt:lpstr>𝜃值是什麼？</vt:lpstr>
      <vt:lpstr>𝜃值是什麼？</vt:lpstr>
      <vt:lpstr>𝜃值是什麼？</vt:lpstr>
      <vt:lpstr>𝜃值是什麼？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vcn821177126@gmail.com</dc:creator>
  <cp:lastModifiedBy>vcn821177126@gmail.com</cp:lastModifiedBy>
  <cp:revision>46</cp:revision>
  <dcterms:created xsi:type="dcterms:W3CDTF">2022-01-05T17:12:29Z</dcterms:created>
  <dcterms:modified xsi:type="dcterms:W3CDTF">2022-04-11T07:43:42Z</dcterms:modified>
</cp:coreProperties>
</file>