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21" r:id="rId27"/>
    <p:sldId id="320" r:id="rId28"/>
    <p:sldId id="323" r:id="rId29"/>
    <p:sldId id="318" r:id="rId30"/>
    <p:sldId id="319" r:id="rId31"/>
    <p:sldId id="322" r:id="rId32"/>
    <p:sldId id="324" r:id="rId33"/>
    <p:sldId id="326" r:id="rId34"/>
    <p:sldId id="327" r:id="rId35"/>
    <p:sldId id="328" r:id="rId36"/>
    <p:sldId id="32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0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97198-5DAF-994E-852E-8F3A4370FC2B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BE81F-4383-4E4F-8F2F-46B527F314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3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C3DCE-47CD-8B4D-B8B8-785D44C5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02519-E67D-4E4C-BC3D-35469222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531D76-AEF5-5E42-ADCC-5B70BA97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DD39A-9EFF-6744-8FD2-B4D81D2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72A91-225F-F448-9362-9074D81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910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F961D-5C42-9540-B77A-9224D068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BF1A1-98A2-3345-B8F2-E742EF51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6F881-BDC1-A241-920E-D8ADD73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EB892-FD9A-DB43-8C3E-E2BC3FF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29C2A-51D2-D849-A56F-E925FD8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4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011FB3-17C8-0542-B0EF-F35937EE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5859D-FDDD-AE41-8F32-4F872075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53DD7-A3CC-7C41-912E-6937DC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F9ADA-F4BB-5642-A184-ABC1DA1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9958-9587-6440-97E3-B568AA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70F5C-0E03-FE42-9373-C62C1350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18C05-0ECC-4844-8438-50B1C8E7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523-7851-B84F-A8D3-B8D2E4C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75721-0407-2440-BF0F-0250E28D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367D3-CF4B-EF44-995D-6DB8D32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791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EC751-BAEF-284D-96E8-CFDD01C1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C7C69-D804-4647-BF98-A02D7149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A1616-5495-3A4C-9935-A98BC54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617E9-B87C-DA43-9463-0A76EFB0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6D5C7-AE0E-064E-9008-B47B55F1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DD0A-C94A-D742-AE82-A06AC68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1A2FD-9EEF-F544-88CF-BA3229FB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E0B87-4BEA-A145-A616-B591E36A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AD864-4C3C-4D41-88CA-B52A835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951DE-2F63-9B43-9101-337B060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A835FE-17E2-534C-8016-1807BE3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446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CB8F-B495-3947-B14C-CB97CCC8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75236E-B396-CC46-8ED4-A719B87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ADB62E-113F-4743-A47B-3F973304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755BAB-5E65-7F45-A234-D1FF5BFC8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22FB95-ED7D-324A-B7D0-39EA012E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160254-AD89-FE41-BBDD-6A9951DF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169D2B-2AD7-3143-949F-F14706B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A84C58-9536-C34D-8A33-935E999F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04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25523-564A-D949-BD27-FC2DBEF8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1D2F4B-BD4A-9C4E-A22D-FC6B8662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2C36BF-6D05-4442-8BAB-1B0D959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3AFA73-B715-8849-B947-FD5BEB6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7DE901-92D7-6242-8BF3-96FD1707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C64C9-D2ED-474C-AFA8-7E4D9125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EF6BD-2173-3140-B811-9DC75EA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FFB7-905D-964D-B519-2A55AA70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3776D-B5C3-C54B-BFBD-B7E975F1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D9A4C-AA17-BD4B-87E8-221FE67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CE7A42-D794-0F40-BC68-3F040E2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CCA098-1323-A642-8ED8-23C8565D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C0614-9310-0A48-9519-8D4EB41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0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628F4-F2F4-9D4A-BB25-C619843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AABAC6-BC0B-C14B-A9F0-03746B7A3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6F19-EA3C-004D-80DB-09F98D43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448366-8418-564F-A96E-99FCB5B2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9088B-BD0B-AD45-8CCD-739EF90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3F335-93D8-6F49-B6BF-5EA18BA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6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59A697-BA22-1947-B29E-859AE32D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F83DA7-8355-C04E-96E2-FEEE8E9B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7DB78-A75F-B746-A73D-F5CF753A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149D-1AC6-0C4E-AB7E-19B2D9CBC675}" type="datetimeFigureOut">
              <a:rPr kumimoji="1" lang="zh-TW" altLang="en-US" smtClean="0"/>
              <a:t>2022/4/8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335CB-E0D5-4940-984D-51433187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82332-E65B-1B42-A75F-B336E8DC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393F1-BA69-0149-85CE-6AF63196F4F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03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EDEC0-8573-C844-84A1-1BB248FEF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類神經網路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D453-668F-2545-B308-CCBDEFAC4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第三單元 權重的調整</a:t>
            </a:r>
            <a:br>
              <a:rPr kumimoji="1" lang="en-US" altLang="zh-TW" dirty="0">
                <a:latin typeface="Heiti SC Medium" pitchFamily="2" charset="-128"/>
                <a:ea typeface="Heiti SC Medium" pitchFamily="2" charset="-128"/>
              </a:rPr>
            </a:br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第四單元 類神經元的運算</a:t>
            </a:r>
          </a:p>
        </p:txBody>
      </p:sp>
    </p:spTree>
    <p:extLst>
      <p:ext uri="{BB962C8B-B14F-4D97-AF65-F5344CB8AC3E}">
        <p14:creationId xmlns:p14="http://schemas.microsoft.com/office/powerpoint/2010/main" val="77653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653947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BEABCC1-0850-404D-A4F9-49F89AD67678}"/>
              </a:ext>
            </a:extLst>
          </p:cNvPr>
          <p:cNvGrpSpPr/>
          <p:nvPr/>
        </p:nvGrpSpPr>
        <p:grpSpPr>
          <a:xfrm>
            <a:off x="7978324" y="5919363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EEB6F85D-DE4A-2E4A-9A37-C9CC06D886F4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B619AC-7CAA-0541-A1BA-CBACD30EA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BD51D7A-314F-1B49-93C8-18882A9DEC7C}"/>
              </a:ext>
            </a:extLst>
          </p:cNvPr>
          <p:cNvSpPr txBox="1"/>
          <p:nvPr/>
        </p:nvSpPr>
        <p:spPr>
          <a:xfrm>
            <a:off x="7942991" y="4258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 ＝ 期望輸出 － 輸出值</a:t>
            </a:r>
          </a:p>
        </p:txBody>
      </p:sp>
    </p:spTree>
    <p:extLst>
      <p:ext uri="{BB962C8B-B14F-4D97-AF65-F5344CB8AC3E}">
        <p14:creationId xmlns:p14="http://schemas.microsoft.com/office/powerpoint/2010/main" val="198725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1457014" y="1231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資料輸入</a:t>
            </a:r>
          </a:p>
        </p:txBody>
      </p:sp>
    </p:spTree>
    <p:extLst>
      <p:ext uri="{BB962C8B-B14F-4D97-AF65-F5344CB8AC3E}">
        <p14:creationId xmlns:p14="http://schemas.microsoft.com/office/powerpoint/2010/main" val="14034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942735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978068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2307201" y="30865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運算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81C2FF-6B24-8747-BCAE-994C5ABBD834}"/>
              </a:ext>
            </a:extLst>
          </p:cNvPr>
          <p:cNvSpPr/>
          <p:nvPr/>
        </p:nvSpPr>
        <p:spPr>
          <a:xfrm>
            <a:off x="3259065" y="270549"/>
            <a:ext cx="4869149" cy="549364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50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</p:spTree>
    <p:extLst>
      <p:ext uri="{BB962C8B-B14F-4D97-AF65-F5344CB8AC3E}">
        <p14:creationId xmlns:p14="http://schemas.microsoft.com/office/powerpoint/2010/main" val="211120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436351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625921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625921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625921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3625921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3682815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907465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907465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907465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07465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63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355264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355264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355264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355264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5027711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327086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5090067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891153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4616063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925779" y="3042039"/>
            <a:ext cx="1115080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9040859" y="2543546"/>
            <a:ext cx="1024339" cy="102433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379759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36351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4732672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4904939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705840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9040859" y="36539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CFF2D32-9D50-974F-A3B5-6B3C820B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3" y="2437883"/>
            <a:ext cx="2017449" cy="1768381"/>
          </a:xfrm>
          <a:prstGeom prst="rect">
            <a:avLst/>
          </a:prstGeom>
        </p:spPr>
      </p:pic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3B49775-09E0-C444-A794-F06C375825B6}"/>
              </a:ext>
            </a:extLst>
          </p:cNvPr>
          <p:cNvCxnSpPr>
            <a:cxnSpLocks/>
          </p:cNvCxnSpPr>
          <p:nvPr/>
        </p:nvCxnSpPr>
        <p:spPr>
          <a:xfrm flipV="1">
            <a:off x="2056849" y="739711"/>
            <a:ext cx="735862" cy="147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06A17DD-BC57-FC43-BD68-A3E4A4470DC1}"/>
              </a:ext>
            </a:extLst>
          </p:cNvPr>
          <p:cNvCxnSpPr>
            <a:cxnSpLocks/>
          </p:cNvCxnSpPr>
          <p:nvPr/>
        </p:nvCxnSpPr>
        <p:spPr>
          <a:xfrm>
            <a:off x="2098634" y="4356045"/>
            <a:ext cx="694077" cy="913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BB9A46A-81F2-0444-8B4F-8A837A3C37B9}"/>
              </a:ext>
            </a:extLst>
          </p:cNvPr>
          <p:cNvSpPr txBox="1"/>
          <p:nvPr/>
        </p:nvSpPr>
        <p:spPr>
          <a:xfrm>
            <a:off x="9040859" y="199626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將計算結果輸出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42FB83C-5B6F-EE42-A68F-09CEF190B3CE}"/>
              </a:ext>
            </a:extLst>
          </p:cNvPr>
          <p:cNvGrpSpPr/>
          <p:nvPr/>
        </p:nvGrpSpPr>
        <p:grpSpPr>
          <a:xfrm>
            <a:off x="6674850" y="4429053"/>
            <a:ext cx="5293807" cy="2042905"/>
            <a:chOff x="6703121" y="4155990"/>
            <a:chExt cx="5293807" cy="2042905"/>
          </a:xfrm>
        </p:grpSpPr>
        <p:sp>
          <p:nvSpPr>
            <p:cNvPr id="2" name="圓角矩形 1">
              <a:extLst>
                <a:ext uri="{FF2B5EF4-FFF2-40B4-BE49-F238E27FC236}">
                  <a16:creationId xmlns:a16="http://schemas.microsoft.com/office/drawing/2014/main" id="{2AEF5D89-250B-3843-B102-B56A4185E5C9}"/>
                </a:ext>
              </a:extLst>
            </p:cNvPr>
            <p:cNvSpPr/>
            <p:nvPr/>
          </p:nvSpPr>
          <p:spPr>
            <a:xfrm>
              <a:off x="6703121" y="4155990"/>
              <a:ext cx="5293807" cy="20429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C2F550E-B9DD-FA49-B639-76D833356A30}"/>
                </a:ext>
              </a:extLst>
            </p:cNvPr>
            <p:cNvSpPr txBox="1"/>
            <p:nvPr/>
          </p:nvSpPr>
          <p:spPr>
            <a:xfrm>
              <a:off x="7058405" y="4481079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誤差 ＝ 期望輸出 － 輸出值</a:t>
              </a:r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endPara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endParaRPr>
            </a:p>
            <a:p>
              <a:r>
                <a:rPr kumimoji="1" lang="en-US" altLang="zh-TW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→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 誤差 ＝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貓</a:t>
              </a:r>
              <a:r>
                <a:rPr kumimoji="1" lang="zh-TW" altLang="en-US" sz="2800" dirty="0">
                  <a:highlight>
                    <a:srgbClr val="FFFF00"/>
                  </a:highlight>
                  <a:latin typeface="Heiti SC Medium" pitchFamily="2" charset="-128"/>
                  <a:ea typeface="Heiti SC Medium" pitchFamily="2" charset="-128"/>
                </a:rPr>
                <a:t>－ </a:t>
              </a:r>
              <a:r>
                <a:rPr kumimoji="1" lang="zh-TW" altLang="en-US" sz="2800" dirty="0">
                  <a:highlight>
                    <a:srgbClr val="FF0000"/>
                  </a:highlight>
                  <a:latin typeface="Heiti SC Medium" pitchFamily="2" charset="-128"/>
                  <a:ea typeface="Heiti SC Medium" pitchFamily="2" charset="-128"/>
                </a:rPr>
                <a:t>狗</a:t>
              </a:r>
              <a:endParaRPr kumimoji="1" lang="en-US" altLang="zh-TW" sz="28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24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3172495" y="1180625"/>
            <a:ext cx="1236304" cy="36807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194688">
            <a:off x="4744502" y="1837319"/>
            <a:ext cx="996867" cy="25166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120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70748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374891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391982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19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08D6BA-04B8-AE40-BBAC-31290615232C}"/>
              </a:ext>
            </a:extLst>
          </p:cNvPr>
          <p:cNvSpPr txBox="1"/>
          <p:nvPr/>
        </p:nvSpPr>
        <p:spPr>
          <a:xfrm>
            <a:off x="8735471" y="418831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6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31381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BD1BD62-949A-C544-8D32-3AB507BC7A4D}"/>
              </a:ext>
            </a:extLst>
          </p:cNvPr>
          <p:cNvSpPr txBox="1"/>
          <p:nvPr/>
        </p:nvSpPr>
        <p:spPr>
          <a:xfrm>
            <a:off x="8735471" y="20557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64802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222908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3442918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3442918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3449242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724462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724462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730786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7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72261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4172261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178585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5027808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782388" y="269559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4956870" y="36511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771851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73547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2471425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5447710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85114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77080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2003896" y="5918512"/>
            <a:ext cx="4909537" cy="756507"/>
            <a:chOff x="6136139" y="5408908"/>
            <a:chExt cx="4909537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4909537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4119141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4ABCCC8-2269-B246-8BC5-DE8F117E0683}"/>
              </a:ext>
            </a:extLst>
          </p:cNvPr>
          <p:cNvGrpSpPr/>
          <p:nvPr/>
        </p:nvGrpSpPr>
        <p:grpSpPr>
          <a:xfrm>
            <a:off x="7548768" y="5919363"/>
            <a:ext cx="2784830" cy="756507"/>
            <a:chOff x="8307661" y="5918165"/>
            <a:chExt cx="2784830" cy="756507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AAD6CDC5-1E32-2345-87A5-B33039FD81C3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376FFF8C-8638-B345-BA2A-AD47B9F35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2280686" y="1847037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2369878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2280686" y="378003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CA3365A-0F34-734D-B440-D629C4F23024}"/>
              </a:ext>
            </a:extLst>
          </p:cNvPr>
          <p:cNvSpPr txBox="1"/>
          <p:nvPr/>
        </p:nvSpPr>
        <p:spPr>
          <a:xfrm>
            <a:off x="8735471" y="2055748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-13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D4A8B2-710D-B349-A082-08B795592395}"/>
              </a:ext>
            </a:extLst>
          </p:cNvPr>
          <p:cNvSpPr txBox="1"/>
          <p:nvPr/>
        </p:nvSpPr>
        <p:spPr>
          <a:xfrm>
            <a:off x="8546788" y="4188314"/>
            <a:ext cx="3573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-14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40395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典型的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類神經網路是分層的結構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，網路中的類神經元排列在這些分層中。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那麼，類神經網路該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如何學習？如何調整權重呢？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95427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我們在介紹過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類神經元的運算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後，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在這個章節裡面，我們將介紹一個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更通用的表示方式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EA1B3B-0B5B-FE48-ACF6-9EA6298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04" y="2875205"/>
            <a:ext cx="6119591" cy="38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72FE27-6304-214B-ABF0-69D431DC0D6A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87A3C3-69E3-664C-B682-EF0126D00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572FB4-BD15-914B-B84D-BB50AB2646A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8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47CB467-4122-5043-96B5-EB50BDFC8DEE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CCFDB5-F117-B94C-B6CA-82F8E0C10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8913D42-CB3D-074B-810F-A14AEEC0570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729205" y="2329113"/>
            <a:ext cx="5366795" cy="43147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0D518-823B-2F4E-A1D1-56D873B03C1B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3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A7798FB6-E33A-9B41-9C68-769A99637C9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BAFDA0D-4DD1-9E4C-A9A5-C02ACEFB2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12CA1E3-E2E8-A048-B569-10EF5292C9A7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868365" y="3657600"/>
            <a:ext cx="2338085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600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45CDD966-A09C-FD47-98A9-668B872B2423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C589C86-A676-1C4D-9CCB-61AC8050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79B8969-6A28-BA46-9616-7C5E06D2B734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9F020E-F5BB-9645-AC8E-F83E5CB52007}"/>
              </a:ext>
            </a:extLst>
          </p:cNvPr>
          <p:cNvSpPr/>
          <p:nvPr/>
        </p:nvSpPr>
        <p:spPr>
          <a:xfrm>
            <a:off x="537819" y="2329113"/>
            <a:ext cx="7668632" cy="4256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6840A-F936-9E4C-959C-B63C149CD4DE}"/>
              </a:ext>
            </a:extLst>
          </p:cNvPr>
          <p:cNvSpPr/>
          <p:nvPr/>
        </p:nvSpPr>
        <p:spPr>
          <a:xfrm>
            <a:off x="9074553" y="4994106"/>
            <a:ext cx="2501200" cy="132556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815C9A-ACBE-4B43-BCDE-E5E900DB9930}"/>
              </a:ext>
            </a:extLst>
          </p:cNvPr>
          <p:cNvSpPr/>
          <p:nvPr/>
        </p:nvSpPr>
        <p:spPr>
          <a:xfrm>
            <a:off x="729206" y="2505874"/>
            <a:ext cx="5139158" cy="398700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8C39C2-AD09-D047-8997-5C09F488DCD3}"/>
              </a:ext>
            </a:extLst>
          </p:cNvPr>
          <p:cNvSpPr/>
          <p:nvPr/>
        </p:nvSpPr>
        <p:spPr>
          <a:xfrm>
            <a:off x="6059750" y="3657600"/>
            <a:ext cx="2054052" cy="201399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DF15EB-0C0A-F748-B17F-6092B26FD935}"/>
              </a:ext>
            </a:extLst>
          </p:cNvPr>
          <p:cNvSpPr/>
          <p:nvPr/>
        </p:nvSpPr>
        <p:spPr>
          <a:xfrm>
            <a:off x="9688010" y="5129400"/>
            <a:ext cx="1467790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85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11EB85A1-C24F-8B4D-ACA9-BBC71251BAF4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89FD62A-DF49-1341-BF8F-97CEF58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BB12542-4528-3F45-A46F-33FA9DFB450F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深入探究類神經網路！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704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Warren McCulloch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en" altLang="zh-TW" sz="2400" dirty="0">
                <a:latin typeface="Heiti SC Medium" pitchFamily="2" charset="-128"/>
                <a:ea typeface="Heiti SC Medium" pitchFamily="2" charset="-128"/>
              </a:rPr>
              <a:t>Walter Pitts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的類神經元模型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BB4551-6B6E-0347-BE21-F635446ABEC2}"/>
              </a:ext>
            </a:extLst>
          </p:cNvPr>
          <p:cNvSpPr txBox="1"/>
          <p:nvPr/>
        </p:nvSpPr>
        <p:spPr>
          <a:xfrm>
            <a:off x="6096000" y="2329113"/>
            <a:ext cx="2737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</a:t>
            </a:r>
            <a:r>
              <a:rPr lang="zh-TW" altLang="en-US" sz="3200" dirty="0">
                <a:solidFill>
                  <a:srgbClr val="000000"/>
                </a:solidFill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值是什麼？</a:t>
            </a:r>
            <a:endParaRPr lang="zh-TW" altLang="en-US" sz="32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965340-EF7B-9D49-98CC-126C1391F98A}"/>
              </a:ext>
            </a:extLst>
          </p:cNvPr>
          <p:cNvSpPr/>
          <p:nvPr/>
        </p:nvSpPr>
        <p:spPr>
          <a:xfrm>
            <a:off x="4359356" y="2576481"/>
            <a:ext cx="1590031" cy="12178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66B0AB5-D9B4-3048-B420-18040D4417AF}"/>
              </a:ext>
            </a:extLst>
          </p:cNvPr>
          <p:cNvSpPr/>
          <p:nvPr/>
        </p:nvSpPr>
        <p:spPr>
          <a:xfrm>
            <a:off x="10057170" y="2953699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E904DA7-45CC-C24B-AC34-63A10257BA09}"/>
              </a:ext>
            </a:extLst>
          </p:cNvPr>
          <p:cNvSpPr/>
          <p:nvPr/>
        </p:nvSpPr>
        <p:spPr>
          <a:xfrm>
            <a:off x="10390485" y="5128336"/>
            <a:ext cx="1098630" cy="957439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63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15A844-DE8B-0F45-B763-B93E7245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1" y="3419525"/>
            <a:ext cx="2536441" cy="25364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255302-BEE9-3444-9C75-62F17B6D1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8650"/>
          <a:stretch/>
        </p:blipFill>
        <p:spPr>
          <a:xfrm>
            <a:off x="7115195" y="2875205"/>
            <a:ext cx="2782944" cy="37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137462" y="270923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82583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08776A-BFDE-5943-BEBB-2B5D12697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1" b="9367"/>
          <a:stretch/>
        </p:blipFill>
        <p:spPr>
          <a:xfrm>
            <a:off x="2290860" y="3152493"/>
            <a:ext cx="2698272" cy="3340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3B23A-033C-A64D-824E-585D2A344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9" b="10397"/>
          <a:stretch/>
        </p:blipFill>
        <p:spPr>
          <a:xfrm rot="16200000">
            <a:off x="7032309" y="2697515"/>
            <a:ext cx="2757247" cy="40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235104" y="295243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67849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39D4C2-8CCE-ED4F-BC69-7846A63B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47" y="3196035"/>
            <a:ext cx="3272869" cy="32728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D488BD8-DD56-E244-89D8-61FC4815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20" y="3429000"/>
            <a:ext cx="3039904" cy="30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</p:spTree>
    <p:extLst>
      <p:ext uri="{BB962C8B-B14F-4D97-AF65-F5344CB8AC3E}">
        <p14:creationId xmlns:p14="http://schemas.microsoft.com/office/powerpoint/2010/main" val="33964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126B86-FC9D-F649-A35B-86077F8D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46" y="3613868"/>
            <a:ext cx="5349422" cy="28790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10649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在第二章節中，我們認識到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「數字手寫辨識」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和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「貓狗辨識」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的案例，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就是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將「圖片」連接到類神經網路的輸入層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以及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將「類別」連接到類神經網路的輸出層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</a:p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如此一來，類神經網路就會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依照資料來調整權重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，學習到如何分類這些圖片。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F8CE4B-7BEB-B247-BA12-F50AD43674A8}"/>
              </a:ext>
            </a:extLst>
          </p:cNvPr>
          <p:cNvSpPr txBox="1"/>
          <p:nvPr/>
        </p:nvSpPr>
        <p:spPr>
          <a:xfrm>
            <a:off x="6096000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輸入資料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5137-E2A4-604D-89DA-3D3A7D46F6F6}"/>
              </a:ext>
            </a:extLst>
          </p:cNvPr>
          <p:cNvSpPr txBox="1"/>
          <p:nvPr/>
        </p:nvSpPr>
        <p:spPr>
          <a:xfrm>
            <a:off x="10627823" y="4376928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kumimoji="1" lang="zh-TW" altLang="en-US" sz="2000" dirty="0">
                <a:latin typeface="Heiti SC Medium" pitchFamily="2" charset="-128"/>
                <a:ea typeface="Heiti SC Medium" pitchFamily="2" charset="-128"/>
              </a:rPr>
              <a:t>輸出資料</a:t>
            </a:r>
          </a:p>
        </p:txBody>
      </p:sp>
    </p:spTree>
    <p:extLst>
      <p:ext uri="{BB962C8B-B14F-4D97-AF65-F5344CB8AC3E}">
        <p14:creationId xmlns:p14="http://schemas.microsoft.com/office/powerpoint/2010/main" val="173808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8E132FD-EB14-FA40-B2C2-3EE7241E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28" y="3429000"/>
            <a:ext cx="2056995" cy="205699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0F5C73-AC9B-5746-BA00-1CA50F04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66" y="2875205"/>
            <a:ext cx="2569395" cy="364055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080098" y="298916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360082" y="24436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3136D10-15F5-CF45-9D7C-9771652E9FB6}"/>
              </a:ext>
            </a:extLst>
          </p:cNvPr>
          <p:cNvSpPr/>
          <p:nvPr/>
        </p:nvSpPr>
        <p:spPr>
          <a:xfrm>
            <a:off x="1879442" y="2875205"/>
            <a:ext cx="3266949" cy="310201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7754A7-C57E-8648-8B97-0E1E0F198B30}"/>
              </a:ext>
            </a:extLst>
          </p:cNvPr>
          <p:cNvSpPr txBox="1"/>
          <p:nvPr/>
        </p:nvSpPr>
        <p:spPr>
          <a:xfrm>
            <a:off x="880504" y="5700018"/>
            <a:ext cx="4666662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低於臨界值也可以輸出訊號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重點是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能夠決定一個分界點。</a:t>
            </a:r>
          </a:p>
        </p:txBody>
      </p:sp>
    </p:spTree>
    <p:extLst>
      <p:ext uri="{BB962C8B-B14F-4D97-AF65-F5344CB8AC3E}">
        <p14:creationId xmlns:p14="http://schemas.microsoft.com/office/powerpoint/2010/main" val="2780214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838200" y="1867448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又稱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，類神經網路將輸入值與對應權重相乘後，</a:t>
            </a:r>
            <a:endParaRPr kumimoji="1"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其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輸出值高於臨界值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，才會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激活類神經元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輸出我們定義的訊號。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360D8EE-5C2F-3A4C-8A59-74F34E49C338}"/>
              </a:ext>
            </a:extLst>
          </p:cNvPr>
          <p:cNvCxnSpPr>
            <a:cxnSpLocks/>
          </p:cNvCxnSpPr>
          <p:nvPr/>
        </p:nvCxnSpPr>
        <p:spPr>
          <a:xfrm>
            <a:off x="1229328" y="4687747"/>
            <a:ext cx="97333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A4B34E-EC2B-5C47-801F-69DBCFB1063A}"/>
              </a:ext>
            </a:extLst>
          </p:cNvPr>
          <p:cNvCxnSpPr/>
          <p:nvPr/>
        </p:nvCxnSpPr>
        <p:spPr>
          <a:xfrm>
            <a:off x="5798916" y="4276845"/>
            <a:ext cx="0" cy="8218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44020-626B-7C4E-883C-858E1ADA84DB}"/>
              </a:ext>
            </a:extLst>
          </p:cNvPr>
          <p:cNvSpPr txBox="1"/>
          <p:nvPr/>
        </p:nvSpPr>
        <p:spPr>
          <a:xfrm>
            <a:off x="5547166" y="5098648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3600" dirty="0">
                <a:latin typeface="Heiti SC Medium" pitchFamily="2" charset="-128"/>
                <a:ea typeface="Heiti SC Medium" pitchFamily="2" charset="-128"/>
              </a:rPr>
              <a:t>𝜃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E71B82-CCC5-E947-8116-3E23518E57DD}"/>
              </a:ext>
            </a:extLst>
          </p:cNvPr>
          <p:cNvSpPr txBox="1"/>
          <p:nvPr/>
        </p:nvSpPr>
        <p:spPr>
          <a:xfrm>
            <a:off x="10710922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1A346E-6C66-2341-B915-C0BA4CDF4C1F}"/>
              </a:ext>
            </a:extLst>
          </p:cNvPr>
          <p:cNvSpPr txBox="1"/>
          <p:nvPr/>
        </p:nvSpPr>
        <p:spPr>
          <a:xfrm>
            <a:off x="977578" y="4687746"/>
            <a:ext cx="503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−</a:t>
            </a:r>
            <a:endParaRPr lang="zh-TW" altLang="en-US" sz="3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D0D1056-3C42-B243-A8AB-A00B98E6D3D3}"/>
              </a:ext>
            </a:extLst>
          </p:cNvPr>
          <p:cNvSpPr txBox="1"/>
          <p:nvPr/>
        </p:nvSpPr>
        <p:spPr>
          <a:xfrm>
            <a:off x="4412250" y="27547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00FF00"/>
                </a:highlight>
                <a:latin typeface="Heiti SC Medium" pitchFamily="2" charset="-128"/>
                <a:ea typeface="Heiti SC Medium" pitchFamily="2" charset="-128"/>
              </a:rPr>
              <a:t>低於臨界值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D0220F-FC28-6745-9397-E2DC01EA798B}"/>
              </a:ext>
            </a:extLst>
          </p:cNvPr>
          <p:cNvSpPr txBox="1"/>
          <p:nvPr/>
        </p:nvSpPr>
        <p:spPr>
          <a:xfrm>
            <a:off x="9495603" y="2432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高於臨界值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11B100-BCC1-2848-A374-44D0A82AFBDF}"/>
              </a:ext>
            </a:extLst>
          </p:cNvPr>
          <p:cNvSpPr txBox="1"/>
          <p:nvPr/>
        </p:nvSpPr>
        <p:spPr>
          <a:xfrm>
            <a:off x="10060338" y="40810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動漫圖的比例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5747B0-7D17-5043-9036-65AD842B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8" y="3154819"/>
            <a:ext cx="2983196" cy="29831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33D81E-C8AE-B541-BE38-18B747A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31" y="2843804"/>
            <a:ext cx="3554342" cy="356424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4E37B9-7561-8745-9316-B9F4EB6552A1}"/>
              </a:ext>
            </a:extLst>
          </p:cNvPr>
          <p:cNvSpPr txBox="1"/>
          <p:nvPr/>
        </p:nvSpPr>
        <p:spPr>
          <a:xfrm>
            <a:off x="2852365" y="6177214"/>
            <a:ext cx="32624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上課還醒著嗎？各位？</a:t>
            </a:r>
          </a:p>
        </p:txBody>
      </p:sp>
    </p:spTree>
    <p:extLst>
      <p:ext uri="{BB962C8B-B14F-4D97-AF65-F5344CB8AC3E}">
        <p14:creationId xmlns:p14="http://schemas.microsoft.com/office/powerpoint/2010/main" val="250659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1E6441E8-DD55-0D43-9155-B78D34ADEE92}"/>
              </a:ext>
            </a:extLst>
          </p:cNvPr>
          <p:cNvGrpSpPr/>
          <p:nvPr/>
        </p:nvGrpSpPr>
        <p:grpSpPr>
          <a:xfrm>
            <a:off x="537820" y="2329113"/>
            <a:ext cx="7768027" cy="4406778"/>
            <a:chOff x="537820" y="2329113"/>
            <a:chExt cx="7768027" cy="44067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3D65894-3582-C341-BA89-291C09333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20" y="2329113"/>
              <a:ext cx="7768027" cy="440677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693D8AE-8BEE-D645-84C4-EE07ECE7326D}"/>
                </a:ext>
              </a:extLst>
            </p:cNvPr>
            <p:cNvSpPr txBox="1"/>
            <p:nvPr/>
          </p:nvSpPr>
          <p:spPr>
            <a:xfrm>
              <a:off x="7878529" y="4555652"/>
              <a:ext cx="33695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>
                  <a:latin typeface="Heiti SC Medium" pitchFamily="2" charset="-128"/>
                  <a:ea typeface="Heiti SC Medium" pitchFamily="2" charset="-128"/>
                </a:rPr>
                <a:t>Y</a:t>
              </a:r>
              <a:endParaRPr kumimoji="1" lang="zh-TW" altLang="en-US" sz="2000" dirty="0">
                <a:latin typeface="Heiti SC Medium" pitchFamily="2" charset="-128"/>
                <a:ea typeface="Heiti SC Medium" pitchFamily="2" charset="-128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𝜃值是什麼？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35BC3D-BF52-5F4A-81A6-CBC12C891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14"/>
          <a:stretch/>
        </p:blipFill>
        <p:spPr>
          <a:xfrm>
            <a:off x="8743800" y="2950280"/>
            <a:ext cx="2196000" cy="9574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30BB29-3B38-B84B-85F2-95D6F117C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3" r="34560"/>
          <a:stretch/>
        </p:blipFill>
        <p:spPr>
          <a:xfrm>
            <a:off x="8329800" y="4043012"/>
            <a:ext cx="3024000" cy="9510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6C4FE2-2384-FD41-A9FE-B70053E6D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0"/>
          <a:stretch/>
        </p:blipFill>
        <p:spPr>
          <a:xfrm>
            <a:off x="8527800" y="5129400"/>
            <a:ext cx="2628000" cy="948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DCA6943-EFA8-4141-805A-9E3C6136228B}"/>
              </a:ext>
            </a:extLst>
          </p:cNvPr>
          <p:cNvSpPr/>
          <p:nvPr/>
        </p:nvSpPr>
        <p:spPr>
          <a:xfrm>
            <a:off x="8329799" y="3872478"/>
            <a:ext cx="3023999" cy="1228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A285B2-187F-574C-972C-E0A11985D268}"/>
              </a:ext>
            </a:extLst>
          </p:cNvPr>
          <p:cNvSpPr/>
          <p:nvPr/>
        </p:nvSpPr>
        <p:spPr>
          <a:xfrm>
            <a:off x="8527800" y="2814989"/>
            <a:ext cx="2306104" cy="102859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手繪多邊形 4">
            <a:extLst>
              <a:ext uri="{FF2B5EF4-FFF2-40B4-BE49-F238E27FC236}">
                <a16:creationId xmlns:a16="http://schemas.microsoft.com/office/drawing/2014/main" id="{86508CCE-222D-1247-8776-C2C67AD45133}"/>
              </a:ext>
            </a:extLst>
          </p:cNvPr>
          <p:cNvSpPr/>
          <p:nvPr/>
        </p:nvSpPr>
        <p:spPr>
          <a:xfrm>
            <a:off x="7411712" y="2534856"/>
            <a:ext cx="933635" cy="891250"/>
          </a:xfrm>
          <a:custGeom>
            <a:avLst/>
            <a:gdLst>
              <a:gd name="connsiteX0" fmla="*/ 7660 w 933635"/>
              <a:gd name="connsiteY0" fmla="*/ 0 h 891250"/>
              <a:gd name="connsiteX1" fmla="*/ 134982 w 933635"/>
              <a:gd name="connsiteY1" fmla="*/ 601883 h 891250"/>
              <a:gd name="connsiteX2" fmla="*/ 933635 w 933635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635" h="891250">
                <a:moveTo>
                  <a:pt x="7660" y="0"/>
                </a:moveTo>
                <a:cubicBezTo>
                  <a:pt x="-5844" y="226670"/>
                  <a:pt x="-19347" y="453341"/>
                  <a:pt x="134982" y="601883"/>
                </a:cubicBezTo>
                <a:cubicBezTo>
                  <a:pt x="289311" y="750425"/>
                  <a:pt x="611473" y="820837"/>
                  <a:pt x="933635" y="89125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97E4EF9F-62B8-7445-8F6D-851E354E4F8F}"/>
              </a:ext>
            </a:extLst>
          </p:cNvPr>
          <p:cNvSpPr/>
          <p:nvPr/>
        </p:nvSpPr>
        <p:spPr>
          <a:xfrm>
            <a:off x="7361076" y="2558005"/>
            <a:ext cx="799076" cy="1817225"/>
          </a:xfrm>
          <a:custGeom>
            <a:avLst/>
            <a:gdLst>
              <a:gd name="connsiteX0" fmla="*/ 46721 w 799076"/>
              <a:gd name="connsiteY0" fmla="*/ 0 h 1817225"/>
              <a:gd name="connsiteX1" fmla="*/ 81446 w 799076"/>
              <a:gd name="connsiteY1" fmla="*/ 1145894 h 1817225"/>
              <a:gd name="connsiteX2" fmla="*/ 799076 w 799076"/>
              <a:gd name="connsiteY2" fmla="*/ 1817225 h 181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076" h="1817225">
                <a:moveTo>
                  <a:pt x="46721" y="0"/>
                </a:moveTo>
                <a:cubicBezTo>
                  <a:pt x="1387" y="421511"/>
                  <a:pt x="-43947" y="843023"/>
                  <a:pt x="81446" y="1145894"/>
                </a:cubicBezTo>
                <a:cubicBezTo>
                  <a:pt x="206839" y="1448765"/>
                  <a:pt x="502957" y="1632995"/>
                  <a:pt x="799076" y="181722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0CC27-A52F-0A4D-8B90-A699E4FE5FAC}"/>
              </a:ext>
            </a:extLst>
          </p:cNvPr>
          <p:cNvSpPr/>
          <p:nvPr/>
        </p:nvSpPr>
        <p:spPr>
          <a:xfrm>
            <a:off x="10440365" y="3183038"/>
            <a:ext cx="393539" cy="46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8BFA5B-D4FF-9448-A285-F7FD316CAE9B}"/>
              </a:ext>
            </a:extLst>
          </p:cNvPr>
          <p:cNvSpPr/>
          <p:nvPr/>
        </p:nvSpPr>
        <p:spPr>
          <a:xfrm>
            <a:off x="8979567" y="4106172"/>
            <a:ext cx="685294" cy="76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45D4D6-2C36-D042-93A8-FAE9FA4495DD}"/>
              </a:ext>
            </a:extLst>
          </p:cNvPr>
          <p:cNvSpPr txBox="1"/>
          <p:nvPr/>
        </p:nvSpPr>
        <p:spPr>
          <a:xfrm>
            <a:off x="2287975" y="1689336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以這個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類神經元模型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來看，當</a:t>
            </a:r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輸入值與權重計算完的結果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</a:rPr>
              <a:t>，</a:t>
            </a:r>
            <a:endParaRPr lang="en-US" altLang="zh-TW" sz="2400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高於或等於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400" dirty="0">
                <a:latin typeface="Heiti SC Medium" pitchFamily="2" charset="-128"/>
                <a:ea typeface="Heiti SC Medium" pitchFamily="2" charset="-128"/>
              </a:rPr>
              <a:t>，反之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當低於𝜃值，就會輸出</a:t>
            </a:r>
            <a:r>
              <a:rPr kumimoji="1" lang="en-US" altLang="zh-TW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。</a:t>
            </a:r>
            <a:endParaRPr lang="en-US" altLang="zh-TW" sz="24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40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159601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760992" y="281120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4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61747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5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B23A3E3-A102-F14E-9AE1-92C6C5C30A6E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CC80A9DE-AFD0-1C4C-9C9C-8C88A6DA487E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2EB885D-60EF-0241-A244-BB6E294EE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04B9A33-AF84-6446-BBDA-C8BFCE8BBC18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2299433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輸出值為多少？</a:t>
            </a:r>
          </a:p>
        </p:txBody>
      </p:sp>
    </p:spTree>
    <p:extLst>
      <p:ext uri="{BB962C8B-B14F-4D97-AF65-F5344CB8AC3E}">
        <p14:creationId xmlns:p14="http://schemas.microsoft.com/office/powerpoint/2010/main" val="3082741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620201" y="347240"/>
            <a:ext cx="801451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1834032" y="171319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1834032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1840356" y="365085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15576" y="2077871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15576" y="3046700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21900" y="401552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86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563375" y="2077871"/>
            <a:ext cx="2512111" cy="96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2563375" y="3042039"/>
            <a:ext cx="2512111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569699" y="3042039"/>
            <a:ext cx="2505787" cy="97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3418922" y="20993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-1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3173502" y="26955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5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347984" y="36511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 = 4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>
            <a:off x="6109629" y="3042039"/>
            <a:ext cx="730117" cy="1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8892958" y="2688684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862539" y="44030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838824" y="40542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5242255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8892958" y="342756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960388" y="5870352"/>
            <a:ext cx="6544313" cy="756507"/>
            <a:chOff x="6136139" y="5408908"/>
            <a:chExt cx="6544313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136139" y="5408908"/>
              <a:ext cx="6544313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5766900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20" b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216DF2-7697-3F47-B94C-8B888BD8D73B}"/>
              </a:ext>
            </a:extLst>
          </p:cNvPr>
          <p:cNvSpPr txBox="1"/>
          <p:nvPr/>
        </p:nvSpPr>
        <p:spPr>
          <a:xfrm>
            <a:off x="766005" y="1847037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6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B1109FD-BD15-AA45-B95C-FA1020E72DCE}"/>
              </a:ext>
            </a:extLst>
          </p:cNvPr>
          <p:cNvSpPr txBox="1"/>
          <p:nvPr/>
        </p:nvSpPr>
        <p:spPr>
          <a:xfrm>
            <a:off x="659392" y="2811205"/>
            <a:ext cx="45717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A0BA5F9-9610-084C-8B7A-BDA49B72E50A}"/>
              </a:ext>
            </a:extLst>
          </p:cNvPr>
          <p:cNvSpPr txBox="1"/>
          <p:nvPr/>
        </p:nvSpPr>
        <p:spPr>
          <a:xfrm>
            <a:off x="783096" y="3780035"/>
            <a:ext cx="3545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A071B-EEC1-4F44-A627-E4CF67416FFB}"/>
              </a:ext>
            </a:extLst>
          </p:cNvPr>
          <p:cNvSpPr/>
          <p:nvPr/>
        </p:nvSpPr>
        <p:spPr>
          <a:xfrm>
            <a:off x="5110718" y="1569171"/>
            <a:ext cx="960699" cy="555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</a:rPr>
              <a:t>𝜃</a:t>
            </a: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9EE256C4-2E7B-F64E-B571-51480C91AB7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5591068" y="2124902"/>
            <a:ext cx="1490" cy="400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9FC7AB4-50FF-B345-9795-3C786EDBC6FF}"/>
              </a:ext>
            </a:extLst>
          </p:cNvPr>
          <p:cNvGrpSpPr/>
          <p:nvPr/>
        </p:nvGrpSpPr>
        <p:grpSpPr>
          <a:xfrm>
            <a:off x="6839746" y="2344351"/>
            <a:ext cx="1425591" cy="1428401"/>
            <a:chOff x="6839746" y="2344351"/>
            <a:chExt cx="1425591" cy="1428401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4AD0C5CB-DE7D-4F46-94F6-C329062AE09A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85" b="48613"/>
            <a:stretch/>
          </p:blipFill>
          <p:spPr>
            <a:xfrm>
              <a:off x="6842607" y="2382101"/>
              <a:ext cx="1422730" cy="1390651"/>
            </a:xfrm>
            <a:prstGeom prst="rect">
              <a:avLst/>
            </a:prstGeom>
          </p:spPr>
        </p:pic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AF384384-5EF0-F240-8DD2-0E56EB736619}"/>
                </a:ext>
              </a:extLst>
            </p:cNvPr>
            <p:cNvSpPr/>
            <p:nvPr/>
          </p:nvSpPr>
          <p:spPr>
            <a:xfrm>
              <a:off x="6839746" y="2344351"/>
              <a:ext cx="1422730" cy="14227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06106BD0-0337-4745-B720-4E48BA9D5F0A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8262476" y="3053356"/>
            <a:ext cx="630482" cy="2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C2234AB-33B7-624B-A1CA-E951E6DC49CC}"/>
              </a:ext>
            </a:extLst>
          </p:cNvPr>
          <p:cNvSpPr txBox="1"/>
          <p:nvPr/>
        </p:nvSpPr>
        <p:spPr>
          <a:xfrm>
            <a:off x="5739657" y="1616203"/>
            <a:ext cx="72006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Heiti SC Medium" pitchFamily="2" charset="-128"/>
                <a:ea typeface="Heiti SC Medium" pitchFamily="2" charset="-128"/>
              </a:rPr>
              <a:t>= -2</a:t>
            </a:r>
            <a:endParaRPr kumimoji="1" lang="zh-TW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628D2FB-300E-2041-B21D-B89E40CEE317}"/>
              </a:ext>
            </a:extLst>
          </p:cNvPr>
          <p:cNvSpPr txBox="1"/>
          <p:nvPr/>
        </p:nvSpPr>
        <p:spPr>
          <a:xfrm>
            <a:off x="9115064" y="204709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輸出值為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-1</a:t>
            </a:r>
            <a:endParaRPr kumimoji="1" lang="zh-TW" altLang="en-US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70CEE53C-DBBC-5B41-83D5-46B8694B2EBB}"/>
              </a:ext>
            </a:extLst>
          </p:cNvPr>
          <p:cNvGrpSpPr/>
          <p:nvPr/>
        </p:nvGrpSpPr>
        <p:grpSpPr>
          <a:xfrm>
            <a:off x="8229886" y="5874080"/>
            <a:ext cx="2784830" cy="756507"/>
            <a:chOff x="8307661" y="5918165"/>
            <a:chExt cx="2784830" cy="756507"/>
          </a:xfrm>
        </p:grpSpPr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FF0E8352-F925-4443-83A2-11F90FDBF4AD}"/>
                </a:ext>
              </a:extLst>
            </p:cNvPr>
            <p:cNvSpPr/>
            <p:nvPr/>
          </p:nvSpPr>
          <p:spPr>
            <a:xfrm>
              <a:off x="8307661" y="5918165"/>
              <a:ext cx="2784830" cy="7565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/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7E22740-2A22-9D40-B296-77A1689C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662" y="6034809"/>
                  <a:ext cx="26726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B8883A-D01B-354A-82FA-C3898A82613F}"/>
              </a:ext>
            </a:extLst>
          </p:cNvPr>
          <p:cNvSpPr txBox="1"/>
          <p:nvPr/>
        </p:nvSpPr>
        <p:spPr>
          <a:xfrm>
            <a:off x="8797505" y="4007714"/>
            <a:ext cx="3474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如果期望輸出為</a:t>
            </a:r>
            <a:r>
              <a:rPr kumimoji="1" lang="en-US" altLang="zh-TW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+1</a:t>
            </a:r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，</a:t>
            </a:r>
            <a:endParaRPr kumimoji="1" lang="en-US" altLang="zh-TW" sz="2800" dirty="0">
              <a:highlight>
                <a:srgbClr val="FFFF00"/>
              </a:highlight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8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誤差為多少？</a:t>
            </a:r>
          </a:p>
        </p:txBody>
      </p:sp>
    </p:spTree>
    <p:extLst>
      <p:ext uri="{BB962C8B-B14F-4D97-AF65-F5344CB8AC3E}">
        <p14:creationId xmlns:p14="http://schemas.microsoft.com/office/powerpoint/2010/main" val="19794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5AFBC4EF-F106-1B4E-ADB0-8BB390A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0" y="2767688"/>
            <a:ext cx="2356273" cy="17672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50C9E08E-017C-404F-B436-DF1592E89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70" y="2724342"/>
            <a:ext cx="1549827" cy="18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</p:spTree>
    <p:extLst>
      <p:ext uri="{BB962C8B-B14F-4D97-AF65-F5344CB8AC3E}">
        <p14:creationId xmlns:p14="http://schemas.microsoft.com/office/powerpoint/2010/main" val="2932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0000"/>
                </a:highlight>
                <a:latin typeface="Heiti SC Medium" pitchFamily="2" charset="-128"/>
                <a:ea typeface="Heiti SC Medium" pitchFamily="2" charset="-128"/>
              </a:rPr>
              <a:t>狗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C4EDB64-CF74-2F44-BE3A-832D936C8AFE}"/>
              </a:ext>
            </a:extLst>
          </p:cNvPr>
          <p:cNvSpPr txBox="1"/>
          <p:nvPr/>
        </p:nvSpPr>
        <p:spPr>
          <a:xfrm>
            <a:off x="9912096" y="42810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分錯了！</a:t>
            </a:r>
            <a:endParaRPr kumimoji="1" lang="en-US" altLang="zh-TW" sz="240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kumimoji="1" lang="zh-TW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有誤差！</a:t>
            </a: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146D80CC-ADAA-D646-98E4-F12231B16420}"/>
              </a:ext>
            </a:extLst>
          </p:cNvPr>
          <p:cNvSpPr/>
          <p:nvPr/>
        </p:nvSpPr>
        <p:spPr>
          <a:xfrm>
            <a:off x="6230112" y="3027969"/>
            <a:ext cx="3730752" cy="1665951"/>
          </a:xfrm>
          <a:custGeom>
            <a:avLst/>
            <a:gdLst>
              <a:gd name="connsiteX0" fmla="*/ 3438144 w 3438144"/>
              <a:gd name="connsiteY0" fmla="*/ 1665951 h 1665951"/>
              <a:gd name="connsiteX1" fmla="*/ 1950720 w 3438144"/>
              <a:gd name="connsiteY1" fmla="*/ 56607 h 1665951"/>
              <a:gd name="connsiteX2" fmla="*/ 0 w 3438144"/>
              <a:gd name="connsiteY2" fmla="*/ 519903 h 16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8144" h="1665951">
                <a:moveTo>
                  <a:pt x="3438144" y="1665951"/>
                </a:moveTo>
                <a:cubicBezTo>
                  <a:pt x="2980944" y="956783"/>
                  <a:pt x="2523744" y="247615"/>
                  <a:pt x="1950720" y="56607"/>
                </a:cubicBezTo>
                <a:cubicBezTo>
                  <a:pt x="1377696" y="-134401"/>
                  <a:pt x="688848" y="192751"/>
                  <a:pt x="0" y="519903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D3BC2D-2EE9-014D-BA6A-FACE717A76C2}"/>
              </a:ext>
            </a:extLst>
          </p:cNvPr>
          <p:cNvSpPr txBox="1"/>
          <p:nvPr/>
        </p:nvSpPr>
        <p:spPr>
          <a:xfrm>
            <a:off x="8156766" y="25779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調整權重</a:t>
            </a:r>
          </a:p>
        </p:txBody>
      </p:sp>
    </p:spTree>
    <p:extLst>
      <p:ext uri="{BB962C8B-B14F-4D97-AF65-F5344CB8AC3E}">
        <p14:creationId xmlns:p14="http://schemas.microsoft.com/office/powerpoint/2010/main" val="7244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FD20-93E0-9247-B811-534AF4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Heiti SC Medium" pitchFamily="2" charset="-128"/>
                <a:ea typeface="Heiti SC Medium" pitchFamily="2" charset="-128"/>
              </a:rPr>
              <a:t>分類錯誤「類神經網路」該怎麼辦？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E90A267-EBE0-4F46-8029-B08BBD48D679}"/>
              </a:ext>
            </a:extLst>
          </p:cNvPr>
          <p:cNvGrpSpPr/>
          <p:nvPr/>
        </p:nvGrpSpPr>
        <p:grpSpPr>
          <a:xfrm>
            <a:off x="3421289" y="2211788"/>
            <a:ext cx="5349422" cy="2879007"/>
            <a:chOff x="5892346" y="3613868"/>
            <a:chExt cx="5349422" cy="287900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126B86-FC9D-F649-A35B-86077F8D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2346" y="3613868"/>
              <a:ext cx="5349422" cy="2879007"/>
            </a:xfrm>
            <a:prstGeom prst="rect">
              <a:avLst/>
            </a:prstGeom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0F8CE4B-7BEB-B247-BA12-F50AD43674A8}"/>
                </a:ext>
              </a:extLst>
            </p:cNvPr>
            <p:cNvSpPr txBox="1"/>
            <p:nvPr/>
          </p:nvSpPr>
          <p:spPr>
            <a:xfrm>
              <a:off x="6096000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輸入資料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E745137-E2A4-604D-89DA-3D3A7D46F6F6}"/>
                </a:ext>
              </a:extLst>
            </p:cNvPr>
            <p:cNvSpPr txBox="1"/>
            <p:nvPr/>
          </p:nvSpPr>
          <p:spPr>
            <a:xfrm>
              <a:off x="10627823" y="4376928"/>
              <a:ext cx="492443" cy="111825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none" rtlCol="0">
              <a:spAutoFit/>
            </a:bodyPr>
            <a:lstStyle/>
            <a:p>
              <a:r>
                <a:rPr kumimoji="1" lang="zh-TW" altLang="en-US" sz="2000" dirty="0">
                  <a:latin typeface="Heiti SC Medium" pitchFamily="2" charset="-128"/>
                  <a:ea typeface="Heiti SC Medium" pitchFamily="2" charset="-128"/>
                </a:rPr>
                <a:t>輸出資料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4CD0052-ED88-2045-BFA7-DF59839B4CB8}"/>
              </a:ext>
            </a:extLst>
          </p:cNvPr>
          <p:cNvCxnSpPr/>
          <p:nvPr/>
        </p:nvCxnSpPr>
        <p:spPr>
          <a:xfrm flipV="1">
            <a:off x="3000001" y="2304288"/>
            <a:ext cx="421288" cy="280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DF31BF-D0EB-C442-9769-16CFC0E27E85}"/>
              </a:ext>
            </a:extLst>
          </p:cNvPr>
          <p:cNvCxnSpPr>
            <a:cxnSpLocks/>
          </p:cNvCxnSpPr>
          <p:nvPr/>
        </p:nvCxnSpPr>
        <p:spPr>
          <a:xfrm>
            <a:off x="3000001" y="4645152"/>
            <a:ext cx="421288" cy="195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8A1E7F-8F33-2743-8DD4-C7EBEECA41CD}"/>
              </a:ext>
            </a:extLst>
          </p:cNvPr>
          <p:cNvSpPr txBox="1"/>
          <p:nvPr/>
        </p:nvSpPr>
        <p:spPr>
          <a:xfrm>
            <a:off x="9912096" y="34204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貓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E43475-53C8-2041-A4AF-5D7403FD8116}"/>
              </a:ext>
            </a:extLst>
          </p:cNvPr>
          <p:cNvCxnSpPr>
            <a:cxnSpLocks/>
          </p:cNvCxnSpPr>
          <p:nvPr/>
        </p:nvCxnSpPr>
        <p:spPr>
          <a:xfrm>
            <a:off x="8802624" y="2369396"/>
            <a:ext cx="1109472" cy="824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B53588D-3EED-F74C-9D7E-F76857DB4E34}"/>
              </a:ext>
            </a:extLst>
          </p:cNvPr>
          <p:cNvCxnSpPr>
            <a:cxnSpLocks/>
          </p:cNvCxnSpPr>
          <p:nvPr/>
        </p:nvCxnSpPr>
        <p:spPr>
          <a:xfrm flipV="1">
            <a:off x="8802624" y="3986784"/>
            <a:ext cx="1109472" cy="780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7AA3C4-E800-6541-9627-A168EB4E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7098"/>
            <a:ext cx="2017449" cy="17683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D3BC2D-2EE9-014D-BA6A-FACE717A76C2}"/>
              </a:ext>
            </a:extLst>
          </p:cNvPr>
          <p:cNvSpPr txBox="1"/>
          <p:nvPr/>
        </p:nvSpPr>
        <p:spPr>
          <a:xfrm>
            <a:off x="5234225" y="14895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權重調整後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0C352D-F350-0F4D-B591-A892E712AB4D}"/>
              </a:ext>
            </a:extLst>
          </p:cNvPr>
          <p:cNvSpPr/>
          <p:nvPr/>
        </p:nvSpPr>
        <p:spPr>
          <a:xfrm>
            <a:off x="4334256" y="2054136"/>
            <a:ext cx="3523488" cy="31943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AA4504-DA27-A045-935E-FE686486C1DA}"/>
              </a:ext>
            </a:extLst>
          </p:cNvPr>
          <p:cNvSpPr txBox="1"/>
          <p:nvPr/>
        </p:nvSpPr>
        <p:spPr>
          <a:xfrm>
            <a:off x="9944009" y="43785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分類正確！</a:t>
            </a:r>
          </a:p>
        </p:txBody>
      </p:sp>
    </p:spTree>
    <p:extLst>
      <p:ext uri="{BB962C8B-B14F-4D97-AF65-F5344CB8AC3E}">
        <p14:creationId xmlns:p14="http://schemas.microsoft.com/office/powerpoint/2010/main" val="406238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01F5F1DB-5437-C64B-9D14-083BCD41332D}"/>
              </a:ext>
            </a:extLst>
          </p:cNvPr>
          <p:cNvSpPr/>
          <p:nvPr/>
        </p:nvSpPr>
        <p:spPr>
          <a:xfrm>
            <a:off x="1436607" y="347240"/>
            <a:ext cx="6075363" cy="5416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D00AD7D-1E82-CC47-9FD9-D78E8441ED14}"/>
              </a:ext>
            </a:extLst>
          </p:cNvPr>
          <p:cNvSpPr/>
          <p:nvPr/>
        </p:nvSpPr>
        <p:spPr>
          <a:xfrm>
            <a:off x="2626177" y="739711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C87CB10-BF42-514B-9F4F-9AE2C2F7381E}"/>
              </a:ext>
            </a:extLst>
          </p:cNvPr>
          <p:cNvSpPr/>
          <p:nvPr/>
        </p:nvSpPr>
        <p:spPr>
          <a:xfrm>
            <a:off x="2626177" y="1708540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EE010AA-1E6B-BA40-A658-049D7653ACD9}"/>
              </a:ext>
            </a:extLst>
          </p:cNvPr>
          <p:cNvSpPr/>
          <p:nvPr/>
        </p:nvSpPr>
        <p:spPr>
          <a:xfrm>
            <a:off x="2626177" y="267736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9223AE-7504-4044-9776-F393CDBE2BAC}"/>
              </a:ext>
            </a:extLst>
          </p:cNvPr>
          <p:cNvSpPr/>
          <p:nvPr/>
        </p:nvSpPr>
        <p:spPr>
          <a:xfrm>
            <a:off x="2626177" y="4865398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X</a:t>
            </a:r>
            <a:r>
              <a:rPr kumimoji="1" lang="en-US" altLang="zh-TW" baseline="-250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B80307-38F2-C144-BAB2-8EE1899A805F}"/>
              </a:ext>
            </a:extLst>
          </p:cNvPr>
          <p:cNvSpPr txBox="1"/>
          <p:nvPr/>
        </p:nvSpPr>
        <p:spPr>
          <a:xfrm>
            <a:off x="2683071" y="3921238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F8C48CB-755D-2846-A0F9-69BAAD6C491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907721" y="1104383"/>
            <a:ext cx="718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B4999F-E03C-054E-B6A6-3BA7B187B37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907721" y="2073211"/>
            <a:ext cx="71845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C8A6DD3-0FCA-934E-8FC1-C9F520B6228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907721" y="3042039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F6886406-0A84-FF48-B3E2-F8CDAB1AEEF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907721" y="5230068"/>
            <a:ext cx="71845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/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CA84082D-2FA1-AF45-BC65-DF1769BF3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92" y="2524967"/>
                <a:ext cx="1034143" cy="10341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A6A5E93-2B11-6546-9879-3306CF3C1961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5520" y="1104383"/>
            <a:ext cx="2536372" cy="1937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873B76C2-2A8A-5542-816B-64190733B1E8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355520" y="2073212"/>
            <a:ext cx="2536372" cy="968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979FD2D3-DC45-2648-91F5-C5175A1582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5520" y="3042039"/>
            <a:ext cx="253637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4479FA-E696-A140-8FBD-FD08CF1EFC99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3355520" y="3042039"/>
            <a:ext cx="2536372" cy="2188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4AF44FE-8F31-C443-8282-0F170A7817F7}"/>
              </a:ext>
            </a:extLst>
          </p:cNvPr>
          <p:cNvSpPr txBox="1"/>
          <p:nvPr/>
        </p:nvSpPr>
        <p:spPr>
          <a:xfrm>
            <a:off x="4027967" y="3488354"/>
            <a:ext cx="615553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2800" dirty="0">
                <a:latin typeface="Heiti SC Medium" pitchFamily="2" charset="-128"/>
                <a:ea typeface="Heiti SC Medium" pitchFamily="2" charset="-128"/>
              </a:rPr>
              <a:t>…</a:t>
            </a:r>
            <a:endParaRPr kumimoji="1" lang="zh-TW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E35175-29DB-3B4A-9606-495DBDDD6ABF}"/>
              </a:ext>
            </a:extLst>
          </p:cNvPr>
          <p:cNvSpPr txBox="1"/>
          <p:nvPr/>
        </p:nvSpPr>
        <p:spPr>
          <a:xfrm>
            <a:off x="4327342" y="155614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1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B882AB6-3C9E-A140-86F1-D850EA5B1D98}"/>
              </a:ext>
            </a:extLst>
          </p:cNvPr>
          <p:cNvSpPr txBox="1"/>
          <p:nvPr/>
        </p:nvSpPr>
        <p:spPr>
          <a:xfrm>
            <a:off x="4090323" y="207321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2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ACC297-0958-F949-9306-758E0EC3B388}"/>
              </a:ext>
            </a:extLst>
          </p:cNvPr>
          <p:cNvSpPr txBox="1"/>
          <p:nvPr/>
        </p:nvSpPr>
        <p:spPr>
          <a:xfrm>
            <a:off x="3891409" y="26680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3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CDFCEF-91DF-114C-8EFE-A55E9E30A2C4}"/>
              </a:ext>
            </a:extLst>
          </p:cNvPr>
          <p:cNvSpPr txBox="1"/>
          <p:nvPr/>
        </p:nvSpPr>
        <p:spPr>
          <a:xfrm>
            <a:off x="3616319" y="43129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Heiti SC Medium" pitchFamily="2" charset="-128"/>
                <a:ea typeface="Heiti SC Medium" pitchFamily="2" charset="-128"/>
              </a:rPr>
              <a:t>W</a:t>
            </a:r>
            <a:r>
              <a:rPr kumimoji="1" lang="en-US" altLang="zh-TW" baseline="-25000" dirty="0">
                <a:latin typeface="Heiti SC Medium" pitchFamily="2" charset="-128"/>
                <a:ea typeface="Heiti SC Medium" pitchFamily="2" charset="-128"/>
              </a:rPr>
              <a:t>n</a:t>
            </a:r>
            <a:endParaRPr kumimoji="1" lang="zh-TW" altLang="en-US" dirty="0"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57AAD2DF-6105-DC48-BC11-82D03DE5446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6926035" y="3042039"/>
            <a:ext cx="1016956" cy="4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2DE438-83EE-0541-996D-454E4F7E5CC5}"/>
              </a:ext>
            </a:extLst>
          </p:cNvPr>
          <p:cNvSpPr/>
          <p:nvPr/>
        </p:nvSpPr>
        <p:spPr>
          <a:xfrm>
            <a:off x="7942991" y="2682029"/>
            <a:ext cx="729343" cy="729343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Y</a:t>
            </a:r>
            <a:endParaRPr kumimoji="1" lang="zh-TW" altLang="en-US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73A4F0C-B1B7-A645-A179-2A00A777B198}"/>
              </a:ext>
            </a:extLst>
          </p:cNvPr>
          <p:cNvSpPr/>
          <p:nvPr/>
        </p:nvSpPr>
        <p:spPr>
          <a:xfrm>
            <a:off x="2380015" y="500225"/>
            <a:ext cx="1236304" cy="51707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5BE80D-9B9F-0646-B2D7-AE32BF7D6C24}"/>
              </a:ext>
            </a:extLst>
          </p:cNvPr>
          <p:cNvSpPr txBox="1"/>
          <p:nvPr/>
        </p:nvSpPr>
        <p:spPr>
          <a:xfrm>
            <a:off x="1436607" y="39559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輸入值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BA017FE-149F-ED4B-9C04-1F99FD189E81}"/>
              </a:ext>
            </a:extLst>
          </p:cNvPr>
          <p:cNvSpPr/>
          <p:nvPr/>
        </p:nvSpPr>
        <p:spPr>
          <a:xfrm rot="710872">
            <a:off x="3732928" y="1239432"/>
            <a:ext cx="996867" cy="36145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8D56D6E-4169-D847-9F3A-6159B4D68748}"/>
              </a:ext>
            </a:extLst>
          </p:cNvPr>
          <p:cNvSpPr txBox="1"/>
          <p:nvPr/>
        </p:nvSpPr>
        <p:spPr>
          <a:xfrm>
            <a:off x="3905195" y="47239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權重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2E3AF7E-56A9-174B-B7DD-73F4D29D8D99}"/>
              </a:ext>
            </a:extLst>
          </p:cNvPr>
          <p:cNvSpPr txBox="1"/>
          <p:nvPr/>
        </p:nvSpPr>
        <p:spPr>
          <a:xfrm>
            <a:off x="6058661" y="3521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加總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AE68454-A5ED-254E-B2FA-23EE2206A721}"/>
              </a:ext>
            </a:extLst>
          </p:cNvPr>
          <p:cNvSpPr txBox="1"/>
          <p:nvPr/>
        </p:nvSpPr>
        <p:spPr>
          <a:xfrm>
            <a:off x="7978324" y="345901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輸出值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F8E06A67-78D3-0F4B-9261-0219EE703B15}"/>
              </a:ext>
            </a:extLst>
          </p:cNvPr>
          <p:cNvGrpSpPr/>
          <p:nvPr/>
        </p:nvGrpSpPr>
        <p:grpSpPr>
          <a:xfrm>
            <a:off x="3033454" y="5919363"/>
            <a:ext cx="6748040" cy="756507"/>
            <a:chOff x="6085776" y="5409759"/>
            <a:chExt cx="6748040" cy="756507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E7A5C181-EFED-6749-9DFB-D7ADDEAE952D}"/>
                </a:ext>
              </a:extLst>
            </p:cNvPr>
            <p:cNvSpPr/>
            <p:nvPr/>
          </p:nvSpPr>
          <p:spPr>
            <a:xfrm>
              <a:off x="6085776" y="5409759"/>
              <a:ext cx="6748040" cy="75650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/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TW" sz="28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907DB0F-8F6E-5443-93FD-20CA14CE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338" y="5526403"/>
                  <a:ext cx="6068969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標題 1">
            <a:extLst>
              <a:ext uri="{FF2B5EF4-FFF2-40B4-BE49-F238E27FC236}">
                <a16:creationId xmlns:a16="http://schemas.microsoft.com/office/drawing/2014/main" id="{D2F8D308-902B-E846-AE4E-9623CA81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132" y="667938"/>
            <a:ext cx="4358737" cy="1325563"/>
          </a:xfrm>
        </p:spPr>
        <p:txBody>
          <a:bodyPr/>
          <a:lstStyle/>
          <a:p>
            <a:r>
              <a:rPr kumimoji="1" lang="zh-TW" altLang="en-US" dirty="0">
                <a:highlight>
                  <a:srgbClr val="FFFF00"/>
                </a:highlight>
                <a:latin typeface="Heiti SC Medium" pitchFamily="2" charset="-128"/>
                <a:ea typeface="Heiti SC Medium" pitchFamily="2" charset="-128"/>
              </a:rPr>
              <a:t>誤差怎麼計算？</a:t>
            </a:r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30486</TotalTime>
  <Words>1383</Words>
  <Application>Microsoft Macintosh PowerPoint</Application>
  <PresentationFormat>寬螢幕</PresentationFormat>
  <Paragraphs>396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Heiti SC Medium</vt:lpstr>
      <vt:lpstr>Arial</vt:lpstr>
      <vt:lpstr>Calibri</vt:lpstr>
      <vt:lpstr>Calibri Light</vt:lpstr>
      <vt:lpstr>Cambria Math</vt:lpstr>
      <vt:lpstr>Office 佈景主題</vt:lpstr>
      <vt:lpstr>類神經網路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分類錯誤「類神經網路」該怎麼辦？</vt:lpstr>
      <vt:lpstr>誤差怎麼計算？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深入探究類神經網路！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𝜃值是什麼？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vcn821177126@gmail.com</dc:creator>
  <cp:lastModifiedBy>vcn821177126@gmail.com</cp:lastModifiedBy>
  <cp:revision>48</cp:revision>
  <dcterms:created xsi:type="dcterms:W3CDTF">2022-01-05T17:12:29Z</dcterms:created>
  <dcterms:modified xsi:type="dcterms:W3CDTF">2022-04-14T09:58:13Z</dcterms:modified>
</cp:coreProperties>
</file>