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98" r:id="rId4"/>
    <p:sldId id="306" r:id="rId5"/>
    <p:sldId id="300" r:id="rId6"/>
    <p:sldId id="302" r:id="rId7"/>
    <p:sldId id="268" r:id="rId8"/>
    <p:sldId id="269" r:id="rId9"/>
    <p:sldId id="270" r:id="rId10"/>
    <p:sldId id="303" r:id="rId11"/>
    <p:sldId id="305" r:id="rId12"/>
    <p:sldId id="272" r:id="rId13"/>
    <p:sldId id="291" r:id="rId14"/>
    <p:sldId id="295" r:id="rId15"/>
    <p:sldId id="297" r:id="rId16"/>
    <p:sldId id="292" r:id="rId17"/>
    <p:sldId id="293" r:id="rId18"/>
    <p:sldId id="30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8" d="100"/>
          <a:sy n="118" d="100"/>
        </p:scale>
        <p:origin x="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C3DCE-47CD-8B4D-B8B8-785D44C5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202519-E67D-4E4C-BC3D-35469222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531D76-AEF5-5E42-ADCC-5B70BA97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2022/8/12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DD39A-9EFF-6744-8FD2-B4D81D2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72A91-225F-F448-9362-9074D81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1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F961D-5C42-9540-B77A-9224D068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BF1A1-98A2-3345-B8F2-E742EF51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6F881-BDC1-A241-920E-D8ADD73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2022/8/12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EB892-FD9A-DB43-8C3E-E2BC3FF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29C2A-51D2-D849-A56F-E925FD84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41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011FB3-17C8-0542-B0EF-F35937EE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5859D-FDDD-AE41-8F32-4F872075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53DD7-A3CC-7C41-912E-6937DC4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2022/8/12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F9ADA-F4BB-5642-A184-ABC1DA12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E9958-9587-6440-97E3-B568AA60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70F5C-0E03-FE42-9373-C62C1350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18C05-0ECC-4844-8438-50B1C8E7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A2523-7851-B84F-A8D3-B8D2E4CA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2022/8/12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475721-0407-2440-BF0F-0250E28D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367D3-CF4B-EF44-995D-6DB8D32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791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EC751-BAEF-284D-96E8-CFDD01C1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C7C69-D804-4647-BF98-A02D7149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A1616-5495-3A4C-9935-A98BC54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2022/8/12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617E9-B87C-DA43-9463-0A76EFB0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6D5C7-AE0E-064E-9008-B47B55F1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1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1DD0A-C94A-D742-AE82-A06AC68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1A2FD-9EEF-F544-88CF-BA3229FBF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EE0B87-4BEA-A145-A616-B591E36A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7AD864-4C3C-4D41-88CA-B52A835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2022/8/12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3951DE-2F63-9B43-9101-337B060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A835FE-17E2-534C-8016-1807BE32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46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8CB8F-B495-3947-B14C-CB97CCC8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5236E-B396-CC46-8ED4-A719B87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ADB62E-113F-4743-A47B-3F973304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755BAB-5E65-7F45-A234-D1FF5BFC8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2FB95-ED7D-324A-B7D0-39EA012E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160254-AD89-FE41-BBDD-6A9951DF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2022/8/12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169D2B-2AD7-3143-949F-F14706B9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A84C58-9536-C34D-8A33-935E999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25523-564A-D949-BD27-FC2DBEF8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1D2F4B-BD4A-9C4E-A22D-FC6B8662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2022/8/12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2C36BF-6D05-4442-8BAB-1B0D959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3AFA73-B715-8849-B947-FD5BEB6B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2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7DE901-92D7-6242-8BF3-96FD1707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2022/8/12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C64C9-D2ED-474C-AFA8-7E4D9125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EF6BD-2173-3140-B811-9DC75EA8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3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FFB7-905D-964D-B519-2A55AA70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3776D-B5C3-C54B-BFBD-B7E975F1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3D9A4C-AA17-BD4B-87E8-221FE67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CE7A42-D794-0F40-BC68-3F040E2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2022/8/12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CCA098-1323-A642-8ED8-23C8565D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C0614-9310-0A48-9519-8D4EB419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30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628F4-F2F4-9D4A-BB25-C619843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AABAC6-BC0B-C14B-A9F0-03746B7A3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E6F19-EA3C-004D-80DB-09F98D43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448366-8418-564F-A96E-99FCB5B2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2022/8/12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9088B-BD0B-AD45-8CCD-739EF907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E3F335-93D8-6F49-B6BF-5EA18BA1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66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59A697-BA22-1947-B29E-859AE32D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83DA7-8355-C04E-96E2-FEEE8E9B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7DB78-A75F-B746-A73D-F5CF753A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149D-1AC6-0C4E-AB7E-19B2D9CBC675}" type="datetimeFigureOut">
              <a:rPr kumimoji="1" lang="zh-TW" altLang="en-US" smtClean="0"/>
              <a:t>2022/8/12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335CB-E0D5-4940-984D-51433187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82332-E65B-1B42-A75F-B336E8DC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03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EDEC0-8573-C844-84A1-1BB248FEF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B8D453-668F-2545-B308-CCBDEFAC4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課堂設計與研究架構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_v2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53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FC4516-4159-974F-96CE-AC3203DA4080}"/>
              </a:ext>
            </a:extLst>
          </p:cNvPr>
          <p:cNvSpPr txBox="1"/>
          <p:nvPr/>
        </p:nvSpPr>
        <p:spPr>
          <a:xfrm>
            <a:off x="1110772" y="14838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實驗組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38C400-3363-4441-B3D8-3931FE7D54A0}"/>
              </a:ext>
            </a:extLst>
          </p:cNvPr>
          <p:cNvSpPr txBox="1"/>
          <p:nvPr/>
        </p:nvSpPr>
        <p:spPr>
          <a:xfrm>
            <a:off x="1110772" y="41073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控制組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F3F89B-2874-BD46-9912-508458B36C68}"/>
              </a:ext>
            </a:extLst>
          </p:cNvPr>
          <p:cNvGrpSpPr/>
          <p:nvPr/>
        </p:nvGrpSpPr>
        <p:grpSpPr>
          <a:xfrm>
            <a:off x="774719" y="2383611"/>
            <a:ext cx="10642562" cy="1344105"/>
            <a:chOff x="620272" y="2369156"/>
            <a:chExt cx="10642562" cy="134410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620272" y="2369156"/>
              <a:ext cx="1980000" cy="1344105"/>
              <a:chOff x="1652656" y="2470800"/>
              <a:chExt cx="1980000" cy="13441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3270535" y="2369156"/>
              <a:ext cx="2700686" cy="1344105"/>
              <a:chOff x="1652655" y="2470800"/>
              <a:chExt cx="2700686" cy="1344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2700685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9282833" y="2369156"/>
              <a:ext cx="1980001" cy="1344105"/>
              <a:chOff x="1652655" y="2470800"/>
              <a:chExt cx="1980001" cy="134410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CBCC164-F080-CC4D-8889-25FE3B2A73AA}"/>
                </a:ext>
              </a:extLst>
            </p:cNvPr>
            <p:cNvGrpSpPr/>
            <p:nvPr/>
          </p:nvGrpSpPr>
          <p:grpSpPr>
            <a:xfrm>
              <a:off x="6637027" y="2369156"/>
              <a:ext cx="1980000" cy="1344105"/>
              <a:chOff x="1652656" y="2470800"/>
              <a:chExt cx="1980000" cy="134410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8D289D-A021-0548-B299-FA85AD4FC40F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22499DC-4A90-B94B-9ADA-02B45700C10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C10A0329-2CEA-084E-AF5C-207F3BF868AE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2600272" y="3173261"/>
              <a:ext cx="670264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28684324-7AA6-D140-A7D9-F2A8A3BC108E}"/>
                </a:ext>
              </a:extLst>
            </p:cNvPr>
            <p:cNvCxnSpPr>
              <a:cxnSpLocks/>
              <a:stCxn id="21" idx="3"/>
              <a:endCxn id="30" idx="1"/>
            </p:cNvCxnSpPr>
            <p:nvPr/>
          </p:nvCxnSpPr>
          <p:spPr>
            <a:xfrm>
              <a:off x="5971221" y="3173261"/>
              <a:ext cx="665806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3E11496E-AB8B-704A-852F-2B43812185C0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8617027" y="3173261"/>
              <a:ext cx="665807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802FB63-7FB9-D042-91CC-4811ACCBB66F}"/>
              </a:ext>
            </a:extLst>
          </p:cNvPr>
          <p:cNvGrpSpPr/>
          <p:nvPr/>
        </p:nvGrpSpPr>
        <p:grpSpPr>
          <a:xfrm>
            <a:off x="1883400" y="5010112"/>
            <a:ext cx="8425200" cy="1344105"/>
            <a:chOff x="1883400" y="4993118"/>
            <a:chExt cx="8425200" cy="134410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435EB61-E149-574D-95D7-61B14C71687D}"/>
                </a:ext>
              </a:extLst>
            </p:cNvPr>
            <p:cNvGrpSpPr/>
            <p:nvPr/>
          </p:nvGrpSpPr>
          <p:grpSpPr>
            <a:xfrm>
              <a:off x="1883400" y="4993118"/>
              <a:ext cx="1980000" cy="1344105"/>
              <a:chOff x="1652656" y="2470800"/>
              <a:chExt cx="1980000" cy="134410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8CC4B3-B76C-3244-9123-C4100421309C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40~60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16BE19-A0B7-6E4B-97C6-CC2306EF110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71D0CC4-089B-DE41-865F-0C2976C05664}"/>
                </a:ext>
              </a:extLst>
            </p:cNvPr>
            <p:cNvGrpSpPr/>
            <p:nvPr/>
          </p:nvGrpSpPr>
          <p:grpSpPr>
            <a:xfrm>
              <a:off x="5106000" y="4993118"/>
              <a:ext cx="1980000" cy="1344105"/>
              <a:chOff x="1652656" y="2470800"/>
              <a:chExt cx="1980000" cy="134410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A2805B3-5FA8-D84A-9136-04798082529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9AADE6-3D94-B746-94C3-EBE9AC5365E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ABE05C63-ACC7-764A-8B3E-885A2234597B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>
              <a:off x="38634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6F0DBFF-1B79-6E4F-BFDA-24EED3FCCA5F}"/>
                </a:ext>
              </a:extLst>
            </p:cNvPr>
            <p:cNvGrpSpPr/>
            <p:nvPr/>
          </p:nvGrpSpPr>
          <p:grpSpPr>
            <a:xfrm>
              <a:off x="8328599" y="4993118"/>
              <a:ext cx="1980001" cy="1344105"/>
              <a:chOff x="1652655" y="2470800"/>
              <a:chExt cx="1980001" cy="134410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FCABB1-AA90-F344-86CD-14F03F2BD54B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40B32AD-9A08-E944-80DC-050ACA698E14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C184B4B2-B1C6-6941-AA53-E6FD501F4B67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0860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橢圓 4">
            <a:extLst>
              <a:ext uri="{FF2B5EF4-FFF2-40B4-BE49-F238E27FC236}">
                <a16:creationId xmlns:a16="http://schemas.microsoft.com/office/drawing/2014/main" id="{A6688B10-7923-F546-940F-479117C48CCB}"/>
              </a:ext>
            </a:extLst>
          </p:cNvPr>
          <p:cNvSpPr/>
          <p:nvPr/>
        </p:nvSpPr>
        <p:spPr>
          <a:xfrm>
            <a:off x="566816" y="1881172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6C7D943F-55D9-8242-9D4D-62BC1A0FAB60}"/>
              </a:ext>
            </a:extLst>
          </p:cNvPr>
          <p:cNvSpPr/>
          <p:nvPr/>
        </p:nvSpPr>
        <p:spPr>
          <a:xfrm>
            <a:off x="3600428" y="1881170"/>
            <a:ext cx="2349795" cy="234979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9EC1E15-BA09-4D4E-A2C4-BEF42BAEC020}"/>
              </a:ext>
            </a:extLst>
          </p:cNvPr>
          <p:cNvSpPr/>
          <p:nvPr/>
        </p:nvSpPr>
        <p:spPr>
          <a:xfrm>
            <a:off x="6606577" y="1881171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7FA361-F40B-8841-A44C-0E0CAF8B63FF}"/>
              </a:ext>
            </a:extLst>
          </p:cNvPr>
          <p:cNvSpPr txBox="1"/>
          <p:nvPr/>
        </p:nvSpPr>
        <p:spPr>
          <a:xfrm>
            <a:off x="1384311" y="20376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8C9ACF6-3643-0447-A922-89A692822F0C}"/>
              </a:ext>
            </a:extLst>
          </p:cNvPr>
          <p:cNvSpPr txBox="1"/>
          <p:nvPr/>
        </p:nvSpPr>
        <p:spPr>
          <a:xfrm>
            <a:off x="4442291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13CA365-6D6E-A44C-8FF6-48CD4B6EFEDA}"/>
              </a:ext>
            </a:extLst>
          </p:cNvPr>
          <p:cNvSpPr txBox="1"/>
          <p:nvPr/>
        </p:nvSpPr>
        <p:spPr>
          <a:xfrm>
            <a:off x="7363932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93FA54FA-5624-E249-8131-7D7304F2A4AF}"/>
              </a:ext>
            </a:extLst>
          </p:cNvPr>
          <p:cNvSpPr/>
          <p:nvPr/>
        </p:nvSpPr>
        <p:spPr>
          <a:xfrm>
            <a:off x="1665513" y="4471734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D2C64226-FB2B-A24E-93B6-5BB047D99D7B}"/>
              </a:ext>
            </a:extLst>
          </p:cNvPr>
          <p:cNvSpPr/>
          <p:nvPr/>
        </p:nvSpPr>
        <p:spPr>
          <a:xfrm>
            <a:off x="4950770" y="4471733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939128C-8284-424A-8239-A18262DCBED3}"/>
              </a:ext>
            </a:extLst>
          </p:cNvPr>
          <p:cNvSpPr txBox="1"/>
          <p:nvPr/>
        </p:nvSpPr>
        <p:spPr>
          <a:xfrm>
            <a:off x="2483008" y="4628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9F8718A-AFCD-A248-AD55-2C713B401D03}"/>
              </a:ext>
            </a:extLst>
          </p:cNvPr>
          <p:cNvSpPr txBox="1"/>
          <p:nvPr/>
        </p:nvSpPr>
        <p:spPr>
          <a:xfrm>
            <a:off x="5708125" y="46270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94E2431E-4321-D14D-BECF-3C5D31F0F98C}"/>
              </a:ext>
            </a:extLst>
          </p:cNvPr>
          <p:cNvSpPr/>
          <p:nvPr/>
        </p:nvSpPr>
        <p:spPr>
          <a:xfrm>
            <a:off x="2592156" y="5332698"/>
            <a:ext cx="1260589" cy="126058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EB31BD6-F827-4F4C-87A9-5CCB22E03B9C}"/>
              </a:ext>
            </a:extLst>
          </p:cNvPr>
          <p:cNvSpPr txBox="1"/>
          <p:nvPr/>
        </p:nvSpPr>
        <p:spPr>
          <a:xfrm>
            <a:off x="3025404" y="525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</p:spTree>
    <p:extLst>
      <p:ext uri="{BB962C8B-B14F-4D97-AF65-F5344CB8AC3E}">
        <p14:creationId xmlns:p14="http://schemas.microsoft.com/office/powerpoint/2010/main" val="276531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FC4516-4159-974F-96CE-AC3203DA4080}"/>
              </a:ext>
            </a:extLst>
          </p:cNvPr>
          <p:cNvSpPr txBox="1"/>
          <p:nvPr/>
        </p:nvSpPr>
        <p:spPr>
          <a:xfrm>
            <a:off x="1110772" y="14838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實驗組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38C400-3363-4441-B3D8-3931FE7D54A0}"/>
              </a:ext>
            </a:extLst>
          </p:cNvPr>
          <p:cNvSpPr txBox="1"/>
          <p:nvPr/>
        </p:nvSpPr>
        <p:spPr>
          <a:xfrm>
            <a:off x="1110772" y="41073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控制組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F3F89B-2874-BD46-9912-508458B36C68}"/>
              </a:ext>
            </a:extLst>
          </p:cNvPr>
          <p:cNvGrpSpPr/>
          <p:nvPr/>
        </p:nvGrpSpPr>
        <p:grpSpPr>
          <a:xfrm>
            <a:off x="774719" y="2383611"/>
            <a:ext cx="10642562" cy="1344105"/>
            <a:chOff x="620272" y="2369156"/>
            <a:chExt cx="10642562" cy="134410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620272" y="2369156"/>
              <a:ext cx="1980000" cy="1344105"/>
              <a:chOff x="1652656" y="2470800"/>
              <a:chExt cx="1980000" cy="13441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3270535" y="2369156"/>
              <a:ext cx="2700686" cy="1344105"/>
              <a:chOff x="1652655" y="2470800"/>
              <a:chExt cx="2700686" cy="1344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2700685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9282833" y="2369156"/>
              <a:ext cx="1980001" cy="1344105"/>
              <a:chOff x="1652655" y="2470800"/>
              <a:chExt cx="1980001" cy="134410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CBCC164-F080-CC4D-8889-25FE3B2A73AA}"/>
                </a:ext>
              </a:extLst>
            </p:cNvPr>
            <p:cNvGrpSpPr/>
            <p:nvPr/>
          </p:nvGrpSpPr>
          <p:grpSpPr>
            <a:xfrm>
              <a:off x="6637027" y="2369156"/>
              <a:ext cx="1980000" cy="1344105"/>
              <a:chOff x="1652656" y="2470800"/>
              <a:chExt cx="1980000" cy="134410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8D289D-A021-0548-B299-FA85AD4FC40F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22499DC-4A90-B94B-9ADA-02B45700C10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C10A0329-2CEA-084E-AF5C-207F3BF868AE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2600272" y="3173261"/>
              <a:ext cx="670264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28684324-7AA6-D140-A7D9-F2A8A3BC108E}"/>
                </a:ext>
              </a:extLst>
            </p:cNvPr>
            <p:cNvCxnSpPr>
              <a:cxnSpLocks/>
              <a:stCxn id="21" idx="3"/>
              <a:endCxn id="30" idx="1"/>
            </p:cNvCxnSpPr>
            <p:nvPr/>
          </p:nvCxnSpPr>
          <p:spPr>
            <a:xfrm>
              <a:off x="5971221" y="3173261"/>
              <a:ext cx="665806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3E11496E-AB8B-704A-852F-2B43812185C0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8617027" y="3173261"/>
              <a:ext cx="665807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802FB63-7FB9-D042-91CC-4811ACCBB66F}"/>
              </a:ext>
            </a:extLst>
          </p:cNvPr>
          <p:cNvGrpSpPr/>
          <p:nvPr/>
        </p:nvGrpSpPr>
        <p:grpSpPr>
          <a:xfrm>
            <a:off x="1883400" y="5010112"/>
            <a:ext cx="8425200" cy="1344105"/>
            <a:chOff x="1883400" y="4993118"/>
            <a:chExt cx="8425200" cy="134410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435EB61-E149-574D-95D7-61B14C71687D}"/>
                </a:ext>
              </a:extLst>
            </p:cNvPr>
            <p:cNvGrpSpPr/>
            <p:nvPr/>
          </p:nvGrpSpPr>
          <p:grpSpPr>
            <a:xfrm>
              <a:off x="1883400" y="4993118"/>
              <a:ext cx="1980000" cy="1344105"/>
              <a:chOff x="1652656" y="2470800"/>
              <a:chExt cx="1980000" cy="134410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8CC4B3-B76C-3244-9123-C4100421309C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40~60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16BE19-A0B7-6E4B-97C6-CC2306EF110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71D0CC4-089B-DE41-865F-0C2976C05664}"/>
                </a:ext>
              </a:extLst>
            </p:cNvPr>
            <p:cNvGrpSpPr/>
            <p:nvPr/>
          </p:nvGrpSpPr>
          <p:grpSpPr>
            <a:xfrm>
              <a:off x="5106000" y="4993118"/>
              <a:ext cx="1980000" cy="1344105"/>
              <a:chOff x="1652656" y="2470800"/>
              <a:chExt cx="1980000" cy="134410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A2805B3-5FA8-D84A-9136-04798082529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9AADE6-3D94-B746-94C3-EBE9AC5365E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ABE05C63-ACC7-764A-8B3E-885A2234597B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>
              <a:off x="38634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6F0DBFF-1B79-6E4F-BFDA-24EED3FCCA5F}"/>
                </a:ext>
              </a:extLst>
            </p:cNvPr>
            <p:cNvGrpSpPr/>
            <p:nvPr/>
          </p:nvGrpSpPr>
          <p:grpSpPr>
            <a:xfrm>
              <a:off x="8328599" y="4993118"/>
              <a:ext cx="1980001" cy="1344105"/>
              <a:chOff x="1652655" y="2470800"/>
              <a:chExt cx="1980001" cy="134410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FCABB1-AA90-F344-86CD-14F03F2BD54B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40B32AD-9A08-E944-80DC-050ACA698E14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C184B4B2-B1C6-6941-AA53-E6FD501F4B67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0860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橢圓 4">
            <a:extLst>
              <a:ext uri="{FF2B5EF4-FFF2-40B4-BE49-F238E27FC236}">
                <a16:creationId xmlns:a16="http://schemas.microsoft.com/office/drawing/2014/main" id="{A6688B10-7923-F546-940F-479117C48CCB}"/>
              </a:ext>
            </a:extLst>
          </p:cNvPr>
          <p:cNvSpPr/>
          <p:nvPr/>
        </p:nvSpPr>
        <p:spPr>
          <a:xfrm>
            <a:off x="566816" y="1881172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6C7D943F-55D9-8242-9D4D-62BC1A0FAB60}"/>
              </a:ext>
            </a:extLst>
          </p:cNvPr>
          <p:cNvSpPr/>
          <p:nvPr/>
        </p:nvSpPr>
        <p:spPr>
          <a:xfrm>
            <a:off x="3600428" y="1881170"/>
            <a:ext cx="2349795" cy="234979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9EC1E15-BA09-4D4E-A2C4-BEF42BAEC020}"/>
              </a:ext>
            </a:extLst>
          </p:cNvPr>
          <p:cNvSpPr/>
          <p:nvPr/>
        </p:nvSpPr>
        <p:spPr>
          <a:xfrm>
            <a:off x="6606577" y="1881171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7FA361-F40B-8841-A44C-0E0CAF8B63FF}"/>
              </a:ext>
            </a:extLst>
          </p:cNvPr>
          <p:cNvSpPr txBox="1"/>
          <p:nvPr/>
        </p:nvSpPr>
        <p:spPr>
          <a:xfrm>
            <a:off x="1384311" y="20376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8C9ACF6-3643-0447-A922-89A692822F0C}"/>
              </a:ext>
            </a:extLst>
          </p:cNvPr>
          <p:cNvSpPr txBox="1"/>
          <p:nvPr/>
        </p:nvSpPr>
        <p:spPr>
          <a:xfrm>
            <a:off x="4442291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13CA365-6D6E-A44C-8FF6-48CD4B6EFEDA}"/>
              </a:ext>
            </a:extLst>
          </p:cNvPr>
          <p:cNvSpPr txBox="1"/>
          <p:nvPr/>
        </p:nvSpPr>
        <p:spPr>
          <a:xfrm>
            <a:off x="7363932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93FA54FA-5624-E249-8131-7D7304F2A4AF}"/>
              </a:ext>
            </a:extLst>
          </p:cNvPr>
          <p:cNvSpPr/>
          <p:nvPr/>
        </p:nvSpPr>
        <p:spPr>
          <a:xfrm>
            <a:off x="1665513" y="4471734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D2C64226-FB2B-A24E-93B6-5BB047D99D7B}"/>
              </a:ext>
            </a:extLst>
          </p:cNvPr>
          <p:cNvSpPr/>
          <p:nvPr/>
        </p:nvSpPr>
        <p:spPr>
          <a:xfrm>
            <a:off x="4950770" y="4471733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939128C-8284-424A-8239-A18262DCBED3}"/>
              </a:ext>
            </a:extLst>
          </p:cNvPr>
          <p:cNvSpPr txBox="1"/>
          <p:nvPr/>
        </p:nvSpPr>
        <p:spPr>
          <a:xfrm>
            <a:off x="2483008" y="4628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9F8718A-AFCD-A248-AD55-2C713B401D03}"/>
              </a:ext>
            </a:extLst>
          </p:cNvPr>
          <p:cNvSpPr txBox="1"/>
          <p:nvPr/>
        </p:nvSpPr>
        <p:spPr>
          <a:xfrm>
            <a:off x="5708125" y="46270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94E2431E-4321-D14D-BECF-3C5D31F0F98C}"/>
              </a:ext>
            </a:extLst>
          </p:cNvPr>
          <p:cNvSpPr/>
          <p:nvPr/>
        </p:nvSpPr>
        <p:spPr>
          <a:xfrm>
            <a:off x="2592156" y="5332698"/>
            <a:ext cx="1260589" cy="126058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EB31BD6-F827-4F4C-87A9-5CCB22E03B9C}"/>
              </a:ext>
            </a:extLst>
          </p:cNvPr>
          <p:cNvSpPr txBox="1"/>
          <p:nvPr/>
        </p:nvSpPr>
        <p:spPr>
          <a:xfrm>
            <a:off x="3025404" y="525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48DCA4D-BD1D-8144-A4D5-FAA16AC46B43}"/>
              </a:ext>
            </a:extLst>
          </p:cNvPr>
          <p:cNvSpPr/>
          <p:nvPr/>
        </p:nvSpPr>
        <p:spPr>
          <a:xfrm>
            <a:off x="3131583" y="1791921"/>
            <a:ext cx="3287485" cy="257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2C51294-3EA1-2D48-BE69-8720A963BD06}"/>
              </a:ext>
            </a:extLst>
          </p:cNvPr>
          <p:cNvSpPr txBox="1"/>
          <p:nvPr/>
        </p:nvSpPr>
        <p:spPr>
          <a:xfrm>
            <a:off x="3144109" y="1329325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模擬平台輔助學生概念反思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5EF217A-2D7B-C24D-B405-27131BB87DDA}"/>
              </a:ext>
            </a:extLst>
          </p:cNvPr>
          <p:cNvSpPr/>
          <p:nvPr/>
        </p:nvSpPr>
        <p:spPr>
          <a:xfrm>
            <a:off x="2483007" y="5241149"/>
            <a:ext cx="1868427" cy="1352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A0ECD42-4D41-6D4F-BB51-6250E98B389C}"/>
              </a:ext>
            </a:extLst>
          </p:cNvPr>
          <p:cNvSpPr txBox="1"/>
          <p:nvPr/>
        </p:nvSpPr>
        <p:spPr>
          <a:xfrm>
            <a:off x="2250445" y="4837040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僅使用投影片進行問答促使學生概念反思</a:t>
            </a:r>
          </a:p>
        </p:txBody>
      </p:sp>
    </p:spTree>
    <p:extLst>
      <p:ext uri="{BB962C8B-B14F-4D97-AF65-F5344CB8AC3E}">
        <p14:creationId xmlns:p14="http://schemas.microsoft.com/office/powerpoint/2010/main" val="37675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研究工具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>
                <a:latin typeface="Heiti SC Medium" pitchFamily="2" charset="-128"/>
                <a:ea typeface="Heiti SC Medium" pitchFamily="2" charset="-128"/>
              </a:rPr>
              <a:t>實驗流程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721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一、探究視覺化模擬輔助教學對人工智慧學習成就之影響。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1.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對於人工智慧概念之影響。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2.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對於人工智慧演算法實作之影響。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二、探究視覺化模擬輔助教學對人工智慧學習態度之影響。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1.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電腦科學學習動機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2.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電腦科學自我效能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3.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 資訊科學抽象概念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/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程序之學習感受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4.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對於人工智慧學習自我評鑑</a:t>
            </a:r>
          </a:p>
          <a:p>
            <a:pPr marL="0" indent="0">
              <a:buNone/>
            </a:pP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05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三、探究模擬式教學策略的課堂感受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1.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對「概念理解」過程的課堂感受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2.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 對「概念反思」過程的課堂感受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3.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 對「概念應用」過程的課堂感受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4.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「概念理解」、「概念反思」、「概念應用」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　 課堂感受之比較 </a:t>
            </a:r>
          </a:p>
          <a:p>
            <a:pPr marL="0" indent="0">
              <a:buNone/>
            </a:pP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240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196AC-1E88-5C46-B6BE-DE011842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ADE139A-400E-DD49-88F0-2D89FAA05CF9}"/>
              </a:ext>
            </a:extLst>
          </p:cNvPr>
          <p:cNvGrpSpPr/>
          <p:nvPr/>
        </p:nvGrpSpPr>
        <p:grpSpPr>
          <a:xfrm>
            <a:off x="1240973" y="866950"/>
            <a:ext cx="10112827" cy="5124100"/>
            <a:chOff x="1240973" y="866950"/>
            <a:chExt cx="10112827" cy="512410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DB12D481-6507-E747-BDC2-45DBD9C8A98C}"/>
                </a:ext>
              </a:extLst>
            </p:cNvPr>
            <p:cNvGrpSpPr/>
            <p:nvPr/>
          </p:nvGrpSpPr>
          <p:grpSpPr>
            <a:xfrm>
              <a:off x="1240973" y="2432948"/>
              <a:ext cx="3744000" cy="1992103"/>
              <a:chOff x="1652654" y="2470800"/>
              <a:chExt cx="3744000" cy="199210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7A4C6DF-B5B2-5244-B108-120BA3993EA9}"/>
                  </a:ext>
                </a:extLst>
              </p:cNvPr>
              <p:cNvSpPr/>
              <p:nvPr/>
            </p:nvSpPr>
            <p:spPr>
              <a:xfrm>
                <a:off x="1652654" y="2734903"/>
                <a:ext cx="3744000" cy="1728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教學方法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視覺化模擬輔助教學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講述式教學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AAB90DC-EDDB-2C49-9D84-A2C0BAFDC81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自變項</a:t>
                </a: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8790906-3533-B545-87AB-44654DF74D12}"/>
                </a:ext>
              </a:extLst>
            </p:cNvPr>
            <p:cNvGrpSpPr/>
            <p:nvPr/>
          </p:nvGrpSpPr>
          <p:grpSpPr>
            <a:xfrm>
              <a:off x="6148199" y="866950"/>
              <a:ext cx="5205601" cy="5124100"/>
              <a:chOff x="1652653" y="2470800"/>
              <a:chExt cx="5205601" cy="512410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247E55B-C7E0-724E-8091-19DC342C2666}"/>
                  </a:ext>
                </a:extLst>
              </p:cNvPr>
              <p:cNvSpPr/>
              <p:nvPr/>
            </p:nvSpPr>
            <p:spPr>
              <a:xfrm>
                <a:off x="1652653" y="2734900"/>
                <a:ext cx="5205601" cy="4860000"/>
              </a:xfrm>
              <a:prstGeom prst="rect">
                <a:avLst/>
              </a:prstGeom>
              <a:noFill/>
              <a:ln w="762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學習成就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人工智慧概念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人工智慧演算法實作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學習態度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電腦科學學習動機</a:t>
                </a: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電腦科學自我效能</a:t>
                </a: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3.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資訊科學抽象概念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/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程序之學習感受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對於人工智慧學習自我評鑑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探究模擬式教學策略的課堂感受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EE9D772-5A04-6544-9BB5-2BC2FD325D91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依變項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72701E7C-765C-7042-BE3D-3348CD058017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4984973" y="3561050"/>
              <a:ext cx="1163226" cy="1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67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類神經網路教材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視覺化模擬輔助教學平台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類神經網路隨堂測驗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專題製作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類神經網路概念前測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類神經網路概念後測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態度問卷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半結構式訪談題目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73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實驗流程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A3AD91F-D86A-234F-8318-454B9C69E0D3}"/>
              </a:ext>
            </a:extLst>
          </p:cNvPr>
          <p:cNvGrpSpPr/>
          <p:nvPr/>
        </p:nvGrpSpPr>
        <p:grpSpPr>
          <a:xfrm>
            <a:off x="226370" y="1954791"/>
            <a:ext cx="3744000" cy="1740103"/>
            <a:chOff x="1652654" y="2470800"/>
            <a:chExt cx="3744000" cy="174010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A2EFE7-2EA6-AA4C-9B7A-0BA2E747DDE8}"/>
                </a:ext>
              </a:extLst>
            </p:cNvPr>
            <p:cNvSpPr/>
            <p:nvPr/>
          </p:nvSpPr>
          <p:spPr>
            <a:xfrm>
              <a:off x="1652654" y="2734903"/>
              <a:ext cx="3744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類神經網路概念前測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態度問卷前測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6E88B48-C67C-EC46-8D28-B81161AF7D57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課前測驗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4066214-B4B7-AA4E-9374-7DE8562C0EF8}"/>
              </a:ext>
            </a:extLst>
          </p:cNvPr>
          <p:cNvGrpSpPr/>
          <p:nvPr/>
        </p:nvGrpSpPr>
        <p:grpSpPr>
          <a:xfrm>
            <a:off x="8482889" y="4235521"/>
            <a:ext cx="3060000" cy="1740103"/>
            <a:chOff x="1652654" y="2470800"/>
            <a:chExt cx="3060000" cy="174010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4754B2D-CAE6-9C4F-866D-148C13DCD588}"/>
                </a:ext>
              </a:extLst>
            </p:cNvPr>
            <p:cNvSpPr/>
            <p:nvPr/>
          </p:nvSpPr>
          <p:spPr>
            <a:xfrm>
              <a:off x="1652654" y="2734903"/>
              <a:ext cx="3060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專題實作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專題檢討與討論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185B806-1A1D-4247-BF87-FF947E7C8D2A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專題實作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8F14E4D-34F8-B84F-813D-092AA04C51B3}"/>
              </a:ext>
            </a:extLst>
          </p:cNvPr>
          <p:cNvGrpSpPr/>
          <p:nvPr/>
        </p:nvGrpSpPr>
        <p:grpSpPr>
          <a:xfrm>
            <a:off x="4386000" y="4235521"/>
            <a:ext cx="3420000" cy="1740103"/>
            <a:chOff x="1652654" y="2470800"/>
            <a:chExt cx="3420000" cy="174010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D16B28-D156-4B4F-B6C6-DF1CE415AFFE}"/>
                </a:ext>
              </a:extLst>
            </p:cNvPr>
            <p:cNvSpPr/>
            <p:nvPr/>
          </p:nvSpPr>
          <p:spPr>
            <a:xfrm>
              <a:off x="1652654" y="2734903"/>
              <a:ext cx="3420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類神經網路概念後測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態度問卷後測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4709BC2-F6E1-C644-A8D0-5457503CDBEB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課後測驗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70E1B16-D13C-BD46-99CF-5FEE46E8F775}"/>
              </a:ext>
            </a:extLst>
          </p:cNvPr>
          <p:cNvGrpSpPr/>
          <p:nvPr/>
        </p:nvGrpSpPr>
        <p:grpSpPr>
          <a:xfrm>
            <a:off x="397111" y="4235521"/>
            <a:ext cx="3312000" cy="1740103"/>
            <a:chOff x="1652654" y="2470800"/>
            <a:chExt cx="3312000" cy="174010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13F60D3-B76E-DA47-BFED-697AC09C4BFA}"/>
                </a:ext>
              </a:extLst>
            </p:cNvPr>
            <p:cNvSpPr/>
            <p:nvPr/>
          </p:nvSpPr>
          <p:spPr>
            <a:xfrm>
              <a:off x="1652654" y="2734903"/>
              <a:ext cx="3312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 半結構式訪談題目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FF7846A-DF77-5A41-A386-B6A01FCED90B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訪談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D32E0C1-B442-7F4F-A46A-B8548B9ADC4A}"/>
              </a:ext>
            </a:extLst>
          </p:cNvPr>
          <p:cNvGrpSpPr/>
          <p:nvPr/>
        </p:nvGrpSpPr>
        <p:grpSpPr>
          <a:xfrm>
            <a:off x="4348544" y="1126793"/>
            <a:ext cx="7617084" cy="2568101"/>
            <a:chOff x="4595999" y="1126793"/>
            <a:chExt cx="7617084" cy="256810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CAB76BA5-D0FD-CC4D-9A60-B114EADCE9A8}"/>
                </a:ext>
              </a:extLst>
            </p:cNvPr>
            <p:cNvGrpSpPr/>
            <p:nvPr/>
          </p:nvGrpSpPr>
          <p:grpSpPr>
            <a:xfrm>
              <a:off x="4595999" y="1126793"/>
              <a:ext cx="7617084" cy="2568101"/>
              <a:chOff x="1652652" y="2470800"/>
              <a:chExt cx="7617084" cy="256810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810B3E9-B55D-664D-8682-7C3D513E5555}"/>
                  </a:ext>
                </a:extLst>
              </p:cNvPr>
              <p:cNvSpPr/>
              <p:nvPr/>
            </p:nvSpPr>
            <p:spPr>
              <a:xfrm>
                <a:off x="1652652" y="2734901"/>
                <a:ext cx="7617084" cy="2304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實驗組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教師投影片講解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視覺化模擬輔助教學平台之操作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3.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隨堂測驗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996DE99-7837-8E4C-9D54-59510D8B201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學習活動</a:t>
                </a:r>
              </a:p>
            </p:txBody>
          </p: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D8BD3FF-A1A9-5743-8833-6707278D2525}"/>
                </a:ext>
              </a:extLst>
            </p:cNvPr>
            <p:cNvSpPr txBox="1"/>
            <p:nvPr/>
          </p:nvSpPr>
          <p:spPr>
            <a:xfrm>
              <a:off x="9371911" y="1881174"/>
              <a:ext cx="261034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控制組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　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教師投影片講解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 </a:t>
              </a:r>
            </a:p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　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 </a:t>
              </a:r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程式實作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　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3.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隨堂測驗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2B80F78A-AC21-4242-9924-68904606102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70370" y="2956894"/>
            <a:ext cx="37817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0069CF76-B3FC-6046-9E56-30B45D9BC82F}"/>
              </a:ext>
            </a:extLst>
          </p:cNvPr>
          <p:cNvCxnSpPr>
            <a:cxnSpLocks/>
          </p:cNvCxnSpPr>
          <p:nvPr/>
        </p:nvCxnSpPr>
        <p:spPr>
          <a:xfrm>
            <a:off x="10798629" y="3694894"/>
            <a:ext cx="0" cy="8047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8ABE27D0-72A1-354F-8A1B-47DB55C8FB6F}"/>
              </a:ext>
            </a:extLst>
          </p:cNvPr>
          <p:cNvCxnSpPr>
            <a:cxnSpLocks/>
            <a:stCxn id="15" idx="1"/>
            <a:endCxn id="18" idx="3"/>
          </p:cNvCxnSpPr>
          <p:nvPr/>
        </p:nvCxnSpPr>
        <p:spPr>
          <a:xfrm flipH="1">
            <a:off x="7806000" y="5237624"/>
            <a:ext cx="676889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6B9A5D8D-7D96-C74A-8573-5E193409561C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>
            <a:off x="3709111" y="5237624"/>
            <a:ext cx="676889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29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EC2C70B1-14D0-7B45-9208-D41A50545A9A}"/>
              </a:ext>
            </a:extLst>
          </p:cNvPr>
          <p:cNvSpPr/>
          <p:nvPr/>
        </p:nvSpPr>
        <p:spPr>
          <a:xfrm>
            <a:off x="1088571" y="1125493"/>
            <a:ext cx="10014857" cy="2038413"/>
          </a:xfrm>
          <a:prstGeom prst="rect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DEB20E-F81E-6D47-8B8B-81FC89AD88B0}"/>
              </a:ext>
            </a:extLst>
          </p:cNvPr>
          <p:cNvSpPr/>
          <p:nvPr/>
        </p:nvSpPr>
        <p:spPr>
          <a:xfrm>
            <a:off x="1088571" y="3894149"/>
            <a:ext cx="10014857" cy="2038413"/>
          </a:xfrm>
          <a:prstGeom prst="rect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B124FC5-C850-DD4B-A357-7976A7024CB5}"/>
              </a:ext>
            </a:extLst>
          </p:cNvPr>
          <p:cNvGrpSpPr/>
          <p:nvPr/>
        </p:nvGrpSpPr>
        <p:grpSpPr>
          <a:xfrm>
            <a:off x="1709915" y="1737557"/>
            <a:ext cx="8772170" cy="814286"/>
            <a:chOff x="1709915" y="1628485"/>
            <a:chExt cx="8772170" cy="81428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6AA0BF1-31DC-4E44-999D-5D471A766E50}"/>
                </a:ext>
              </a:extLst>
            </p:cNvPr>
            <p:cNvSpPr/>
            <p:nvPr/>
          </p:nvSpPr>
          <p:spPr>
            <a:xfrm>
              <a:off x="1709915" y="1628485"/>
              <a:ext cx="2176286" cy="8142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概念理解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42BD59B-524D-4345-8154-787EFE159F33}"/>
                </a:ext>
              </a:extLst>
            </p:cNvPr>
            <p:cNvSpPr/>
            <p:nvPr/>
          </p:nvSpPr>
          <p:spPr>
            <a:xfrm>
              <a:off x="5007857" y="1628485"/>
              <a:ext cx="2176286" cy="8142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概念反思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C0456E9-8261-EE4E-967D-1FD083064717}"/>
                </a:ext>
              </a:extLst>
            </p:cNvPr>
            <p:cNvSpPr/>
            <p:nvPr/>
          </p:nvSpPr>
          <p:spPr>
            <a:xfrm>
              <a:off x="8305799" y="1628485"/>
              <a:ext cx="2176286" cy="8142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概念應用</a:t>
              </a:r>
            </a:p>
          </p:txBody>
        </p:sp>
        <p:cxnSp>
          <p:nvCxnSpPr>
            <p:cNvPr id="7" name="直線箭頭接點 6">
              <a:extLst>
                <a:ext uri="{FF2B5EF4-FFF2-40B4-BE49-F238E27FC236}">
                  <a16:creationId xmlns:a16="http://schemas.microsoft.com/office/drawing/2014/main" id="{6DE1D593-4165-574D-9799-D7EB3D3E1EC3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3886201" y="2035628"/>
              <a:ext cx="1121656" cy="0"/>
            </a:xfrm>
            <a:prstGeom prst="straightConnector1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箭頭接點 7">
              <a:extLst>
                <a:ext uri="{FF2B5EF4-FFF2-40B4-BE49-F238E27FC236}">
                  <a16:creationId xmlns:a16="http://schemas.microsoft.com/office/drawing/2014/main" id="{2F86D5D7-B5FB-C344-BAF3-4BF9D6F0BF4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7184143" y="2035628"/>
              <a:ext cx="1121656" cy="0"/>
            </a:xfrm>
            <a:prstGeom prst="straightConnector1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89AC55FA-157D-6646-9EE0-87B5AB4BA6BA}"/>
              </a:ext>
            </a:extLst>
          </p:cNvPr>
          <p:cNvGrpSpPr/>
          <p:nvPr/>
        </p:nvGrpSpPr>
        <p:grpSpPr>
          <a:xfrm>
            <a:off x="528604" y="760822"/>
            <a:ext cx="3058885" cy="729342"/>
            <a:chOff x="273637" y="1227427"/>
            <a:chExt cx="3058885" cy="72934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00A561E-B8EE-6B4B-BE72-48042D0C900E}"/>
                </a:ext>
              </a:extLst>
            </p:cNvPr>
            <p:cNvSpPr/>
            <p:nvPr/>
          </p:nvSpPr>
          <p:spPr>
            <a:xfrm>
              <a:off x="273637" y="1227427"/>
              <a:ext cx="3058885" cy="729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D585404-7B56-F34B-B4AD-15E6610FA4E7}"/>
                </a:ext>
              </a:extLst>
            </p:cNvPr>
            <p:cNvSpPr txBox="1"/>
            <p:nvPr/>
          </p:nvSpPr>
          <p:spPr>
            <a:xfrm>
              <a:off x="300103" y="1392043"/>
              <a:ext cx="3005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視覺化模擬輔助教學策略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04C318C-A115-9148-9458-AA58EDF04839}"/>
              </a:ext>
            </a:extLst>
          </p:cNvPr>
          <p:cNvGrpSpPr/>
          <p:nvPr/>
        </p:nvGrpSpPr>
        <p:grpSpPr>
          <a:xfrm>
            <a:off x="528604" y="3528577"/>
            <a:ext cx="2123770" cy="729342"/>
            <a:chOff x="273638" y="1227427"/>
            <a:chExt cx="2123770" cy="72934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E6F2A54-D5D9-0F46-AB3D-76B73CF94967}"/>
                </a:ext>
              </a:extLst>
            </p:cNvPr>
            <p:cNvSpPr/>
            <p:nvPr/>
          </p:nvSpPr>
          <p:spPr>
            <a:xfrm>
              <a:off x="273638" y="1227427"/>
              <a:ext cx="2123770" cy="729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317A32B-33F2-4548-A76C-DC3C00DCE897}"/>
                </a:ext>
              </a:extLst>
            </p:cNvPr>
            <p:cNvSpPr txBox="1"/>
            <p:nvPr/>
          </p:nvSpPr>
          <p:spPr>
            <a:xfrm>
              <a:off x="473748" y="1392043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實務教學流程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3969FE2C-6A06-0F4D-A342-F11346AA440A}"/>
              </a:ext>
            </a:extLst>
          </p:cNvPr>
          <p:cNvGrpSpPr/>
          <p:nvPr/>
        </p:nvGrpSpPr>
        <p:grpSpPr>
          <a:xfrm>
            <a:off x="1709914" y="4506212"/>
            <a:ext cx="8772170" cy="814286"/>
            <a:chOff x="1709915" y="1628485"/>
            <a:chExt cx="8772170" cy="81428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4F9AA9B-BEE3-184C-BEA6-FD08BDE3EA16}"/>
                </a:ext>
              </a:extLst>
            </p:cNvPr>
            <p:cNvSpPr/>
            <p:nvPr/>
          </p:nvSpPr>
          <p:spPr>
            <a:xfrm>
              <a:off x="1709915" y="1628485"/>
              <a:ext cx="2176286" cy="8142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老師講解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08DA150-65BF-E949-B741-FC1A3C3DF33B}"/>
                </a:ext>
              </a:extLst>
            </p:cNvPr>
            <p:cNvSpPr/>
            <p:nvPr/>
          </p:nvSpPr>
          <p:spPr>
            <a:xfrm>
              <a:off x="5007857" y="1628485"/>
              <a:ext cx="2176286" cy="8142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模擬平台之操作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221FD5B-E20F-6D42-B6F1-738317E67C28}"/>
                </a:ext>
              </a:extLst>
            </p:cNvPr>
            <p:cNvSpPr/>
            <p:nvPr/>
          </p:nvSpPr>
          <p:spPr>
            <a:xfrm>
              <a:off x="8305799" y="1628485"/>
              <a:ext cx="2176286" cy="8142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程式實作</a:t>
              </a:r>
            </a:p>
          </p:txBody>
        </p:sp>
        <p:cxnSp>
          <p:nvCxnSpPr>
            <p:cNvPr id="29" name="直線箭頭接點 28">
              <a:extLst>
                <a:ext uri="{FF2B5EF4-FFF2-40B4-BE49-F238E27FC236}">
                  <a16:creationId xmlns:a16="http://schemas.microsoft.com/office/drawing/2014/main" id="{80ED9E4B-9225-C247-8C40-55282039AB08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3886201" y="2035628"/>
              <a:ext cx="1121656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箭頭接點 29">
              <a:extLst>
                <a:ext uri="{FF2B5EF4-FFF2-40B4-BE49-F238E27FC236}">
                  <a16:creationId xmlns:a16="http://schemas.microsoft.com/office/drawing/2014/main" id="{8ECEBC3D-D969-7D4E-B1D5-B8F3BCBAA3FA}"/>
                </a:ext>
              </a:extLst>
            </p:cNvPr>
            <p:cNvCxnSpPr>
              <a:cxnSpLocks/>
              <a:stCxn id="27" idx="3"/>
              <a:endCxn id="28" idx="1"/>
            </p:cNvCxnSpPr>
            <p:nvPr/>
          </p:nvCxnSpPr>
          <p:spPr>
            <a:xfrm>
              <a:off x="7184143" y="2035628"/>
              <a:ext cx="1121656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手繪多邊形 32">
            <a:extLst>
              <a:ext uri="{FF2B5EF4-FFF2-40B4-BE49-F238E27FC236}">
                <a16:creationId xmlns:a16="http://schemas.microsoft.com/office/drawing/2014/main" id="{8A2659BD-08EA-FD44-A995-4FD4012D1C62}"/>
              </a:ext>
            </a:extLst>
          </p:cNvPr>
          <p:cNvSpPr/>
          <p:nvPr/>
        </p:nvSpPr>
        <p:spPr>
          <a:xfrm>
            <a:off x="3450771" y="2351314"/>
            <a:ext cx="500752" cy="2296886"/>
          </a:xfrm>
          <a:custGeom>
            <a:avLst/>
            <a:gdLst>
              <a:gd name="connsiteX0" fmla="*/ 0 w 500752"/>
              <a:gd name="connsiteY0" fmla="*/ 0 h 2296886"/>
              <a:gd name="connsiteX1" fmla="*/ 500743 w 500752"/>
              <a:gd name="connsiteY1" fmla="*/ 1077686 h 2296886"/>
              <a:gd name="connsiteX2" fmla="*/ 10886 w 500752"/>
              <a:gd name="connsiteY2" fmla="*/ 2296886 h 229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752" h="2296886">
                <a:moveTo>
                  <a:pt x="0" y="0"/>
                </a:moveTo>
                <a:cubicBezTo>
                  <a:pt x="249464" y="347436"/>
                  <a:pt x="498929" y="694872"/>
                  <a:pt x="500743" y="1077686"/>
                </a:cubicBezTo>
                <a:cubicBezTo>
                  <a:pt x="502557" y="1460500"/>
                  <a:pt x="256721" y="1878693"/>
                  <a:pt x="10886" y="229688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手繪多邊形 33">
            <a:extLst>
              <a:ext uri="{FF2B5EF4-FFF2-40B4-BE49-F238E27FC236}">
                <a16:creationId xmlns:a16="http://schemas.microsoft.com/office/drawing/2014/main" id="{39150A5B-07BA-7046-8F54-C3DC2BEA04DE}"/>
              </a:ext>
            </a:extLst>
          </p:cNvPr>
          <p:cNvSpPr/>
          <p:nvPr/>
        </p:nvSpPr>
        <p:spPr>
          <a:xfrm>
            <a:off x="6743685" y="2337234"/>
            <a:ext cx="500752" cy="2296886"/>
          </a:xfrm>
          <a:custGeom>
            <a:avLst/>
            <a:gdLst>
              <a:gd name="connsiteX0" fmla="*/ 0 w 500752"/>
              <a:gd name="connsiteY0" fmla="*/ 0 h 2296886"/>
              <a:gd name="connsiteX1" fmla="*/ 500743 w 500752"/>
              <a:gd name="connsiteY1" fmla="*/ 1077686 h 2296886"/>
              <a:gd name="connsiteX2" fmla="*/ 10886 w 500752"/>
              <a:gd name="connsiteY2" fmla="*/ 2296886 h 229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752" h="2296886">
                <a:moveTo>
                  <a:pt x="0" y="0"/>
                </a:moveTo>
                <a:cubicBezTo>
                  <a:pt x="249464" y="347436"/>
                  <a:pt x="498929" y="694872"/>
                  <a:pt x="500743" y="1077686"/>
                </a:cubicBezTo>
                <a:cubicBezTo>
                  <a:pt x="502557" y="1460500"/>
                  <a:pt x="256721" y="1878693"/>
                  <a:pt x="10886" y="229688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手繪多邊形 34">
            <a:extLst>
              <a:ext uri="{FF2B5EF4-FFF2-40B4-BE49-F238E27FC236}">
                <a16:creationId xmlns:a16="http://schemas.microsoft.com/office/drawing/2014/main" id="{19BEE921-62CC-3848-9B8E-02505D2CEB0B}"/>
              </a:ext>
            </a:extLst>
          </p:cNvPr>
          <p:cNvSpPr/>
          <p:nvPr/>
        </p:nvSpPr>
        <p:spPr>
          <a:xfrm>
            <a:off x="10041627" y="2345657"/>
            <a:ext cx="500752" cy="2296886"/>
          </a:xfrm>
          <a:custGeom>
            <a:avLst/>
            <a:gdLst>
              <a:gd name="connsiteX0" fmla="*/ 0 w 500752"/>
              <a:gd name="connsiteY0" fmla="*/ 0 h 2296886"/>
              <a:gd name="connsiteX1" fmla="*/ 500743 w 500752"/>
              <a:gd name="connsiteY1" fmla="*/ 1077686 h 2296886"/>
              <a:gd name="connsiteX2" fmla="*/ 10886 w 500752"/>
              <a:gd name="connsiteY2" fmla="*/ 2296886 h 229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752" h="2296886">
                <a:moveTo>
                  <a:pt x="0" y="0"/>
                </a:moveTo>
                <a:cubicBezTo>
                  <a:pt x="249464" y="347436"/>
                  <a:pt x="498929" y="694872"/>
                  <a:pt x="500743" y="1077686"/>
                </a:cubicBezTo>
                <a:cubicBezTo>
                  <a:pt x="502557" y="1460500"/>
                  <a:pt x="256721" y="1878693"/>
                  <a:pt x="10886" y="229688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483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9C1B9-A8C4-8A47-99EC-C23EC20C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0D8A8-8413-A149-B1E6-8F52FE79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模擬式教學策略設計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學習單設計</a:t>
            </a:r>
          </a:p>
        </p:txBody>
      </p:sp>
    </p:spTree>
    <p:extLst>
      <p:ext uri="{BB962C8B-B14F-4D97-AF65-F5344CB8AC3E}">
        <p14:creationId xmlns:p14="http://schemas.microsoft.com/office/powerpoint/2010/main" val="125220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2C5A0-8C30-9C43-A9FA-F0E9FC04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模擬式教學策略設計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AA0BF1-31DC-4E44-999D-5D471A766E50}"/>
              </a:ext>
            </a:extLst>
          </p:cNvPr>
          <p:cNvSpPr/>
          <p:nvPr/>
        </p:nvSpPr>
        <p:spPr>
          <a:xfrm>
            <a:off x="1709915" y="3021857"/>
            <a:ext cx="2176286" cy="814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BD59B-524D-4345-8154-787EFE159F33}"/>
              </a:ext>
            </a:extLst>
          </p:cNvPr>
          <p:cNvSpPr/>
          <p:nvPr/>
        </p:nvSpPr>
        <p:spPr>
          <a:xfrm>
            <a:off x="5007857" y="3021857"/>
            <a:ext cx="2176286" cy="814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0456E9-8261-EE4E-967D-1FD083064717}"/>
              </a:ext>
            </a:extLst>
          </p:cNvPr>
          <p:cNvSpPr/>
          <p:nvPr/>
        </p:nvSpPr>
        <p:spPr>
          <a:xfrm>
            <a:off x="8305799" y="3021857"/>
            <a:ext cx="2176286" cy="8142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6DE1D593-4165-574D-9799-D7EB3D3E1EC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886201" y="3429000"/>
            <a:ext cx="11216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2F86D5D7-B5FB-C344-BAF3-4BF9D6F0BF4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184143" y="3429000"/>
            <a:ext cx="11216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2FB4E99-88A6-5447-9DEA-75C810575EFF}"/>
              </a:ext>
            </a:extLst>
          </p:cNvPr>
          <p:cNvCxnSpPr>
            <a:stCxn id="5" idx="0"/>
            <a:endCxn id="4" idx="0"/>
          </p:cNvCxnSpPr>
          <p:nvPr/>
        </p:nvCxnSpPr>
        <p:spPr>
          <a:xfrm rot="16200000" flipV="1">
            <a:off x="4447029" y="1372886"/>
            <a:ext cx="12700" cy="3297942"/>
          </a:xfrm>
          <a:prstGeom prst="bentConnector3">
            <a:avLst>
              <a:gd name="adj1" fmla="val 3685717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774067F4-E69C-6548-B4F3-0E43D320C2CC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7744971" y="2187172"/>
            <a:ext cx="12700" cy="3297942"/>
          </a:xfrm>
          <a:prstGeom prst="bentConnector3">
            <a:avLst>
              <a:gd name="adj1" fmla="val 3085717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393D2615-82C6-2B4D-8506-D86E61110452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2798058" y="3836144"/>
            <a:ext cx="7042628" cy="1331169"/>
          </a:xfrm>
          <a:prstGeom prst="bentConnector2">
            <a:avLst/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2DCD3B-0E69-BE4F-B8B2-683A3055E97A}"/>
              </a:ext>
            </a:extLst>
          </p:cNvPr>
          <p:cNvSpPr txBox="1"/>
          <p:nvPr/>
        </p:nvSpPr>
        <p:spPr>
          <a:xfrm>
            <a:off x="3687847" y="2036959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反思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理解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890797-50E4-4244-B619-19661AAEB417}"/>
              </a:ext>
            </a:extLst>
          </p:cNvPr>
          <p:cNvSpPr txBox="1"/>
          <p:nvPr/>
        </p:nvSpPr>
        <p:spPr>
          <a:xfrm>
            <a:off x="3489493" y="516731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應用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理解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FEE5AB3-207C-AD4E-9D62-448BD1E8F079}"/>
              </a:ext>
            </a:extLst>
          </p:cNvPr>
          <p:cNvSpPr txBox="1"/>
          <p:nvPr/>
        </p:nvSpPr>
        <p:spPr>
          <a:xfrm>
            <a:off x="6985789" y="4248343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應用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反思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108FA4A-A67D-494E-9173-968DA3DF7AFC}"/>
              </a:ext>
            </a:extLst>
          </p:cNvPr>
          <p:cNvCxnSpPr>
            <a:cxnSpLocks/>
          </p:cNvCxnSpPr>
          <p:nvPr/>
        </p:nvCxnSpPr>
        <p:spPr>
          <a:xfrm flipV="1">
            <a:off x="9840686" y="3829793"/>
            <a:ext cx="0" cy="124295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01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2C5A0-8C30-9C43-A9FA-F0E9FC04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模擬式教學策略設計</a:t>
            </a:r>
            <a:endParaRPr kumimoji="1"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99F8469-2F28-8743-BC48-5E584EE18886}"/>
              </a:ext>
            </a:extLst>
          </p:cNvPr>
          <p:cNvGrpSpPr/>
          <p:nvPr/>
        </p:nvGrpSpPr>
        <p:grpSpPr>
          <a:xfrm>
            <a:off x="838200" y="2874193"/>
            <a:ext cx="2880000" cy="1463057"/>
            <a:chOff x="1055087" y="4339029"/>
            <a:chExt cx="2880000" cy="146305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6AA0BF1-31DC-4E44-999D-5D471A766E50}"/>
                </a:ext>
              </a:extLst>
            </p:cNvPr>
            <p:cNvSpPr/>
            <p:nvPr/>
          </p:nvSpPr>
          <p:spPr>
            <a:xfrm>
              <a:off x="1055087" y="4339029"/>
              <a:ext cx="2880000" cy="1463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6C5AC5A-A547-D14F-99CB-F574CC5EE3DE}"/>
                </a:ext>
              </a:extLst>
            </p:cNvPr>
            <p:cNvSpPr txBox="1"/>
            <p:nvPr/>
          </p:nvSpPr>
          <p:spPr>
            <a:xfrm>
              <a:off x="1155517" y="444788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400" dirty="0">
                  <a:latin typeface="Heiti SC Medium" pitchFamily="2" charset="-128"/>
                  <a:ea typeface="Heiti SC Medium" pitchFamily="2" charset="-128"/>
                </a:rPr>
                <a:t>概念理解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B6B8AE9-0B20-8F42-BBCB-CF0E92456442}"/>
                </a:ext>
              </a:extLst>
            </p:cNvPr>
            <p:cNvSpPr/>
            <p:nvPr/>
          </p:nvSpPr>
          <p:spPr>
            <a:xfrm>
              <a:off x="1415087" y="5070557"/>
              <a:ext cx="2160000" cy="43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教學投影片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807914B-2B0C-1545-994E-B3C9647B99A7}"/>
              </a:ext>
            </a:extLst>
          </p:cNvPr>
          <p:cNvGrpSpPr/>
          <p:nvPr/>
        </p:nvGrpSpPr>
        <p:grpSpPr>
          <a:xfrm>
            <a:off x="4605785" y="2705720"/>
            <a:ext cx="2880000" cy="1800000"/>
            <a:chOff x="4484087" y="2357923"/>
            <a:chExt cx="2880000" cy="1800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5F12E03-975B-B549-A0EC-AA63D6AD9D8F}"/>
                </a:ext>
              </a:extLst>
            </p:cNvPr>
            <p:cNvSpPr/>
            <p:nvPr/>
          </p:nvSpPr>
          <p:spPr>
            <a:xfrm>
              <a:off x="4484087" y="2357923"/>
              <a:ext cx="2880000" cy="180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01643FD-E20D-8D45-89B5-BA1027EDE023}"/>
                </a:ext>
              </a:extLst>
            </p:cNvPr>
            <p:cNvSpPr txBox="1"/>
            <p:nvPr/>
          </p:nvSpPr>
          <p:spPr>
            <a:xfrm>
              <a:off x="4584517" y="246678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400" dirty="0">
                  <a:latin typeface="Heiti SC Medium" pitchFamily="2" charset="-128"/>
                  <a:ea typeface="Heiti SC Medium" pitchFamily="2" charset="-128"/>
                </a:rPr>
                <a:t>概念反思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020750C-9776-AD46-A638-D709606FBECB}"/>
                </a:ext>
              </a:extLst>
            </p:cNvPr>
            <p:cNvSpPr/>
            <p:nvPr/>
          </p:nvSpPr>
          <p:spPr>
            <a:xfrm>
              <a:off x="4844087" y="3039016"/>
              <a:ext cx="2160000" cy="43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視覺化模擬平台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52D6136-31FC-6E45-BEAB-DA63EB9AFE68}"/>
                </a:ext>
              </a:extLst>
            </p:cNvPr>
            <p:cNvSpPr/>
            <p:nvPr/>
          </p:nvSpPr>
          <p:spPr>
            <a:xfrm>
              <a:off x="4844087" y="3581587"/>
              <a:ext cx="2160000" cy="43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概念學習單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63FA5D1-FADF-D14D-A2FE-39EEBBFB1F1D}"/>
              </a:ext>
            </a:extLst>
          </p:cNvPr>
          <p:cNvGrpSpPr/>
          <p:nvPr/>
        </p:nvGrpSpPr>
        <p:grpSpPr>
          <a:xfrm>
            <a:off x="8373370" y="2874192"/>
            <a:ext cx="2880000" cy="1463057"/>
            <a:chOff x="1055087" y="4339029"/>
            <a:chExt cx="2880000" cy="146305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B3EA3A4-CD26-3543-B26E-A3822BD5EC0D}"/>
                </a:ext>
              </a:extLst>
            </p:cNvPr>
            <p:cNvSpPr/>
            <p:nvPr/>
          </p:nvSpPr>
          <p:spPr>
            <a:xfrm>
              <a:off x="1055087" y="4339029"/>
              <a:ext cx="2880000" cy="1463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02BB21D-1C3E-3244-BC11-FCF7CBA6D608}"/>
                </a:ext>
              </a:extLst>
            </p:cNvPr>
            <p:cNvSpPr txBox="1"/>
            <p:nvPr/>
          </p:nvSpPr>
          <p:spPr>
            <a:xfrm>
              <a:off x="1155517" y="444788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400" dirty="0">
                  <a:latin typeface="Heiti SC Medium" pitchFamily="2" charset="-128"/>
                  <a:ea typeface="Heiti SC Medium" pitchFamily="2" charset="-128"/>
                </a:rPr>
                <a:t>概念應用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1AC8058-8FE6-0348-B8B3-575AC788D18A}"/>
                </a:ext>
              </a:extLst>
            </p:cNvPr>
            <p:cNvSpPr/>
            <p:nvPr/>
          </p:nvSpPr>
          <p:spPr>
            <a:xfrm>
              <a:off x="1415087" y="5070557"/>
              <a:ext cx="2160000" cy="43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程式設計學習單</a:t>
              </a:r>
            </a:p>
          </p:txBody>
        </p:sp>
      </p:grp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387DFF1D-D21E-A64F-B1E8-1D98A6C89C70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3718200" y="3605720"/>
            <a:ext cx="887585" cy="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C4E51133-DE33-FC41-854D-EAA6BE65D936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7485785" y="3605720"/>
            <a:ext cx="88758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接點 31">
            <a:extLst>
              <a:ext uri="{FF2B5EF4-FFF2-40B4-BE49-F238E27FC236}">
                <a16:creationId xmlns:a16="http://schemas.microsoft.com/office/drawing/2014/main" id="{3E32D362-BBC3-F647-B307-F82266CBCD9F}"/>
              </a:ext>
            </a:extLst>
          </p:cNvPr>
          <p:cNvCxnSpPr>
            <a:cxnSpLocks/>
            <a:stCxn id="16" idx="0"/>
            <a:endCxn id="4" idx="0"/>
          </p:cNvCxnSpPr>
          <p:nvPr/>
        </p:nvCxnSpPr>
        <p:spPr>
          <a:xfrm rot="16200000" flipH="1" flipV="1">
            <a:off x="4077756" y="906163"/>
            <a:ext cx="168473" cy="3767585"/>
          </a:xfrm>
          <a:prstGeom prst="bentConnector3">
            <a:avLst>
              <a:gd name="adj1" fmla="val -361838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2C0E7C6-ACE5-C945-82A1-32020D8559D1}"/>
              </a:ext>
            </a:extLst>
          </p:cNvPr>
          <p:cNvSpPr txBox="1"/>
          <p:nvPr/>
        </p:nvSpPr>
        <p:spPr>
          <a:xfrm>
            <a:off x="3447421" y="1589942"/>
            <a:ext cx="151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反思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理解</a:t>
            </a:r>
          </a:p>
        </p:txBody>
      </p:sp>
      <p:cxnSp>
        <p:nvCxnSpPr>
          <p:cNvPr id="41" name="肘形接點 40">
            <a:extLst>
              <a:ext uri="{FF2B5EF4-FFF2-40B4-BE49-F238E27FC236}">
                <a16:creationId xmlns:a16="http://schemas.microsoft.com/office/drawing/2014/main" id="{AAB88AC1-25B4-8942-8BE4-99FDB61AE6C6}"/>
              </a:ext>
            </a:extLst>
          </p:cNvPr>
          <p:cNvCxnSpPr>
            <a:cxnSpLocks/>
            <a:stCxn id="23" idx="2"/>
            <a:endCxn id="16" idx="2"/>
          </p:cNvCxnSpPr>
          <p:nvPr/>
        </p:nvCxnSpPr>
        <p:spPr>
          <a:xfrm rot="5400000">
            <a:off x="7845343" y="2537692"/>
            <a:ext cx="168471" cy="3767585"/>
          </a:xfrm>
          <a:prstGeom prst="bentConnector3">
            <a:avLst>
              <a:gd name="adj1" fmla="val 603995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FDB47A7-0ADE-D44E-A80C-F0EC86400497}"/>
              </a:ext>
            </a:extLst>
          </p:cNvPr>
          <p:cNvSpPr txBox="1"/>
          <p:nvPr/>
        </p:nvSpPr>
        <p:spPr>
          <a:xfrm>
            <a:off x="3609236" y="5525619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應用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理解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2518AA6-1971-DB4C-9AF3-A12F38DFCA44}"/>
              </a:ext>
            </a:extLst>
          </p:cNvPr>
          <p:cNvSpPr txBox="1"/>
          <p:nvPr/>
        </p:nvSpPr>
        <p:spPr>
          <a:xfrm>
            <a:off x="7215006" y="48678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應用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反思</a:t>
            </a:r>
          </a:p>
        </p:txBody>
      </p: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28E6222F-E59E-2041-B4FA-D83408DBB17C}"/>
              </a:ext>
            </a:extLst>
          </p:cNvPr>
          <p:cNvGrpSpPr/>
          <p:nvPr/>
        </p:nvGrpSpPr>
        <p:grpSpPr>
          <a:xfrm>
            <a:off x="2278201" y="4337249"/>
            <a:ext cx="7997913" cy="1656000"/>
            <a:chOff x="2278201" y="4337249"/>
            <a:chExt cx="7997913" cy="1656000"/>
          </a:xfrm>
        </p:grpSpPr>
        <p:cxnSp>
          <p:nvCxnSpPr>
            <p:cNvPr id="93" name="肘形接點 92">
              <a:extLst>
                <a:ext uri="{FF2B5EF4-FFF2-40B4-BE49-F238E27FC236}">
                  <a16:creationId xmlns:a16="http://schemas.microsoft.com/office/drawing/2014/main" id="{D548F924-A176-FC46-B563-AF2607E56D8D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rot="10800000">
              <a:off x="2278201" y="4337251"/>
              <a:ext cx="7910829" cy="1655663"/>
            </a:xfrm>
            <a:prstGeom prst="bentConnector2">
              <a:avLst/>
            </a:prstGeom>
            <a:ln w="5715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40D09E7A-EAB5-D542-8D38-C8A57DE3E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76114" y="4337249"/>
              <a:ext cx="0" cy="165600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785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CD7AFC7-1021-3C4F-96DB-690E2AE75214}"/>
              </a:ext>
            </a:extLst>
          </p:cNvPr>
          <p:cNvGrpSpPr/>
          <p:nvPr/>
        </p:nvGrpSpPr>
        <p:grpSpPr>
          <a:xfrm>
            <a:off x="1415999" y="134764"/>
            <a:ext cx="9360001" cy="6588471"/>
            <a:chOff x="1415999" y="92790"/>
            <a:chExt cx="9360001" cy="658847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1415999" y="92790"/>
              <a:ext cx="9360000" cy="2064103"/>
              <a:chOff x="1652655" y="2470800"/>
              <a:chExt cx="9360000" cy="20641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概念理解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的過程中，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教師透過投影片或教科書講解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每個單元所要介紹的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內容，其中包含類神經網路演算法的運算過程、訓練過程等概念，投影片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或教科書會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以文字與視覺化圖表的方式呈現，讓學生初步理解單元內容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概念理解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1415999" y="2288946"/>
              <a:ext cx="9360001" cy="2280105"/>
              <a:chOff x="1652655" y="2470800"/>
              <a:chExt cx="9360001" cy="2280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9360000" cy="2016000"/>
              </a:xfrm>
              <a:prstGeom prst="rect">
                <a:avLst/>
              </a:prstGeom>
              <a:noFill/>
              <a:ln w="762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概念反思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的過程中，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學生透過操作與觀察模擬平台上的功能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，模擬平台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上能夠調整類神經網路演算法的輸入值，觀察輸出值的變化與演算過程，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驗證與澄清學生的概念，反思在「概念理解」過程中所學習到的概念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概念反思</a:t>
                </a: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1612B1D1-7669-924E-8BA9-1925ADD895BE}"/>
                </a:ext>
              </a:extLst>
            </p:cNvPr>
            <p:cNvGrpSpPr/>
            <p:nvPr/>
          </p:nvGrpSpPr>
          <p:grpSpPr>
            <a:xfrm>
              <a:off x="1415999" y="4833156"/>
              <a:ext cx="9360001" cy="1848105"/>
              <a:chOff x="1151912" y="4285201"/>
              <a:chExt cx="9360001" cy="1848105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C54C15A-563F-024E-AB8B-A5C98E8CF057}"/>
                  </a:ext>
                </a:extLst>
              </p:cNvPr>
              <p:cNvSpPr/>
              <p:nvPr/>
            </p:nvSpPr>
            <p:spPr>
              <a:xfrm>
                <a:off x="1151913" y="4549306"/>
                <a:ext cx="9360000" cy="1584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概念應用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的過程中，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教師透過程式實作每個單元相關的概念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，教導學生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應用類神經網路的概念，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熟悉理論與實務應用之間的關聯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02CF796-837F-5E4F-A175-0A692A86E89A}"/>
                  </a:ext>
                </a:extLst>
              </p:cNvPr>
              <p:cNvSpPr/>
              <p:nvPr/>
            </p:nvSpPr>
            <p:spPr>
              <a:xfrm>
                <a:off x="1151912" y="4285201"/>
                <a:ext cx="1440000" cy="54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概念應用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425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2BBCADE1-3C97-F847-8E62-FFC620A60873}"/>
              </a:ext>
            </a:extLst>
          </p:cNvPr>
          <p:cNvGrpSpPr/>
          <p:nvPr/>
        </p:nvGrpSpPr>
        <p:grpSpPr>
          <a:xfrm>
            <a:off x="1416000" y="101190"/>
            <a:ext cx="9360000" cy="6655620"/>
            <a:chOff x="1416000" y="191190"/>
            <a:chExt cx="9360000" cy="6655620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1416000" y="191190"/>
              <a:ext cx="9360000" cy="2064103"/>
              <a:chOff x="1652655" y="2470800"/>
              <a:chExt cx="9360000" cy="20641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學生若在模擬平台上操作與觀察時，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發現自己在「概念理解」的過程中，遺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漏了某些概念沒有學習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，能夠重新翻閱投影片或教科書內容，或是向教師提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問，將概念學習起來之後，再回到模擬平台進行反思。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62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理解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-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反思</a:t>
                </a: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6709C8FF-5738-C541-A173-162EE531A0E3}"/>
                </a:ext>
              </a:extLst>
            </p:cNvPr>
            <p:cNvGrpSpPr/>
            <p:nvPr/>
          </p:nvGrpSpPr>
          <p:grpSpPr>
            <a:xfrm>
              <a:off x="1416000" y="2396948"/>
              <a:ext cx="9360000" cy="2064103"/>
              <a:chOff x="1652655" y="2470800"/>
              <a:chExt cx="9360000" cy="206410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AFE875-7736-F449-BEEA-310BB748CD60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學生若在學習如何使用程式實作概念時，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發現自己在「概念反思」的過程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中，沒有將應用時所需的概念清楚理解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，能夠重新操作與觀察模擬平台上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的功能，或是向教師提問，反思後再回到應用的過程。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029458A-FC70-7B4E-BCEF-F08EFEA92315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62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反思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-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應用</a:t>
                </a:r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F616F27D-1919-8946-8A72-16C53AF96DB5}"/>
                </a:ext>
              </a:extLst>
            </p:cNvPr>
            <p:cNvGrpSpPr/>
            <p:nvPr/>
          </p:nvGrpSpPr>
          <p:grpSpPr>
            <a:xfrm>
              <a:off x="1416000" y="4602707"/>
              <a:ext cx="9360000" cy="2244103"/>
              <a:chOff x="1652655" y="2470800"/>
              <a:chExt cx="9360000" cy="2244103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C46AC2-415B-4545-9A13-6B937D02783C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9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學生若在學習如何使用程式實作概念時，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發現自己在「概念理解」的過程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中，遺漏了某些概念沒有學習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，能夠重新翻閱投影片或教科書內容，或是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向教師提問，將概念學習起來之後，再回到應用的過程，或是進到反思的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過程後再應用。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793EDF1-451B-A74B-8E3E-03310EF48361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62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理解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-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應用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479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FC4516-4159-974F-96CE-AC3203DA4080}"/>
              </a:ext>
            </a:extLst>
          </p:cNvPr>
          <p:cNvSpPr txBox="1"/>
          <p:nvPr/>
        </p:nvSpPr>
        <p:spPr>
          <a:xfrm>
            <a:off x="1110772" y="14838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實驗組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38C400-3363-4441-B3D8-3931FE7D54A0}"/>
              </a:ext>
            </a:extLst>
          </p:cNvPr>
          <p:cNvSpPr txBox="1"/>
          <p:nvPr/>
        </p:nvSpPr>
        <p:spPr>
          <a:xfrm>
            <a:off x="1110772" y="41073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控制組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F3F89B-2874-BD46-9912-508458B36C68}"/>
              </a:ext>
            </a:extLst>
          </p:cNvPr>
          <p:cNvGrpSpPr/>
          <p:nvPr/>
        </p:nvGrpSpPr>
        <p:grpSpPr>
          <a:xfrm>
            <a:off x="774719" y="2383611"/>
            <a:ext cx="10642562" cy="1344105"/>
            <a:chOff x="620272" y="2369156"/>
            <a:chExt cx="10642562" cy="134410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620272" y="2369156"/>
              <a:ext cx="1980000" cy="1344105"/>
              <a:chOff x="1652656" y="2470800"/>
              <a:chExt cx="1980000" cy="13441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3270535" y="2369156"/>
              <a:ext cx="2700686" cy="1344105"/>
              <a:chOff x="1652655" y="2470800"/>
              <a:chExt cx="2700686" cy="1344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2700685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9282833" y="2369156"/>
              <a:ext cx="1980001" cy="1344105"/>
              <a:chOff x="1652655" y="2470800"/>
              <a:chExt cx="1980001" cy="134410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CBCC164-F080-CC4D-8889-25FE3B2A73AA}"/>
                </a:ext>
              </a:extLst>
            </p:cNvPr>
            <p:cNvGrpSpPr/>
            <p:nvPr/>
          </p:nvGrpSpPr>
          <p:grpSpPr>
            <a:xfrm>
              <a:off x="6637027" y="2369156"/>
              <a:ext cx="1980000" cy="1344105"/>
              <a:chOff x="1652656" y="2470800"/>
              <a:chExt cx="1980000" cy="134410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8D289D-A021-0548-B299-FA85AD4FC40F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22499DC-4A90-B94B-9ADA-02B45700C10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C10A0329-2CEA-084E-AF5C-207F3BF868AE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2600272" y="3173261"/>
              <a:ext cx="670264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28684324-7AA6-D140-A7D9-F2A8A3BC108E}"/>
                </a:ext>
              </a:extLst>
            </p:cNvPr>
            <p:cNvCxnSpPr>
              <a:cxnSpLocks/>
              <a:stCxn id="21" idx="3"/>
              <a:endCxn id="30" idx="1"/>
            </p:cNvCxnSpPr>
            <p:nvPr/>
          </p:nvCxnSpPr>
          <p:spPr>
            <a:xfrm>
              <a:off x="5971221" y="3173261"/>
              <a:ext cx="665806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3E11496E-AB8B-704A-852F-2B43812185C0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8617027" y="3173261"/>
              <a:ext cx="665807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802FB63-7FB9-D042-91CC-4811ACCBB66F}"/>
              </a:ext>
            </a:extLst>
          </p:cNvPr>
          <p:cNvGrpSpPr/>
          <p:nvPr/>
        </p:nvGrpSpPr>
        <p:grpSpPr>
          <a:xfrm>
            <a:off x="1883400" y="5010112"/>
            <a:ext cx="8425200" cy="1344105"/>
            <a:chOff x="1883400" y="4993118"/>
            <a:chExt cx="8425200" cy="134410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435EB61-E149-574D-95D7-61B14C71687D}"/>
                </a:ext>
              </a:extLst>
            </p:cNvPr>
            <p:cNvGrpSpPr/>
            <p:nvPr/>
          </p:nvGrpSpPr>
          <p:grpSpPr>
            <a:xfrm>
              <a:off x="1883400" y="4993118"/>
              <a:ext cx="1980000" cy="1344105"/>
              <a:chOff x="1652656" y="2470800"/>
              <a:chExt cx="1980000" cy="134410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8CC4B3-B76C-3244-9123-C4100421309C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40~60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16BE19-A0B7-6E4B-97C6-CC2306EF110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71D0CC4-089B-DE41-865F-0C2976C05664}"/>
                </a:ext>
              </a:extLst>
            </p:cNvPr>
            <p:cNvGrpSpPr/>
            <p:nvPr/>
          </p:nvGrpSpPr>
          <p:grpSpPr>
            <a:xfrm>
              <a:off x="5106000" y="4993118"/>
              <a:ext cx="1980000" cy="1344105"/>
              <a:chOff x="1652656" y="2470800"/>
              <a:chExt cx="1980000" cy="134410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A2805B3-5FA8-D84A-9136-04798082529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9AADE6-3D94-B746-94C3-EBE9AC5365E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ABE05C63-ACC7-764A-8B3E-885A2234597B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>
              <a:off x="38634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6F0DBFF-1B79-6E4F-BFDA-24EED3FCCA5F}"/>
                </a:ext>
              </a:extLst>
            </p:cNvPr>
            <p:cNvGrpSpPr/>
            <p:nvPr/>
          </p:nvGrpSpPr>
          <p:grpSpPr>
            <a:xfrm>
              <a:off x="8328599" y="4993118"/>
              <a:ext cx="1980001" cy="1344105"/>
              <a:chOff x="1652655" y="2470800"/>
              <a:chExt cx="1980001" cy="134410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FCABB1-AA90-F344-86CD-14F03F2BD54B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40B32AD-9A08-E944-80DC-050ACA698E14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C184B4B2-B1C6-6941-AA53-E6FD501F4B67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0860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46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CA76736-462B-6F4B-8D9D-9EF5EBD01CFC}"/>
              </a:ext>
            </a:extLst>
          </p:cNvPr>
          <p:cNvGrpSpPr/>
          <p:nvPr/>
        </p:nvGrpSpPr>
        <p:grpSpPr>
          <a:xfrm>
            <a:off x="1415999" y="1091869"/>
            <a:ext cx="9360001" cy="4674262"/>
            <a:chOff x="1416000" y="795595"/>
            <a:chExt cx="9360001" cy="4674262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1416001" y="795595"/>
              <a:ext cx="9360000" cy="2352103"/>
              <a:chOff x="1652655" y="2470800"/>
              <a:chExt cx="9360000" cy="23521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2088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教師透過投影片講解類神經網路的概念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，投影片中有類神經網路相關概念的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文字敘述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，以及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視覺化的圖表協助學生初步了解每個單元所要介紹的內容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而因為控制組缺乏在模擬平台上操作與觀察的機會，所以教師會在講解完投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影片後，針對演算法的運算過程、訓練過程進行問答。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1416000" y="3549752"/>
              <a:ext cx="9360001" cy="1920105"/>
              <a:chOff x="1652655" y="2470800"/>
              <a:chExt cx="9360001" cy="1920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9360000" cy="1656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學生透過操作與觀察模擬平台上的功能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，調整類神經網路演算法的輸入值，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觀察輸出值的變化與演算過程，讓學生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驗證與澄清教師講解的概念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121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9327C831-4714-D441-8EA8-F40E740B5713}"/>
              </a:ext>
            </a:extLst>
          </p:cNvPr>
          <p:cNvGrpSpPr/>
          <p:nvPr/>
        </p:nvGrpSpPr>
        <p:grpSpPr>
          <a:xfrm>
            <a:off x="1416000" y="1268845"/>
            <a:ext cx="9360000" cy="4320309"/>
            <a:chOff x="1416000" y="759403"/>
            <a:chExt cx="9360000" cy="4320309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1416000" y="2943609"/>
              <a:ext cx="9360000" cy="2136103"/>
              <a:chOff x="1652655" y="2470800"/>
              <a:chExt cx="9360000" cy="21361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72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在每次課程完成教學活動後，進行隨堂測驗，其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測驗內容能夠評量學生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對於每個單元的理解程度，測驗後的分數會作為研究面的量化資料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。在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測驗計分後，學生也能透過測驗習題檢視自己所學習到的概念。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6BA3ADC-B944-774D-B6C2-66FDB6B441D8}"/>
                </a:ext>
              </a:extLst>
            </p:cNvPr>
            <p:cNvGrpSpPr/>
            <p:nvPr/>
          </p:nvGrpSpPr>
          <p:grpSpPr>
            <a:xfrm>
              <a:off x="1416000" y="759403"/>
              <a:ext cx="9360000" cy="1920103"/>
              <a:chOff x="1652656" y="2470800"/>
              <a:chExt cx="9360000" cy="192010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D58AE03-642E-874E-936D-35ACF65B0DB2}"/>
                  </a:ext>
                </a:extLst>
              </p:cNvPr>
              <p:cNvSpPr/>
              <p:nvPr/>
            </p:nvSpPr>
            <p:spPr>
              <a:xfrm>
                <a:off x="1652656" y="2734903"/>
                <a:ext cx="9360000" cy="1656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教師示範類神經網路相關概念如何運用程式實作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，在此過程能重述相關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概念，讓學生理解概念與實作之間的關聯。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ECBAAF3-5ECE-A54C-A0A1-FC74B1071672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950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36703</TotalTime>
  <Words>1162</Words>
  <Application>Microsoft Macintosh PowerPoint</Application>
  <PresentationFormat>寬螢幕</PresentationFormat>
  <Paragraphs>204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Heiti SC Medium</vt:lpstr>
      <vt:lpstr>Arial</vt:lpstr>
      <vt:lpstr>Calibri</vt:lpstr>
      <vt:lpstr>Calibri Light</vt:lpstr>
      <vt:lpstr>Office 佈景主題</vt:lpstr>
      <vt:lpstr>類神經網路</vt:lpstr>
      <vt:lpstr>課堂設計</vt:lpstr>
      <vt:lpstr>模擬式教學策略設計</vt:lpstr>
      <vt:lpstr>模擬式教學策略設計</vt:lpstr>
      <vt:lpstr>PowerPoint 簡報</vt:lpstr>
      <vt:lpstr>PowerPoint 簡報</vt:lpstr>
      <vt:lpstr>課堂流程設計</vt:lpstr>
      <vt:lpstr>PowerPoint 簡報</vt:lpstr>
      <vt:lpstr>PowerPoint 簡報</vt:lpstr>
      <vt:lpstr>課堂流程設計</vt:lpstr>
      <vt:lpstr>課堂流程設計</vt:lpstr>
      <vt:lpstr>研究架構</vt:lpstr>
      <vt:lpstr>研究目的</vt:lpstr>
      <vt:lpstr>研究目的</vt:lpstr>
      <vt:lpstr>研究目的</vt:lpstr>
      <vt:lpstr>研究工具</vt:lpstr>
      <vt:lpstr>實驗流程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vcn821177126@gmail.com</dc:creator>
  <cp:lastModifiedBy>vcn821177126@gmail.com</cp:lastModifiedBy>
  <cp:revision>56</cp:revision>
  <dcterms:created xsi:type="dcterms:W3CDTF">2022-01-05T17:12:29Z</dcterms:created>
  <dcterms:modified xsi:type="dcterms:W3CDTF">2022-08-12T07:09:14Z</dcterms:modified>
</cp:coreProperties>
</file>