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98" r:id="rId4"/>
    <p:sldId id="306" r:id="rId5"/>
    <p:sldId id="300" r:id="rId6"/>
    <p:sldId id="302" r:id="rId7"/>
    <p:sldId id="268" r:id="rId8"/>
    <p:sldId id="269" r:id="rId9"/>
    <p:sldId id="270" r:id="rId10"/>
    <p:sldId id="303" r:id="rId11"/>
    <p:sldId id="305" r:id="rId12"/>
    <p:sldId id="272" r:id="rId13"/>
    <p:sldId id="291" r:id="rId14"/>
    <p:sldId id="295" r:id="rId15"/>
    <p:sldId id="297" r:id="rId16"/>
    <p:sldId id="292" r:id="rId17"/>
    <p:sldId id="29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課堂設計與研究架構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_v2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</p:spTree>
    <p:extLst>
      <p:ext uri="{BB962C8B-B14F-4D97-AF65-F5344CB8AC3E}">
        <p14:creationId xmlns:p14="http://schemas.microsoft.com/office/powerpoint/2010/main" val="276531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8DCA4D-BD1D-8144-A4D5-FAA16AC46B43}"/>
              </a:ext>
            </a:extLst>
          </p:cNvPr>
          <p:cNvSpPr/>
          <p:nvPr/>
        </p:nvSpPr>
        <p:spPr>
          <a:xfrm>
            <a:off x="3131583" y="1791921"/>
            <a:ext cx="3287485" cy="257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2C51294-3EA1-2D48-BE69-8720A963BD06}"/>
              </a:ext>
            </a:extLst>
          </p:cNvPr>
          <p:cNvSpPr txBox="1"/>
          <p:nvPr/>
        </p:nvSpPr>
        <p:spPr>
          <a:xfrm>
            <a:off x="3144109" y="132932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模擬平台輔助學生概念反思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EF217A-2D7B-C24D-B405-27131BB87DDA}"/>
              </a:ext>
            </a:extLst>
          </p:cNvPr>
          <p:cNvSpPr/>
          <p:nvPr/>
        </p:nvSpPr>
        <p:spPr>
          <a:xfrm>
            <a:off x="2483007" y="5241149"/>
            <a:ext cx="1868427" cy="1352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A0ECD42-4D41-6D4F-BB51-6250E98B389C}"/>
              </a:ext>
            </a:extLst>
          </p:cNvPr>
          <p:cNvSpPr txBox="1"/>
          <p:nvPr/>
        </p:nvSpPr>
        <p:spPr>
          <a:xfrm>
            <a:off x="2250445" y="483704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僅使用投影片進行問答促使學生概念反思</a:t>
            </a:r>
          </a:p>
        </p:txBody>
      </p:sp>
    </p:spTree>
    <p:extLst>
      <p:ext uri="{BB962C8B-B14F-4D97-AF65-F5344CB8AC3E}">
        <p14:creationId xmlns:p14="http://schemas.microsoft.com/office/powerpoint/2010/main" val="37675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>
                <a:latin typeface="Heiti SC Medium" pitchFamily="2" charset="-128"/>
                <a:ea typeface="Heiti SC Medium" pitchFamily="2" charset="-128"/>
              </a:rPr>
              <a:t>實驗流程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21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一、探究視覺化模擬輔助教學對人工智慧學習成就之影響。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對於人工智慧概念之影響。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對於人工智慧演算法實作之影響。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二、探究視覺化模擬輔助教學對人工智慧學習態度之影響。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電腦科學學習動機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電腦科學自我效能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資訊科學抽象概念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程序之學習感受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對於人工智慧學習自我評鑑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05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三、探究模擬式教學策略的課堂感受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對「概念理解」過程的課堂感受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對「概念反思」過程的課堂感受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對「概念應用」過程的課堂感受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「概念理解」、「概念反思」、「概念應用」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　 課堂感受之比較 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40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96AC-1E88-5C46-B6BE-DE011842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ADE139A-400E-DD49-88F0-2D89FAA05CF9}"/>
              </a:ext>
            </a:extLst>
          </p:cNvPr>
          <p:cNvGrpSpPr/>
          <p:nvPr/>
        </p:nvGrpSpPr>
        <p:grpSpPr>
          <a:xfrm>
            <a:off x="1240973" y="866950"/>
            <a:ext cx="10112827" cy="5124100"/>
            <a:chOff x="1240973" y="866950"/>
            <a:chExt cx="10112827" cy="5124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B12D481-6507-E747-BDC2-45DBD9C8A98C}"/>
                </a:ext>
              </a:extLst>
            </p:cNvPr>
            <p:cNvGrpSpPr/>
            <p:nvPr/>
          </p:nvGrpSpPr>
          <p:grpSpPr>
            <a:xfrm>
              <a:off x="1240973" y="2432948"/>
              <a:ext cx="3744000" cy="1992103"/>
              <a:chOff x="1652654" y="2470800"/>
              <a:chExt cx="3744000" cy="199210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A4C6DF-B5B2-5244-B108-120BA3993EA9}"/>
                  </a:ext>
                </a:extLst>
              </p:cNvPr>
              <p:cNvSpPr/>
              <p:nvPr/>
            </p:nvSpPr>
            <p:spPr>
              <a:xfrm>
                <a:off x="1652654" y="2734903"/>
                <a:ext cx="3744000" cy="172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教學方法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講述式教學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AB90DC-EDDB-2C49-9D84-A2C0BAFDC81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自變項</a:t>
                </a: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8790906-3533-B545-87AB-44654DF74D12}"/>
                </a:ext>
              </a:extLst>
            </p:cNvPr>
            <p:cNvGrpSpPr/>
            <p:nvPr/>
          </p:nvGrpSpPr>
          <p:grpSpPr>
            <a:xfrm>
              <a:off x="6148199" y="866950"/>
              <a:ext cx="5205601" cy="5124100"/>
              <a:chOff x="1652653" y="2470800"/>
              <a:chExt cx="5205601" cy="51241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247E55B-C7E0-724E-8091-19DC342C2666}"/>
                  </a:ext>
                </a:extLst>
              </p:cNvPr>
              <p:cNvSpPr/>
              <p:nvPr/>
            </p:nvSpPr>
            <p:spPr>
              <a:xfrm>
                <a:off x="1652653" y="2734900"/>
                <a:ext cx="5205601" cy="4860000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學習成就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人工智慧概念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人工智慧演算法實作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學習態度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電腦科學學習動機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電腦科學自我效能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資訊科學抽象概念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/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程序之學習感受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對於人工智慧學習自我評鑑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探究模擬式教學策略的課堂感受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E9D772-5A04-6544-9BB5-2BC2FD325D9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依變項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72701E7C-765C-7042-BE3D-3348CD05801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4984973" y="3561050"/>
              <a:ext cx="1163226" cy="1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7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類神經網路教材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視覺化模擬輔助教學平台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類神經網路隨堂測驗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專題製作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類神經網路概念前測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類神經網路概念後測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態度問卷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半結構式訪談題目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73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實驗流程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A3AD91F-D86A-234F-8318-454B9C69E0D3}"/>
              </a:ext>
            </a:extLst>
          </p:cNvPr>
          <p:cNvGrpSpPr/>
          <p:nvPr/>
        </p:nvGrpSpPr>
        <p:grpSpPr>
          <a:xfrm>
            <a:off x="226370" y="1954791"/>
            <a:ext cx="3744000" cy="1740103"/>
            <a:chOff x="1652654" y="2470800"/>
            <a:chExt cx="3744000" cy="17401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A2EFE7-2EA6-AA4C-9B7A-0BA2E747DDE8}"/>
                </a:ext>
              </a:extLst>
            </p:cNvPr>
            <p:cNvSpPr/>
            <p:nvPr/>
          </p:nvSpPr>
          <p:spPr>
            <a:xfrm>
              <a:off x="1652654" y="2734903"/>
              <a:ext cx="3744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類神經網路概念前測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態度問卷前測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6E88B48-C67C-EC46-8D28-B81161AF7D57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課前測驗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066214-B4B7-AA4E-9374-7DE8562C0EF8}"/>
              </a:ext>
            </a:extLst>
          </p:cNvPr>
          <p:cNvGrpSpPr/>
          <p:nvPr/>
        </p:nvGrpSpPr>
        <p:grpSpPr>
          <a:xfrm>
            <a:off x="8482889" y="4235521"/>
            <a:ext cx="3060000" cy="1740103"/>
            <a:chOff x="1652654" y="2470800"/>
            <a:chExt cx="3060000" cy="174010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4754B2D-CAE6-9C4F-866D-148C13DCD588}"/>
                </a:ext>
              </a:extLst>
            </p:cNvPr>
            <p:cNvSpPr/>
            <p:nvPr/>
          </p:nvSpPr>
          <p:spPr>
            <a:xfrm>
              <a:off x="1652654" y="2734903"/>
              <a:ext cx="306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專題檢討與討論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185B806-1A1D-4247-BF87-FF947E7C8D2A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8F14E4D-34F8-B84F-813D-092AA04C51B3}"/>
              </a:ext>
            </a:extLst>
          </p:cNvPr>
          <p:cNvGrpSpPr/>
          <p:nvPr/>
        </p:nvGrpSpPr>
        <p:grpSpPr>
          <a:xfrm>
            <a:off x="4386000" y="4235521"/>
            <a:ext cx="3420000" cy="1740103"/>
            <a:chOff x="1652654" y="2470800"/>
            <a:chExt cx="3420000" cy="17401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D16B28-D156-4B4F-B6C6-DF1CE415AFFE}"/>
                </a:ext>
              </a:extLst>
            </p:cNvPr>
            <p:cNvSpPr/>
            <p:nvPr/>
          </p:nvSpPr>
          <p:spPr>
            <a:xfrm>
              <a:off x="1652654" y="2734903"/>
              <a:ext cx="342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類神經網路概念後測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態度問卷後測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709BC2-F6E1-C644-A8D0-5457503CDBE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課後測驗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70E1B16-D13C-BD46-99CF-5FEE46E8F775}"/>
              </a:ext>
            </a:extLst>
          </p:cNvPr>
          <p:cNvGrpSpPr/>
          <p:nvPr/>
        </p:nvGrpSpPr>
        <p:grpSpPr>
          <a:xfrm>
            <a:off x="397111" y="4235521"/>
            <a:ext cx="3312000" cy="1740103"/>
            <a:chOff x="1652654" y="2470800"/>
            <a:chExt cx="3312000" cy="17401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13F60D3-B76E-DA47-BFED-697AC09C4BFA}"/>
                </a:ext>
              </a:extLst>
            </p:cNvPr>
            <p:cNvSpPr/>
            <p:nvPr/>
          </p:nvSpPr>
          <p:spPr>
            <a:xfrm>
              <a:off x="1652654" y="2734903"/>
              <a:ext cx="3312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半結構式訪談題目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F7846A-DF77-5A41-A386-B6A01FCED90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訪談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D32E0C1-B442-7F4F-A46A-B8548B9ADC4A}"/>
              </a:ext>
            </a:extLst>
          </p:cNvPr>
          <p:cNvGrpSpPr/>
          <p:nvPr/>
        </p:nvGrpSpPr>
        <p:grpSpPr>
          <a:xfrm>
            <a:off x="4348544" y="1126793"/>
            <a:ext cx="7617084" cy="2568101"/>
            <a:chOff x="4595999" y="1126793"/>
            <a:chExt cx="7617084" cy="25681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AB76BA5-D0FD-CC4D-9A60-B114EADCE9A8}"/>
                </a:ext>
              </a:extLst>
            </p:cNvPr>
            <p:cNvGrpSpPr/>
            <p:nvPr/>
          </p:nvGrpSpPr>
          <p:grpSpPr>
            <a:xfrm>
              <a:off x="4595999" y="1126793"/>
              <a:ext cx="7617084" cy="2568101"/>
              <a:chOff x="1652652" y="2470800"/>
              <a:chExt cx="7617084" cy="256810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810B3E9-B55D-664D-8682-7C3D513E5555}"/>
                  </a:ext>
                </a:extLst>
              </p:cNvPr>
              <p:cNvSpPr/>
              <p:nvPr/>
            </p:nvSpPr>
            <p:spPr>
              <a:xfrm>
                <a:off x="1652652" y="2734901"/>
                <a:ext cx="7617084" cy="230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實驗組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教師投影片講解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視覺化模擬輔助教學平台之操作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隨堂測驗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996DE99-7837-8E4C-9D54-59510D8B201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學習活動</a:t>
                </a:r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D8BD3FF-A1A9-5743-8833-6707278D2525}"/>
                </a:ext>
              </a:extLst>
            </p:cNvPr>
            <p:cNvSpPr txBox="1"/>
            <p:nvPr/>
          </p:nvSpPr>
          <p:spPr>
            <a:xfrm>
              <a:off x="9371911" y="1881174"/>
              <a:ext cx="261034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控制組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教師投影片講解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程式實作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隨堂測驗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2B80F78A-AC21-4242-9924-6890460610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70370" y="2956894"/>
            <a:ext cx="37817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0069CF76-B3FC-6046-9E56-30B45D9BC82F}"/>
              </a:ext>
            </a:extLst>
          </p:cNvPr>
          <p:cNvCxnSpPr>
            <a:cxnSpLocks/>
          </p:cNvCxnSpPr>
          <p:nvPr/>
        </p:nvCxnSpPr>
        <p:spPr>
          <a:xfrm>
            <a:off x="10798629" y="3694894"/>
            <a:ext cx="0" cy="8047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8ABE27D0-72A1-354F-8A1B-47DB55C8FB6F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7806000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6B9A5D8D-7D96-C74A-8573-5E193409561C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3709111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C1B9-A8C4-8A47-99EC-C23EC20C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0D8A8-8413-A149-B1E6-8F52FE79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學習單設計</a:t>
            </a:r>
          </a:p>
        </p:txBody>
      </p:sp>
    </p:spTree>
    <p:extLst>
      <p:ext uri="{BB962C8B-B14F-4D97-AF65-F5344CB8AC3E}">
        <p14:creationId xmlns:p14="http://schemas.microsoft.com/office/powerpoint/2010/main" val="125220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2C5A0-8C30-9C43-A9FA-F0E9FC04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AA0BF1-31DC-4E44-999D-5D471A766E50}"/>
              </a:ext>
            </a:extLst>
          </p:cNvPr>
          <p:cNvSpPr/>
          <p:nvPr/>
        </p:nvSpPr>
        <p:spPr>
          <a:xfrm>
            <a:off x="1709915" y="3021857"/>
            <a:ext cx="2176286" cy="814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BD59B-524D-4345-8154-787EFE159F33}"/>
              </a:ext>
            </a:extLst>
          </p:cNvPr>
          <p:cNvSpPr/>
          <p:nvPr/>
        </p:nvSpPr>
        <p:spPr>
          <a:xfrm>
            <a:off x="5007857" y="3021857"/>
            <a:ext cx="2176286" cy="814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0456E9-8261-EE4E-967D-1FD083064717}"/>
              </a:ext>
            </a:extLst>
          </p:cNvPr>
          <p:cNvSpPr/>
          <p:nvPr/>
        </p:nvSpPr>
        <p:spPr>
          <a:xfrm>
            <a:off x="8305799" y="3021857"/>
            <a:ext cx="2176286" cy="814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DE1D593-4165-574D-9799-D7EB3D3E1EC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86201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2F86D5D7-B5FB-C344-BAF3-4BF9D6F0BF4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4143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2FB4E99-88A6-5447-9DEA-75C810575EFF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4447029" y="1372886"/>
            <a:ext cx="12700" cy="3297942"/>
          </a:xfrm>
          <a:prstGeom prst="bentConnector3">
            <a:avLst>
              <a:gd name="adj1" fmla="val 36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774067F4-E69C-6548-B4F3-0E43D320C2CC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7744971" y="2187172"/>
            <a:ext cx="12700" cy="3297942"/>
          </a:xfrm>
          <a:prstGeom prst="bentConnector3">
            <a:avLst>
              <a:gd name="adj1" fmla="val 30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393D2615-82C6-2B4D-8506-D86E61110452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798058" y="3836144"/>
            <a:ext cx="7042628" cy="1331169"/>
          </a:xfrm>
          <a:prstGeom prst="bentConnector2">
            <a:avLst/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2DCD3B-0E69-BE4F-B8B2-683A3055E97A}"/>
              </a:ext>
            </a:extLst>
          </p:cNvPr>
          <p:cNvSpPr txBox="1"/>
          <p:nvPr/>
        </p:nvSpPr>
        <p:spPr>
          <a:xfrm>
            <a:off x="3687847" y="203695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890797-50E4-4244-B619-19661AAEB417}"/>
              </a:ext>
            </a:extLst>
          </p:cNvPr>
          <p:cNvSpPr txBox="1"/>
          <p:nvPr/>
        </p:nvSpPr>
        <p:spPr>
          <a:xfrm>
            <a:off x="3489493" y="516731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EE5AB3-207C-AD4E-9D62-448BD1E8F079}"/>
              </a:ext>
            </a:extLst>
          </p:cNvPr>
          <p:cNvSpPr txBox="1"/>
          <p:nvPr/>
        </p:nvSpPr>
        <p:spPr>
          <a:xfrm>
            <a:off x="6985789" y="424834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108FA4A-A67D-494E-9173-968DA3DF7AFC}"/>
              </a:ext>
            </a:extLst>
          </p:cNvPr>
          <p:cNvCxnSpPr>
            <a:cxnSpLocks/>
          </p:cNvCxnSpPr>
          <p:nvPr/>
        </p:nvCxnSpPr>
        <p:spPr>
          <a:xfrm flipV="1">
            <a:off x="9840686" y="3829793"/>
            <a:ext cx="0" cy="124295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2C5A0-8C30-9C43-A9FA-F0E9FC04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99F8469-2F28-8743-BC48-5E584EE18886}"/>
              </a:ext>
            </a:extLst>
          </p:cNvPr>
          <p:cNvGrpSpPr/>
          <p:nvPr/>
        </p:nvGrpSpPr>
        <p:grpSpPr>
          <a:xfrm>
            <a:off x="838200" y="2874193"/>
            <a:ext cx="2880000" cy="1463057"/>
            <a:chOff x="1055087" y="4339029"/>
            <a:chExt cx="2880000" cy="146305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6AA0BF1-31DC-4E44-999D-5D471A766E50}"/>
                </a:ext>
              </a:extLst>
            </p:cNvPr>
            <p:cNvSpPr/>
            <p:nvPr/>
          </p:nvSpPr>
          <p:spPr>
            <a:xfrm>
              <a:off x="1055087" y="4339029"/>
              <a:ext cx="2880000" cy="1463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6C5AC5A-A547-D14F-99CB-F574CC5EE3DE}"/>
                </a:ext>
              </a:extLst>
            </p:cNvPr>
            <p:cNvSpPr txBox="1"/>
            <p:nvPr/>
          </p:nvSpPr>
          <p:spPr>
            <a:xfrm>
              <a:off x="1155517" y="444788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latin typeface="Heiti SC Medium" pitchFamily="2" charset="-128"/>
                  <a:ea typeface="Heiti SC Medium" pitchFamily="2" charset="-128"/>
                </a:rPr>
                <a:t>概念理解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6B8AE9-0B20-8F42-BBCB-CF0E92456442}"/>
                </a:ext>
              </a:extLst>
            </p:cNvPr>
            <p:cNvSpPr/>
            <p:nvPr/>
          </p:nvSpPr>
          <p:spPr>
            <a:xfrm>
              <a:off x="1415087" y="5070557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教學投影片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07914B-2B0C-1545-994E-B3C9647B99A7}"/>
              </a:ext>
            </a:extLst>
          </p:cNvPr>
          <p:cNvGrpSpPr/>
          <p:nvPr/>
        </p:nvGrpSpPr>
        <p:grpSpPr>
          <a:xfrm>
            <a:off x="4605785" y="2705720"/>
            <a:ext cx="2880000" cy="1800000"/>
            <a:chOff x="4484087" y="2357923"/>
            <a:chExt cx="2880000" cy="1800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5F12E03-975B-B549-A0EC-AA63D6AD9D8F}"/>
                </a:ext>
              </a:extLst>
            </p:cNvPr>
            <p:cNvSpPr/>
            <p:nvPr/>
          </p:nvSpPr>
          <p:spPr>
            <a:xfrm>
              <a:off x="4484087" y="2357923"/>
              <a:ext cx="2880000" cy="18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01643FD-E20D-8D45-89B5-BA1027EDE023}"/>
                </a:ext>
              </a:extLst>
            </p:cNvPr>
            <p:cNvSpPr txBox="1"/>
            <p:nvPr/>
          </p:nvSpPr>
          <p:spPr>
            <a:xfrm>
              <a:off x="4584517" y="246678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latin typeface="Heiti SC Medium" pitchFamily="2" charset="-128"/>
                  <a:ea typeface="Heiti SC Medium" pitchFamily="2" charset="-128"/>
                </a:rPr>
                <a:t>概念反思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20750C-9776-AD46-A638-D709606FBECB}"/>
                </a:ext>
              </a:extLst>
            </p:cNvPr>
            <p:cNvSpPr/>
            <p:nvPr/>
          </p:nvSpPr>
          <p:spPr>
            <a:xfrm>
              <a:off x="4844087" y="3039016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視覺化模擬平台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2D6136-31FC-6E45-BEAB-DA63EB9AFE68}"/>
                </a:ext>
              </a:extLst>
            </p:cNvPr>
            <p:cNvSpPr/>
            <p:nvPr/>
          </p:nvSpPr>
          <p:spPr>
            <a:xfrm>
              <a:off x="4844087" y="3581587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概念學習單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63FA5D1-FADF-D14D-A2FE-39EEBBFB1F1D}"/>
              </a:ext>
            </a:extLst>
          </p:cNvPr>
          <p:cNvGrpSpPr/>
          <p:nvPr/>
        </p:nvGrpSpPr>
        <p:grpSpPr>
          <a:xfrm>
            <a:off x="8373370" y="2874192"/>
            <a:ext cx="2880000" cy="1463057"/>
            <a:chOff x="1055087" y="4339029"/>
            <a:chExt cx="2880000" cy="146305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B3EA3A4-CD26-3543-B26E-A3822BD5EC0D}"/>
                </a:ext>
              </a:extLst>
            </p:cNvPr>
            <p:cNvSpPr/>
            <p:nvPr/>
          </p:nvSpPr>
          <p:spPr>
            <a:xfrm>
              <a:off x="1055087" y="4339029"/>
              <a:ext cx="2880000" cy="1463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02BB21D-1C3E-3244-BC11-FCF7CBA6D608}"/>
                </a:ext>
              </a:extLst>
            </p:cNvPr>
            <p:cNvSpPr txBox="1"/>
            <p:nvPr/>
          </p:nvSpPr>
          <p:spPr>
            <a:xfrm>
              <a:off x="1155517" y="444788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latin typeface="Heiti SC Medium" pitchFamily="2" charset="-128"/>
                  <a:ea typeface="Heiti SC Medium" pitchFamily="2" charset="-128"/>
                </a:rPr>
                <a:t>概念應用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1AC8058-8FE6-0348-B8B3-575AC788D18A}"/>
                </a:ext>
              </a:extLst>
            </p:cNvPr>
            <p:cNvSpPr/>
            <p:nvPr/>
          </p:nvSpPr>
          <p:spPr>
            <a:xfrm>
              <a:off x="1415087" y="5070557"/>
              <a:ext cx="2160000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程式設計學習單</a:t>
              </a:r>
            </a:p>
          </p:txBody>
        </p:sp>
      </p:grp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387DFF1D-D21E-A64F-B1E8-1D98A6C89C7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3718200" y="3605720"/>
            <a:ext cx="887585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C4E51133-DE33-FC41-854D-EAA6BE65D936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485785" y="3605720"/>
            <a:ext cx="88758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接點 31">
            <a:extLst>
              <a:ext uri="{FF2B5EF4-FFF2-40B4-BE49-F238E27FC236}">
                <a16:creationId xmlns:a16="http://schemas.microsoft.com/office/drawing/2014/main" id="{3E32D362-BBC3-F647-B307-F82266CBCD9F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rot="16200000" flipH="1" flipV="1">
            <a:off x="4077756" y="906163"/>
            <a:ext cx="168473" cy="3767585"/>
          </a:xfrm>
          <a:prstGeom prst="bentConnector3">
            <a:avLst>
              <a:gd name="adj1" fmla="val -361838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2C0E7C6-ACE5-C945-82A1-32020D8559D1}"/>
              </a:ext>
            </a:extLst>
          </p:cNvPr>
          <p:cNvSpPr txBox="1"/>
          <p:nvPr/>
        </p:nvSpPr>
        <p:spPr>
          <a:xfrm>
            <a:off x="3447421" y="1589942"/>
            <a:ext cx="151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</a:p>
        </p:txBody>
      </p:sp>
      <p:cxnSp>
        <p:nvCxnSpPr>
          <p:cNvPr id="41" name="肘形接點 40">
            <a:extLst>
              <a:ext uri="{FF2B5EF4-FFF2-40B4-BE49-F238E27FC236}">
                <a16:creationId xmlns:a16="http://schemas.microsoft.com/office/drawing/2014/main" id="{AAB88AC1-25B4-8942-8BE4-99FDB61AE6C6}"/>
              </a:ext>
            </a:extLst>
          </p:cNvPr>
          <p:cNvCxnSpPr>
            <a:cxnSpLocks/>
            <a:stCxn id="23" idx="2"/>
            <a:endCxn id="16" idx="2"/>
          </p:cNvCxnSpPr>
          <p:nvPr/>
        </p:nvCxnSpPr>
        <p:spPr>
          <a:xfrm rot="5400000">
            <a:off x="7845343" y="2537692"/>
            <a:ext cx="168471" cy="3767585"/>
          </a:xfrm>
          <a:prstGeom prst="bentConnector3">
            <a:avLst>
              <a:gd name="adj1" fmla="val 603995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FDB47A7-0ADE-D44E-A80C-F0EC86400497}"/>
              </a:ext>
            </a:extLst>
          </p:cNvPr>
          <p:cNvSpPr txBox="1"/>
          <p:nvPr/>
        </p:nvSpPr>
        <p:spPr>
          <a:xfrm>
            <a:off x="3609236" y="552561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2518AA6-1971-DB4C-9AF3-A12F38DFCA44}"/>
              </a:ext>
            </a:extLst>
          </p:cNvPr>
          <p:cNvSpPr txBox="1"/>
          <p:nvPr/>
        </p:nvSpPr>
        <p:spPr>
          <a:xfrm>
            <a:off x="7215006" y="48678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28E6222F-E59E-2041-B4FA-D83408DBB17C}"/>
              </a:ext>
            </a:extLst>
          </p:cNvPr>
          <p:cNvGrpSpPr/>
          <p:nvPr/>
        </p:nvGrpSpPr>
        <p:grpSpPr>
          <a:xfrm>
            <a:off x="2278201" y="4337249"/>
            <a:ext cx="7997913" cy="1656000"/>
            <a:chOff x="2278201" y="4337249"/>
            <a:chExt cx="7997913" cy="1656000"/>
          </a:xfrm>
        </p:grpSpPr>
        <p:cxnSp>
          <p:nvCxnSpPr>
            <p:cNvPr id="93" name="肘形接點 92">
              <a:extLst>
                <a:ext uri="{FF2B5EF4-FFF2-40B4-BE49-F238E27FC236}">
                  <a16:creationId xmlns:a16="http://schemas.microsoft.com/office/drawing/2014/main" id="{D548F924-A176-FC46-B563-AF2607E56D8D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rot="10800000">
              <a:off x="2278201" y="4337251"/>
              <a:ext cx="7910829" cy="1655663"/>
            </a:xfrm>
            <a:prstGeom prst="bentConnector2">
              <a:avLst/>
            </a:prstGeom>
            <a:ln w="5715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40D09E7A-EAB5-D542-8D38-C8A57DE3E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6114" y="4337249"/>
              <a:ext cx="0" cy="165600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78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CD7AFC7-1021-3C4F-96DB-690E2AE75214}"/>
              </a:ext>
            </a:extLst>
          </p:cNvPr>
          <p:cNvGrpSpPr/>
          <p:nvPr/>
        </p:nvGrpSpPr>
        <p:grpSpPr>
          <a:xfrm>
            <a:off x="1415999" y="134764"/>
            <a:ext cx="9360001" cy="6588471"/>
            <a:chOff x="1415999" y="92790"/>
            <a:chExt cx="9360001" cy="658847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5999" y="927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教師透過投影片或教科書講解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每個單元所要介紹的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內容，其中包含類神經網路演算法的運算過程、訓練過程等概念，投影片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或教科書會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以文字與視覺化圖表的方式呈現，讓學生初步理解單元內容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5999" y="2288946"/>
              <a:ext cx="9360001" cy="2280105"/>
              <a:chOff x="1652655" y="2470800"/>
              <a:chExt cx="9360001" cy="228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2016000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，模擬平台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上能夠調整類神經網路演算法的輸入值，觀察輸出值的變化與演算過程，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驗證與澄清學生的概念，反思在「概念理解」過程中所學習到的概念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612B1D1-7669-924E-8BA9-1925ADD895BE}"/>
                </a:ext>
              </a:extLst>
            </p:cNvPr>
            <p:cNvGrpSpPr/>
            <p:nvPr/>
          </p:nvGrpSpPr>
          <p:grpSpPr>
            <a:xfrm>
              <a:off x="1415999" y="4833156"/>
              <a:ext cx="9360001" cy="1848105"/>
              <a:chOff x="1151912" y="4285201"/>
              <a:chExt cx="9360001" cy="184810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54C15A-563F-024E-AB8B-A5C98E8CF057}"/>
                  </a:ext>
                </a:extLst>
              </p:cNvPr>
              <p:cNvSpPr/>
              <p:nvPr/>
            </p:nvSpPr>
            <p:spPr>
              <a:xfrm>
                <a:off x="1151913" y="4549306"/>
                <a:ext cx="9360000" cy="158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教師透過程式實作每個單元相關的概念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，教導學生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應用類神經網路的概念，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熟悉理論與實務應用之間的關聯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2CF796-837F-5E4F-A175-0A692A86E89A}"/>
                  </a:ext>
                </a:extLst>
              </p:cNvPr>
              <p:cNvSpPr/>
              <p:nvPr/>
            </p:nvSpPr>
            <p:spPr>
              <a:xfrm>
                <a:off x="1151912" y="4285201"/>
                <a:ext cx="1440000" cy="54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25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BBCADE1-3C97-F847-8E62-FFC620A60873}"/>
              </a:ext>
            </a:extLst>
          </p:cNvPr>
          <p:cNvGrpSpPr/>
          <p:nvPr/>
        </p:nvGrpSpPr>
        <p:grpSpPr>
          <a:xfrm>
            <a:off x="1416000" y="101190"/>
            <a:ext cx="9360000" cy="6655620"/>
            <a:chOff x="1416000" y="191190"/>
            <a:chExt cx="9360000" cy="665562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0" y="1911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學生若在模擬平台上操作與觀察時，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發現自己在「概念理解」的過程中，遺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，能夠重新翻閱投影片或教科書內容，或是向教師提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問，將概念學習起來之後，再回到模擬平台進行反思。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6709C8FF-5738-C541-A173-162EE531A0E3}"/>
                </a:ext>
              </a:extLst>
            </p:cNvPr>
            <p:cNvGrpSpPr/>
            <p:nvPr/>
          </p:nvGrpSpPr>
          <p:grpSpPr>
            <a:xfrm>
              <a:off x="1416000" y="2396948"/>
              <a:ext cx="9360000" cy="2064103"/>
              <a:chOff x="1652655" y="2470800"/>
              <a:chExt cx="9360000" cy="206410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AFE875-7736-F449-BEEA-310BB748CD60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發現自己在「概念反思」的過程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中，沒有將應用時所需的概念清楚理解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，能夠重新操作與觀察模擬平台上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的功能，或是向教師提問，反思後再回到應用的過程。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29458A-FC70-7B4E-BCEF-F08EFEA92315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F616F27D-1919-8946-8A72-16C53AF96DB5}"/>
                </a:ext>
              </a:extLst>
            </p:cNvPr>
            <p:cNvGrpSpPr/>
            <p:nvPr/>
          </p:nvGrpSpPr>
          <p:grpSpPr>
            <a:xfrm>
              <a:off x="1416000" y="4602707"/>
              <a:ext cx="9360000" cy="2244103"/>
              <a:chOff x="1652655" y="2470800"/>
              <a:chExt cx="9360000" cy="2244103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C46AC2-415B-4545-9A13-6B937D02783C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9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中，遺漏了某些概念沒有學習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向教師提問，將概念學習起來之後，再回到應用的過程，或是進到反思的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過程後再應用。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93EDF1-451B-A74B-8E3E-03310EF4836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79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46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A76736-462B-6F4B-8D9D-9EF5EBD01CFC}"/>
              </a:ext>
            </a:extLst>
          </p:cNvPr>
          <p:cNvGrpSpPr/>
          <p:nvPr/>
        </p:nvGrpSpPr>
        <p:grpSpPr>
          <a:xfrm>
            <a:off x="1415999" y="1091869"/>
            <a:ext cx="9360001" cy="4674262"/>
            <a:chOff x="1416000" y="795595"/>
            <a:chExt cx="9360001" cy="4674262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1" y="795595"/>
              <a:ext cx="9360000" cy="2352103"/>
              <a:chOff x="1652655" y="2470800"/>
              <a:chExt cx="9360000" cy="2352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208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教師透過投影片講解類神經網路的概念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，投影片中有類神經網路相關概念的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文字敘述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，以及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視覺化的圖表協助學生初步了解每個單元所要介紹的內容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而因為控制組缺乏在模擬平台上操作與觀察的機會，所以教師會在講解完投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影片後，針對演算法的運算過程、訓練過程進行問答。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6000" y="3549752"/>
              <a:ext cx="9360001" cy="1920105"/>
              <a:chOff x="1652655" y="2470800"/>
              <a:chExt cx="9360001" cy="192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，調整類神經網路演算法的輸入值，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觀察輸出值的變化與演算過程，讓學生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驗證與澄清教師講解的概念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21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327C831-4714-D441-8EA8-F40E740B5713}"/>
              </a:ext>
            </a:extLst>
          </p:cNvPr>
          <p:cNvGrpSpPr/>
          <p:nvPr/>
        </p:nvGrpSpPr>
        <p:grpSpPr>
          <a:xfrm>
            <a:off x="1416000" y="1268845"/>
            <a:ext cx="9360000" cy="4320309"/>
            <a:chOff x="1416000" y="759403"/>
            <a:chExt cx="9360000" cy="4320309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1416000" y="2943609"/>
              <a:ext cx="9360000" cy="2136103"/>
              <a:chOff x="1652655" y="2470800"/>
              <a:chExt cx="9360000" cy="21361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72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在每次課程完成教學活動後，進行隨堂測驗，其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測驗內容能夠評量學生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對於每個單元的理解程度，測驗後的分數會作為研究面的量化資料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。在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測驗計分後，學生也能透過測驗習題檢視自己所學習到的概念。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6BA3ADC-B944-774D-B6C2-66FDB6B441D8}"/>
                </a:ext>
              </a:extLst>
            </p:cNvPr>
            <p:cNvGrpSpPr/>
            <p:nvPr/>
          </p:nvGrpSpPr>
          <p:grpSpPr>
            <a:xfrm>
              <a:off x="1416000" y="759403"/>
              <a:ext cx="9360000" cy="1920103"/>
              <a:chOff x="1652656" y="2470800"/>
              <a:chExt cx="9360000" cy="192010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58AE03-642E-874E-936D-35ACF65B0DB2}"/>
                  </a:ext>
                </a:extLst>
              </p:cNvPr>
              <p:cNvSpPr/>
              <p:nvPr/>
            </p:nvSpPr>
            <p:spPr>
              <a:xfrm>
                <a:off x="1652656" y="2734903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教師示範類神經網路相關概念如何運用程式實作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，在此過程能重述相關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概念，讓學生理解概念與實作之間的關聯。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CBAAF3-5ECE-A54C-A0A1-FC74B1071672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50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36688</TotalTime>
  <Words>1140</Words>
  <Application>Microsoft Macintosh PowerPoint</Application>
  <PresentationFormat>寬螢幕</PresentationFormat>
  <Paragraphs>196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Heiti SC Medium</vt:lpstr>
      <vt:lpstr>Arial</vt:lpstr>
      <vt:lpstr>Calibri</vt:lpstr>
      <vt:lpstr>Calibri Light</vt:lpstr>
      <vt:lpstr>Office 佈景主題</vt:lpstr>
      <vt:lpstr>類神經網路</vt:lpstr>
      <vt:lpstr>課堂設計</vt:lpstr>
      <vt:lpstr>模擬式教學策略設計</vt:lpstr>
      <vt:lpstr>模擬式教學策略設計</vt:lpstr>
      <vt:lpstr>PowerPoint 簡報</vt:lpstr>
      <vt:lpstr>PowerPoint 簡報</vt:lpstr>
      <vt:lpstr>課堂流程設計</vt:lpstr>
      <vt:lpstr>PowerPoint 簡報</vt:lpstr>
      <vt:lpstr>PowerPoint 簡報</vt:lpstr>
      <vt:lpstr>課堂流程設計</vt:lpstr>
      <vt:lpstr>課堂流程設計</vt:lpstr>
      <vt:lpstr>研究架構</vt:lpstr>
      <vt:lpstr>研究目的</vt:lpstr>
      <vt:lpstr>研究目的</vt:lpstr>
      <vt:lpstr>研究目的</vt:lpstr>
      <vt:lpstr>研究工具</vt:lpstr>
      <vt:lpstr>實驗流程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54</cp:revision>
  <dcterms:created xsi:type="dcterms:W3CDTF">2022-01-05T17:12:29Z</dcterms:created>
  <dcterms:modified xsi:type="dcterms:W3CDTF">2022-07-07T04:59:15Z</dcterms:modified>
</cp:coreProperties>
</file>