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64" r:id="rId11"/>
    <p:sldId id="272" r:id="rId12"/>
    <p:sldId id="273" r:id="rId13"/>
    <p:sldId id="274" r:id="rId14"/>
    <p:sldId id="266" r:id="rId15"/>
    <p:sldId id="267" r:id="rId16"/>
    <p:sldId id="268" r:id="rId17"/>
    <p:sldId id="269" r:id="rId18"/>
    <p:sldId id="270" r:id="rId19"/>
    <p:sldId id="271"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5"/>
    <p:restoredTop sz="94764"/>
  </p:normalViewPr>
  <p:slideViewPr>
    <p:cSldViewPr snapToGrid="0">
      <p:cViewPr varScale="1">
        <p:scale>
          <a:sx n="48" d="100"/>
          <a:sy n="48"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xfrm>
            <a:off x="1143000" y="685800"/>
            <a:ext cx="4572000" cy="3429000"/>
          </a:xfrm>
          <a:prstGeom prst="rect">
            <a:avLst/>
          </a:prstGeom>
        </p:spPr>
        <p:txBody>
          <a:bodyPr/>
          <a:lstStyle/>
          <a:p>
            <a:endParaRPr/>
          </a:p>
        </p:txBody>
      </p:sp>
      <p:sp>
        <p:nvSpPr>
          <p:cNvPr id="204" name="Shape 20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Sea against sky at sunset 2"/>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Sea against sky at sunset 1"/>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Beach and sea at sunset"/>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each and sea at sunset"/>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01">
    <p:spTree>
      <p:nvGrpSpPr>
        <p:cNvPr id="1" name=""/>
        <p:cNvGrpSpPr/>
        <p:nvPr/>
      </p:nvGrpSpPr>
      <p:grpSpPr>
        <a:xfrm>
          <a:off x="0" y="0"/>
          <a:ext cx="0" cy="0"/>
          <a:chOff x="0" y="0"/>
          <a:chExt cx="0" cy="0"/>
        </a:xfrm>
      </p:grpSpPr>
      <p:pic>
        <p:nvPicPr>
          <p:cNvPr id="149" name="Picture 6" descr="Picture 6"/>
          <p:cNvPicPr>
            <a:picLocks noChangeAspect="1"/>
          </p:cNvPicPr>
          <p:nvPr/>
        </p:nvPicPr>
        <p:blipFill>
          <a:blip r:embed="rId2"/>
          <a:stretch>
            <a:fillRect/>
          </a:stretch>
        </p:blipFill>
        <p:spPr>
          <a:xfrm>
            <a:off x="0" y="0"/>
            <a:ext cx="24384000" cy="13716002"/>
          </a:xfrm>
          <a:prstGeom prst="rect">
            <a:avLst/>
          </a:prstGeom>
          <a:ln w="12700">
            <a:miter lim="400000"/>
          </a:ln>
        </p:spPr>
      </p:pic>
      <p:sp>
        <p:nvSpPr>
          <p:cNvPr id="150" name="Rounded Rectangle 3"/>
          <p:cNvSpPr/>
          <p:nvPr/>
        </p:nvSpPr>
        <p:spPr>
          <a:xfrm>
            <a:off x="22531173" y="12428704"/>
            <a:ext cx="631557" cy="631557"/>
          </a:xfrm>
          <a:prstGeom prst="roundRect">
            <a:avLst>
              <a:gd name="adj" fmla="val 50000"/>
            </a:avLst>
          </a:prstGeom>
          <a:ln w="25400">
            <a:solidFill>
              <a:srgbClr val="D6DCE5"/>
            </a:solidFill>
            <a:miter/>
          </a:ln>
        </p:spPr>
        <p:txBody>
          <a:bodyPr tIns="91439" bIns="91439" anchor="ctr"/>
          <a:lstStyle/>
          <a:p>
            <a:pPr defTabSz="1828800">
              <a:lnSpc>
                <a:spcPct val="100000"/>
              </a:lnSpc>
              <a:defRPr sz="3600">
                <a:solidFill>
                  <a:srgbClr val="FFFFFF"/>
                </a:solidFill>
                <a:latin typeface="Helvetica"/>
                <a:ea typeface="Helvetica"/>
                <a:cs typeface="Helvetica"/>
                <a:sym typeface="Helvetica"/>
              </a:defRPr>
            </a:pPr>
            <a:endParaRPr/>
          </a:p>
        </p:txBody>
      </p:sp>
      <p:sp>
        <p:nvSpPr>
          <p:cNvPr id="151" name="Slide Number"/>
          <p:cNvSpPr txBox="1">
            <a:spLocks noGrp="1"/>
          </p:cNvSpPr>
          <p:nvPr>
            <p:ph type="sldNum" sz="quarter" idx="2"/>
          </p:nvPr>
        </p:nvSpPr>
        <p:spPr>
          <a:xfrm>
            <a:off x="22583710" y="12470551"/>
            <a:ext cx="534612" cy="551181"/>
          </a:xfrm>
          <a:prstGeom prst="rect">
            <a:avLst/>
          </a:prstGeom>
        </p:spPr>
        <p:txBody>
          <a:bodyPr lIns="91439" tIns="91439" rIns="91439" bIns="91439" anchor="t"/>
          <a:lstStyle>
            <a:lvl1pPr defTabSz="1828800">
              <a:defRPr sz="2400">
                <a:solidFill>
                  <a:srgbClr val="D6DCE5"/>
                </a:solidFill>
                <a:latin typeface="Helvetica"/>
                <a:ea typeface="Helvetica"/>
                <a:cs typeface="Helvetica"/>
                <a:sym typeface="Helvetica"/>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Image avec légende">
    <p:bg>
      <p:bgPr>
        <a:solidFill>
          <a:srgbClr val="EFEFEF"/>
        </a:solidFill>
        <a:effectLst/>
      </p:bgPr>
    </p:bg>
    <p:spTree>
      <p:nvGrpSpPr>
        <p:cNvPr id="1" name=""/>
        <p:cNvGrpSpPr/>
        <p:nvPr/>
      </p:nvGrpSpPr>
      <p:grpSpPr>
        <a:xfrm>
          <a:off x="0" y="0"/>
          <a:ext cx="0" cy="0"/>
          <a:chOff x="0" y="0"/>
          <a:chExt cx="0" cy="0"/>
        </a:xfrm>
      </p:grpSpPr>
      <p:sp>
        <p:nvSpPr>
          <p:cNvPr id="158" name="Rectangle"/>
          <p:cNvSpPr/>
          <p:nvPr/>
        </p:nvSpPr>
        <p:spPr>
          <a:xfrm>
            <a:off x="254000" y="251767"/>
            <a:ext cx="23876000" cy="13212466"/>
          </a:xfrm>
          <a:prstGeom prst="rect">
            <a:avLst/>
          </a:prstGeom>
          <a:solidFill>
            <a:srgbClr val="FFFFFF"/>
          </a:solidFill>
          <a:ln w="12700">
            <a:miter lim="400000"/>
          </a:ln>
        </p:spPr>
        <p:txBody>
          <a:bodyPr lIns="45719" rIns="45719" anchor="ctr"/>
          <a:lstStyle/>
          <a:p>
            <a:pPr algn="l" defTabSz="914400">
              <a:lnSpc>
                <a:spcPct val="100000"/>
              </a:lnSpc>
              <a:defRPr sz="1800">
                <a:latin typeface="Calibri"/>
                <a:ea typeface="Calibri"/>
                <a:cs typeface="Calibri"/>
                <a:sym typeface="Calibri"/>
              </a:defRPr>
            </a:pPr>
            <a:endParaRPr/>
          </a:p>
        </p:txBody>
      </p:sp>
      <p:sp>
        <p:nvSpPr>
          <p:cNvPr id="159" name="Title Text"/>
          <p:cNvSpPr txBox="1">
            <a:spLocks noGrp="1"/>
          </p:cNvSpPr>
          <p:nvPr>
            <p:ph type="title"/>
          </p:nvPr>
        </p:nvSpPr>
        <p:spPr>
          <a:xfrm>
            <a:off x="1679575" y="0"/>
            <a:ext cx="7864476" cy="4114800"/>
          </a:xfrm>
          <a:prstGeom prst="rect">
            <a:avLst/>
          </a:prstGeom>
        </p:spPr>
        <p:txBody>
          <a:bodyPr lIns="91439" tIns="91439" rIns="91439" bIns="91439" anchor="b"/>
          <a:lstStyle>
            <a:lvl1pPr algn="l" defTabSz="914400">
              <a:lnSpc>
                <a:spcPct val="90000"/>
              </a:lnSpc>
              <a:defRPr spc="0">
                <a:solidFill>
                  <a:srgbClr val="A4947E"/>
                </a:solidFill>
                <a:latin typeface="Helvetica"/>
                <a:ea typeface="Helvetica"/>
                <a:cs typeface="Helvetica"/>
                <a:sym typeface="Helvetica"/>
              </a:defRPr>
            </a:lvl1pPr>
          </a:lstStyle>
          <a:p>
            <a:r>
              <a:t>Title Text</a:t>
            </a:r>
          </a:p>
        </p:txBody>
      </p:sp>
      <p:sp>
        <p:nvSpPr>
          <p:cNvPr id="160" name="Body Level One…"/>
          <p:cNvSpPr txBox="1">
            <a:spLocks noGrp="1"/>
          </p:cNvSpPr>
          <p:nvPr>
            <p:ph type="body" sz="half" idx="1"/>
          </p:nvPr>
        </p:nvSpPr>
        <p:spPr>
          <a:xfrm>
            <a:off x="1679575" y="4114800"/>
            <a:ext cx="7864476" cy="9601200"/>
          </a:xfrm>
          <a:prstGeom prst="rect">
            <a:avLst/>
          </a:prstGeom>
        </p:spPr>
        <p:txBody>
          <a:bodyPr lIns="91439" tIns="91439" rIns="91439" bIns="91439"/>
          <a:lstStyle>
            <a:lvl1pPr marL="0" indent="0" defTabSz="914400">
              <a:spcBef>
                <a:spcPts val="1000"/>
              </a:spcBef>
              <a:buSzTx/>
              <a:buNone/>
              <a:defRPr sz="3200">
                <a:solidFill>
                  <a:srgbClr val="535353"/>
                </a:solidFill>
                <a:latin typeface="Helvetica"/>
                <a:ea typeface="Helvetica"/>
                <a:cs typeface="Helvetica"/>
                <a:sym typeface="Helvetica"/>
              </a:defRPr>
            </a:lvl1pPr>
            <a:lvl2pPr marL="0" indent="457200" defTabSz="914400">
              <a:spcBef>
                <a:spcPts val="1000"/>
              </a:spcBef>
              <a:buSzTx/>
              <a:buNone/>
              <a:defRPr sz="3200">
                <a:solidFill>
                  <a:srgbClr val="535353"/>
                </a:solidFill>
                <a:latin typeface="Helvetica"/>
                <a:ea typeface="Helvetica"/>
                <a:cs typeface="Helvetica"/>
                <a:sym typeface="Helvetica"/>
              </a:defRPr>
            </a:lvl2pPr>
            <a:lvl3pPr marL="0" indent="914400" defTabSz="914400">
              <a:spcBef>
                <a:spcPts val="1000"/>
              </a:spcBef>
              <a:buSzTx/>
              <a:buNone/>
              <a:defRPr sz="3200">
                <a:solidFill>
                  <a:srgbClr val="535353"/>
                </a:solidFill>
                <a:latin typeface="Helvetica"/>
                <a:ea typeface="Helvetica"/>
                <a:cs typeface="Helvetica"/>
                <a:sym typeface="Helvetica"/>
              </a:defRPr>
            </a:lvl3pPr>
            <a:lvl4pPr marL="0" indent="1371600" defTabSz="914400">
              <a:spcBef>
                <a:spcPts val="1000"/>
              </a:spcBef>
              <a:buSzTx/>
              <a:buNone/>
              <a:defRPr sz="3200">
                <a:solidFill>
                  <a:srgbClr val="535353"/>
                </a:solidFill>
                <a:latin typeface="Helvetica"/>
                <a:ea typeface="Helvetica"/>
                <a:cs typeface="Helvetica"/>
                <a:sym typeface="Helvetica"/>
              </a:defRPr>
            </a:lvl4pPr>
            <a:lvl5pPr marL="0" indent="1828800" defTabSz="914400">
              <a:spcBef>
                <a:spcPts val="1000"/>
              </a:spcBef>
              <a:buSzTx/>
              <a:buNone/>
              <a:defRPr sz="3200">
                <a:solidFill>
                  <a:srgbClr val="535353"/>
                </a:solidFill>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61" name="Slide Number"/>
          <p:cNvSpPr txBox="1">
            <a:spLocks noGrp="1"/>
          </p:cNvSpPr>
          <p:nvPr>
            <p:ph type="sldNum" sz="quarter" idx="2"/>
          </p:nvPr>
        </p:nvSpPr>
        <p:spPr>
          <a:xfrm>
            <a:off x="17221200" y="12835870"/>
            <a:ext cx="5486400" cy="483910"/>
          </a:xfrm>
          <a:prstGeom prst="rect">
            <a:avLst/>
          </a:prstGeom>
        </p:spPr>
        <p:txBody>
          <a:bodyPr wrap="square" lIns="91439" tIns="91439" rIns="91439" bIns="91439" anchor="ctr"/>
          <a:lstStyle>
            <a:lvl1pPr algn="r" defTabSz="914400">
              <a:defRPr sz="2400">
                <a:solidFill>
                  <a:srgbClr val="888888"/>
                </a:solidFill>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Slide">
    <p:spTree>
      <p:nvGrpSpPr>
        <p:cNvPr id="1" name=""/>
        <p:cNvGrpSpPr/>
        <p:nvPr/>
      </p:nvGrpSpPr>
      <p:grpSpPr>
        <a:xfrm>
          <a:off x="0" y="0"/>
          <a:ext cx="0" cy="0"/>
          <a:chOff x="0" y="0"/>
          <a:chExt cx="0" cy="0"/>
        </a:xfrm>
      </p:grpSpPr>
      <p:sp>
        <p:nvSpPr>
          <p:cNvPr id="168" name="Title Text"/>
          <p:cNvSpPr txBox="1">
            <a:spLocks noGrp="1"/>
          </p:cNvSpPr>
          <p:nvPr>
            <p:ph type="title"/>
          </p:nvPr>
        </p:nvSpPr>
        <p:spPr>
          <a:xfrm>
            <a:off x="2603500" y="1425447"/>
            <a:ext cx="19177000" cy="1163861"/>
          </a:xfrm>
          <a:prstGeom prst="rect">
            <a:avLst/>
          </a:prstGeom>
        </p:spPr>
        <p:txBody>
          <a:bodyPr/>
          <a:lstStyle>
            <a:lvl1pPr defTabSz="825500">
              <a:lnSpc>
                <a:spcPct val="100000"/>
              </a:lnSpc>
              <a:defRPr sz="6400" b="1" cap="all" spc="1024">
                <a:latin typeface="Helvetica"/>
                <a:ea typeface="Helvetica"/>
                <a:cs typeface="Helvetica"/>
                <a:sym typeface="Helvetica"/>
              </a:defRPr>
            </a:lvl1pPr>
          </a:lstStyle>
          <a:p>
            <a:r>
              <a:t>Title Text</a:t>
            </a:r>
          </a:p>
        </p:txBody>
      </p:sp>
      <p:sp>
        <p:nvSpPr>
          <p:cNvPr id="169" name="Straight Connector 6"/>
          <p:cNvSpPr/>
          <p:nvPr/>
        </p:nvSpPr>
        <p:spPr>
          <a:xfrm>
            <a:off x="11887200" y="2830359"/>
            <a:ext cx="609600" cy="1"/>
          </a:xfrm>
          <a:prstGeom prst="line">
            <a:avLst/>
          </a:prstGeom>
          <a:ln w="57150">
            <a:solidFill>
              <a:srgbClr val="FF0000"/>
            </a:solidFill>
            <a:miter/>
          </a:ln>
        </p:spPr>
        <p:txBody>
          <a:bodyPr lIns="45719" rIns="45719"/>
          <a:lstStyle/>
          <a:p>
            <a:pPr algn="l" defTabSz="1828800">
              <a:lnSpc>
                <a:spcPct val="100000"/>
              </a:lnSpc>
              <a:defRPr sz="3600">
                <a:latin typeface="Calibri"/>
                <a:ea typeface="Calibri"/>
                <a:cs typeface="Calibri"/>
                <a:sym typeface="Calibri"/>
              </a:defRPr>
            </a:pPr>
            <a:endParaRPr/>
          </a:p>
        </p:txBody>
      </p:sp>
      <p:sp>
        <p:nvSpPr>
          <p:cNvPr id="170" name="TextBox 12"/>
          <p:cNvSpPr txBox="1"/>
          <p:nvPr/>
        </p:nvSpPr>
        <p:spPr>
          <a:xfrm>
            <a:off x="2593974" y="12682374"/>
            <a:ext cx="5041018"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defTabSz="1828800">
              <a:lnSpc>
                <a:spcPct val="100000"/>
              </a:lnSpc>
              <a:defRPr sz="1800" b="1" cap="all" spc="600">
                <a:solidFill>
                  <a:srgbClr val="A7A7A7"/>
                </a:solidFill>
                <a:latin typeface="Helvetica"/>
                <a:ea typeface="Helvetica"/>
                <a:cs typeface="Helvetica"/>
                <a:sym typeface="Helvetica"/>
              </a:defRPr>
            </a:lvl1pPr>
          </a:lstStyle>
          <a:p>
            <a:r>
              <a:t>STA130 TUT Presentation</a:t>
            </a:r>
          </a:p>
        </p:txBody>
      </p:sp>
      <p:sp>
        <p:nvSpPr>
          <p:cNvPr id="171" name="TextBox 12"/>
          <p:cNvSpPr txBox="1"/>
          <p:nvPr/>
        </p:nvSpPr>
        <p:spPr>
          <a:xfrm>
            <a:off x="20137966" y="12682374"/>
            <a:ext cx="1115858"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r" defTabSz="1828800">
              <a:lnSpc>
                <a:spcPct val="100000"/>
              </a:lnSpc>
              <a:defRPr sz="1800" b="1" cap="all" spc="600">
                <a:solidFill>
                  <a:srgbClr val="A7A7A7"/>
                </a:solidFill>
                <a:latin typeface="Helvetica"/>
                <a:ea typeface="Helvetica"/>
                <a:cs typeface="Helvetica"/>
                <a:sym typeface="Helvetica"/>
              </a:defRPr>
            </a:lvl1pPr>
          </a:lstStyle>
          <a:p>
            <a:r>
              <a:t>Slide </a:t>
            </a:r>
          </a:p>
        </p:txBody>
      </p:sp>
      <p:sp>
        <p:nvSpPr>
          <p:cNvPr id="172" name="Slide Number"/>
          <p:cNvSpPr txBox="1">
            <a:spLocks noGrp="1"/>
          </p:cNvSpPr>
          <p:nvPr>
            <p:ph type="sldNum" sz="quarter" idx="2"/>
          </p:nvPr>
        </p:nvSpPr>
        <p:spPr>
          <a:xfrm>
            <a:off x="21381372" y="12631574"/>
            <a:ext cx="368574" cy="381001"/>
          </a:xfrm>
          <a:prstGeom prst="rect">
            <a:avLst/>
          </a:prstGeom>
        </p:spPr>
        <p:txBody>
          <a:bodyPr anchor="t"/>
          <a:lstStyle>
            <a:lvl1pPr defTabSz="825500">
              <a:defRPr sz="1800" b="1">
                <a:solidFill>
                  <a:srgbClr val="A7A7A7"/>
                </a:solidFill>
                <a:latin typeface="Helvetica"/>
                <a:ea typeface="Helvetica"/>
                <a:cs typeface="Helvetica"/>
                <a:sym typeface="Helvetica"/>
              </a:defRPr>
            </a:lvl1pPr>
          </a:lstStyle>
          <a:p>
            <a:fld id="{86CB4B4D-7CA3-9044-876B-883B54F8677D}" type="slidenum">
              <a:t>‹#›</a:t>
            </a:fld>
            <a:endParaRPr/>
          </a:p>
        </p:txBody>
      </p:sp>
      <p:sp>
        <p:nvSpPr>
          <p:cNvPr id="173" name="Text Placeholder 2"/>
          <p:cNvSpPr txBox="1">
            <a:spLocks noGrp="1"/>
          </p:cNvSpPr>
          <p:nvPr>
            <p:ph type="body" sz="quarter" idx="21"/>
          </p:nvPr>
        </p:nvSpPr>
        <p:spPr>
          <a:xfrm>
            <a:off x="2590800" y="3295784"/>
            <a:ext cx="19202400" cy="338555"/>
          </a:xfrm>
          <a:prstGeom prst="rect">
            <a:avLst/>
          </a:prstGeom>
        </p:spPr>
        <p:txBody>
          <a:bodyPr lIns="0" tIns="0" rIns="0" bIns="0"/>
          <a:lstStyle>
            <a:lvl1pPr marL="0" indent="0" algn="ctr" defTabSz="1828800">
              <a:lnSpc>
                <a:spcPct val="100000"/>
              </a:lnSpc>
              <a:spcBef>
                <a:spcPts val="0"/>
              </a:spcBef>
              <a:buSzTx/>
              <a:buNone/>
              <a:defRPr sz="2200">
                <a:solidFill>
                  <a:srgbClr val="7F7F7F"/>
                </a:solidFill>
                <a:latin typeface="Helvetica"/>
                <a:ea typeface="Helvetica"/>
                <a:cs typeface="Helvetica"/>
                <a:sym typeface="Helvetica"/>
              </a:defRPr>
            </a:lvl1pPr>
          </a:lstStyle>
          <a:p>
            <a:r>
              <a:t>You can describe something short and narrow about the main title here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Slide">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2603500" y="1425447"/>
            <a:ext cx="19177000" cy="1163861"/>
          </a:xfrm>
          <a:prstGeom prst="rect">
            <a:avLst/>
          </a:prstGeom>
        </p:spPr>
        <p:txBody>
          <a:bodyPr/>
          <a:lstStyle>
            <a:lvl1pPr defTabSz="825500">
              <a:lnSpc>
                <a:spcPct val="100000"/>
              </a:lnSpc>
              <a:defRPr sz="6400" b="1" cap="all" spc="1024">
                <a:latin typeface="Helvetica"/>
                <a:ea typeface="Helvetica"/>
                <a:cs typeface="Helvetica"/>
                <a:sym typeface="Helvetica"/>
              </a:defRPr>
            </a:lvl1pPr>
          </a:lstStyle>
          <a:p>
            <a:r>
              <a:t>Title Text</a:t>
            </a:r>
          </a:p>
        </p:txBody>
      </p:sp>
      <p:sp>
        <p:nvSpPr>
          <p:cNvPr id="181" name="Straight Connector 6"/>
          <p:cNvSpPr/>
          <p:nvPr/>
        </p:nvSpPr>
        <p:spPr>
          <a:xfrm>
            <a:off x="11887199" y="2007377"/>
            <a:ext cx="609601" cy="1"/>
          </a:xfrm>
          <a:prstGeom prst="line">
            <a:avLst/>
          </a:prstGeom>
          <a:ln w="57150">
            <a:solidFill>
              <a:srgbClr val="FF0000"/>
            </a:solidFill>
            <a:miter/>
          </a:ln>
        </p:spPr>
        <p:txBody>
          <a:bodyPr lIns="45719" rIns="45719"/>
          <a:lstStyle/>
          <a:p>
            <a:pPr algn="l" defTabSz="1828800">
              <a:lnSpc>
                <a:spcPct val="100000"/>
              </a:lnSpc>
              <a:defRPr sz="3600">
                <a:latin typeface="Calibri"/>
                <a:ea typeface="Calibri"/>
                <a:cs typeface="Calibri"/>
                <a:sym typeface="Calibri"/>
              </a:defRPr>
            </a:pPr>
            <a:endParaRPr/>
          </a:p>
        </p:txBody>
      </p:sp>
      <p:sp>
        <p:nvSpPr>
          <p:cNvPr id="182" name="TextBox 12"/>
          <p:cNvSpPr txBox="1"/>
          <p:nvPr/>
        </p:nvSpPr>
        <p:spPr>
          <a:xfrm>
            <a:off x="2593974" y="12682374"/>
            <a:ext cx="5041018"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defTabSz="1828800">
              <a:lnSpc>
                <a:spcPct val="100000"/>
              </a:lnSpc>
              <a:defRPr sz="1800" b="1" cap="all" spc="600">
                <a:solidFill>
                  <a:srgbClr val="A7A7A7"/>
                </a:solidFill>
                <a:latin typeface="Helvetica"/>
                <a:ea typeface="Helvetica"/>
                <a:cs typeface="Helvetica"/>
                <a:sym typeface="Helvetica"/>
              </a:defRPr>
            </a:lvl1pPr>
          </a:lstStyle>
          <a:p>
            <a:r>
              <a:t>STA130 TUT Presentation</a:t>
            </a:r>
          </a:p>
        </p:txBody>
      </p:sp>
      <p:sp>
        <p:nvSpPr>
          <p:cNvPr id="183" name="TextBox 12"/>
          <p:cNvSpPr txBox="1"/>
          <p:nvPr/>
        </p:nvSpPr>
        <p:spPr>
          <a:xfrm>
            <a:off x="20137966" y="12682374"/>
            <a:ext cx="1115858"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r" defTabSz="1828800">
              <a:lnSpc>
                <a:spcPct val="100000"/>
              </a:lnSpc>
              <a:defRPr sz="1800" b="1" cap="all" spc="600">
                <a:solidFill>
                  <a:srgbClr val="A7A7A7"/>
                </a:solidFill>
                <a:latin typeface="Helvetica"/>
                <a:ea typeface="Helvetica"/>
                <a:cs typeface="Helvetica"/>
                <a:sym typeface="Helvetica"/>
              </a:defRPr>
            </a:lvl1pPr>
          </a:lstStyle>
          <a:p>
            <a:r>
              <a:t>Slide </a:t>
            </a:r>
          </a:p>
        </p:txBody>
      </p:sp>
      <p:sp>
        <p:nvSpPr>
          <p:cNvPr id="184" name="Slide Number"/>
          <p:cNvSpPr txBox="1">
            <a:spLocks noGrp="1"/>
          </p:cNvSpPr>
          <p:nvPr>
            <p:ph type="sldNum" sz="quarter" idx="2"/>
          </p:nvPr>
        </p:nvSpPr>
        <p:spPr>
          <a:xfrm>
            <a:off x="21381372" y="12631574"/>
            <a:ext cx="368574" cy="381001"/>
          </a:xfrm>
          <a:prstGeom prst="rect">
            <a:avLst/>
          </a:prstGeom>
        </p:spPr>
        <p:txBody>
          <a:bodyPr anchor="t"/>
          <a:lstStyle>
            <a:lvl1pPr defTabSz="825500">
              <a:defRPr sz="1800" b="1">
                <a:solidFill>
                  <a:srgbClr val="A7A7A7"/>
                </a:solidFill>
                <a:latin typeface="Helvetica"/>
                <a:ea typeface="Helvetica"/>
                <a:cs typeface="Helvetica"/>
                <a:sym typeface="Helvetica"/>
              </a:defRPr>
            </a:lvl1pPr>
          </a:lstStyle>
          <a:p>
            <a:fld id="{86CB4B4D-7CA3-9044-876B-883B54F8677D}" type="slidenum">
              <a:t>‹#›</a:t>
            </a:fld>
            <a:endParaRPr/>
          </a:p>
        </p:txBody>
      </p:sp>
      <p:sp>
        <p:nvSpPr>
          <p:cNvPr id="185" name="Text Placeholder 2"/>
          <p:cNvSpPr txBox="1">
            <a:spLocks noGrp="1"/>
          </p:cNvSpPr>
          <p:nvPr>
            <p:ph type="body" sz="quarter" idx="21"/>
          </p:nvPr>
        </p:nvSpPr>
        <p:spPr>
          <a:xfrm>
            <a:off x="2590800" y="3295784"/>
            <a:ext cx="19202400" cy="338555"/>
          </a:xfrm>
          <a:prstGeom prst="rect">
            <a:avLst/>
          </a:prstGeom>
        </p:spPr>
        <p:txBody>
          <a:bodyPr lIns="0" tIns="0" rIns="0" bIns="0"/>
          <a:lstStyle>
            <a:lvl1pPr marL="0" indent="0" algn="ctr" defTabSz="1828800">
              <a:lnSpc>
                <a:spcPct val="100000"/>
              </a:lnSpc>
              <a:spcBef>
                <a:spcPts val="0"/>
              </a:spcBef>
              <a:buSzTx/>
              <a:buNone/>
              <a:defRPr sz="2200">
                <a:solidFill>
                  <a:srgbClr val="7F7F7F"/>
                </a:solidFill>
                <a:latin typeface="Helvetica"/>
                <a:ea typeface="Helvetica"/>
                <a:cs typeface="Helvetica"/>
                <a:sym typeface="Helvetica"/>
              </a:defRPr>
            </a:lvl1pPr>
          </a:lstStyle>
          <a:p>
            <a:r>
              <a:t>You can describe something short and narrow about the main title here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Beach and sea at sunset"/>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Default Slide">
    <p:spTree>
      <p:nvGrpSpPr>
        <p:cNvPr id="1" name=""/>
        <p:cNvGrpSpPr/>
        <p:nvPr/>
      </p:nvGrpSpPr>
      <p:grpSpPr>
        <a:xfrm>
          <a:off x="0" y="0"/>
          <a:ext cx="0" cy="0"/>
          <a:chOff x="0" y="0"/>
          <a:chExt cx="0" cy="0"/>
        </a:xfrm>
      </p:grpSpPr>
      <p:sp>
        <p:nvSpPr>
          <p:cNvPr id="192" name="Title Text"/>
          <p:cNvSpPr txBox="1">
            <a:spLocks noGrp="1"/>
          </p:cNvSpPr>
          <p:nvPr>
            <p:ph type="title"/>
          </p:nvPr>
        </p:nvSpPr>
        <p:spPr>
          <a:xfrm>
            <a:off x="2603500" y="1425447"/>
            <a:ext cx="19177000" cy="1163861"/>
          </a:xfrm>
          <a:prstGeom prst="rect">
            <a:avLst/>
          </a:prstGeom>
        </p:spPr>
        <p:txBody>
          <a:bodyPr/>
          <a:lstStyle>
            <a:lvl1pPr defTabSz="825500">
              <a:lnSpc>
                <a:spcPct val="100000"/>
              </a:lnSpc>
              <a:defRPr sz="6400" b="1" cap="all" spc="1024">
                <a:latin typeface="Helvetica"/>
                <a:ea typeface="Helvetica"/>
                <a:cs typeface="Helvetica"/>
                <a:sym typeface="Helvetica"/>
              </a:defRPr>
            </a:lvl1pPr>
          </a:lstStyle>
          <a:p>
            <a:r>
              <a:t>Title Text</a:t>
            </a:r>
          </a:p>
        </p:txBody>
      </p:sp>
      <p:sp>
        <p:nvSpPr>
          <p:cNvPr id="193" name="Straight Connector 6"/>
          <p:cNvSpPr/>
          <p:nvPr/>
        </p:nvSpPr>
        <p:spPr>
          <a:xfrm>
            <a:off x="11887199" y="2380119"/>
            <a:ext cx="609601" cy="1"/>
          </a:xfrm>
          <a:prstGeom prst="line">
            <a:avLst/>
          </a:prstGeom>
          <a:ln w="57150">
            <a:solidFill>
              <a:srgbClr val="FF0000"/>
            </a:solidFill>
            <a:miter/>
          </a:ln>
        </p:spPr>
        <p:txBody>
          <a:bodyPr lIns="45719" rIns="45719"/>
          <a:lstStyle/>
          <a:p>
            <a:pPr algn="l" defTabSz="1828800">
              <a:lnSpc>
                <a:spcPct val="100000"/>
              </a:lnSpc>
              <a:defRPr sz="3600">
                <a:latin typeface="Calibri"/>
                <a:ea typeface="Calibri"/>
                <a:cs typeface="Calibri"/>
                <a:sym typeface="Calibri"/>
              </a:defRPr>
            </a:pPr>
            <a:endParaRPr/>
          </a:p>
        </p:txBody>
      </p:sp>
      <p:sp>
        <p:nvSpPr>
          <p:cNvPr id="194" name="TextBox 12"/>
          <p:cNvSpPr txBox="1"/>
          <p:nvPr/>
        </p:nvSpPr>
        <p:spPr>
          <a:xfrm>
            <a:off x="2593974" y="12682374"/>
            <a:ext cx="5041018"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defTabSz="1828800">
              <a:lnSpc>
                <a:spcPct val="100000"/>
              </a:lnSpc>
              <a:defRPr sz="1800" b="1" cap="all" spc="600">
                <a:solidFill>
                  <a:srgbClr val="A7A7A7"/>
                </a:solidFill>
                <a:latin typeface="Helvetica"/>
                <a:ea typeface="Helvetica"/>
                <a:cs typeface="Helvetica"/>
                <a:sym typeface="Helvetica"/>
              </a:defRPr>
            </a:lvl1pPr>
          </a:lstStyle>
          <a:p>
            <a:r>
              <a:t>STA130 TUT presentation</a:t>
            </a:r>
          </a:p>
        </p:txBody>
      </p:sp>
      <p:sp>
        <p:nvSpPr>
          <p:cNvPr id="195" name="TextBox 12"/>
          <p:cNvSpPr txBox="1"/>
          <p:nvPr/>
        </p:nvSpPr>
        <p:spPr>
          <a:xfrm>
            <a:off x="20137966" y="12682374"/>
            <a:ext cx="1115858"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r" defTabSz="1828800">
              <a:lnSpc>
                <a:spcPct val="100000"/>
              </a:lnSpc>
              <a:defRPr sz="1800" b="1" cap="all" spc="600">
                <a:solidFill>
                  <a:srgbClr val="A7A7A7"/>
                </a:solidFill>
                <a:latin typeface="Helvetica"/>
                <a:ea typeface="Helvetica"/>
                <a:cs typeface="Helvetica"/>
                <a:sym typeface="Helvetica"/>
              </a:defRPr>
            </a:lvl1pPr>
          </a:lstStyle>
          <a:p>
            <a:r>
              <a:t>Slide </a:t>
            </a:r>
          </a:p>
        </p:txBody>
      </p:sp>
      <p:sp>
        <p:nvSpPr>
          <p:cNvPr id="196" name="Slide Number"/>
          <p:cNvSpPr txBox="1">
            <a:spLocks noGrp="1"/>
          </p:cNvSpPr>
          <p:nvPr>
            <p:ph type="sldNum" sz="quarter" idx="2"/>
          </p:nvPr>
        </p:nvSpPr>
        <p:spPr>
          <a:xfrm>
            <a:off x="21381372" y="12631574"/>
            <a:ext cx="368574" cy="381001"/>
          </a:xfrm>
          <a:prstGeom prst="rect">
            <a:avLst/>
          </a:prstGeom>
        </p:spPr>
        <p:txBody>
          <a:bodyPr anchor="t"/>
          <a:lstStyle>
            <a:lvl1pPr defTabSz="825500">
              <a:defRPr sz="1800" b="1">
                <a:solidFill>
                  <a:srgbClr val="A7A7A7"/>
                </a:solidFill>
                <a:latin typeface="Helvetica"/>
                <a:ea typeface="Helvetica"/>
                <a:cs typeface="Helvetica"/>
                <a:sym typeface="Helvetica"/>
              </a:defRPr>
            </a:lvl1pPr>
          </a:lstStyle>
          <a:p>
            <a:fld id="{86CB4B4D-7CA3-9044-876B-883B54F8677D}" type="slidenum">
              <a:t>‹#›</a:t>
            </a:fld>
            <a:endParaRPr/>
          </a:p>
        </p:txBody>
      </p:sp>
      <p:sp>
        <p:nvSpPr>
          <p:cNvPr id="197" name="Text Placeholder 2"/>
          <p:cNvSpPr txBox="1">
            <a:spLocks noGrp="1"/>
          </p:cNvSpPr>
          <p:nvPr>
            <p:ph type="body" sz="quarter" idx="21"/>
          </p:nvPr>
        </p:nvSpPr>
        <p:spPr>
          <a:xfrm>
            <a:off x="2590800" y="3295784"/>
            <a:ext cx="19202400" cy="338555"/>
          </a:xfrm>
          <a:prstGeom prst="rect">
            <a:avLst/>
          </a:prstGeom>
        </p:spPr>
        <p:txBody>
          <a:bodyPr lIns="0" tIns="0" rIns="0" bIns="0"/>
          <a:lstStyle>
            <a:lvl1pPr marL="0" indent="0" algn="ctr" defTabSz="1828800">
              <a:lnSpc>
                <a:spcPct val="100000"/>
              </a:lnSpc>
              <a:spcBef>
                <a:spcPts val="0"/>
              </a:spcBef>
              <a:buSzTx/>
              <a:buNone/>
              <a:defRPr sz="2200">
                <a:solidFill>
                  <a:srgbClr val="7F7F7F"/>
                </a:solidFill>
                <a:latin typeface="Helvetica"/>
                <a:ea typeface="Helvetica"/>
                <a:cs typeface="Helvetica"/>
                <a:sym typeface="Helvetica"/>
              </a:defRPr>
            </a:lvl1pPr>
          </a:lstStyle>
          <a:p>
            <a:r>
              <a:t>You can describe something short and narrow about the main title here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Sea against sky at sunset"/>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Sea against sky at sunset"/>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Xuanqi Henry Wei, Riyad Veliyev, Shujun Chloe Yang, Nicolas Dias Martins"/>
          <p:cNvSpPr txBox="1">
            <a:spLocks noGrp="1"/>
          </p:cNvSpPr>
          <p:nvPr>
            <p:ph type="body" idx="21"/>
          </p:nvPr>
        </p:nvSpPr>
        <p:spPr>
          <a:xfrm>
            <a:off x="1219200" y="11884562"/>
            <a:ext cx="21945599" cy="12189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Xuanqi Henry Wei, Riyad Veliyev, Shujun Chloe Yang, Nicolas Dias Martins</a:t>
            </a:r>
          </a:p>
        </p:txBody>
      </p:sp>
      <p:sp>
        <p:nvSpPr>
          <p:cNvPr id="207" name="STA130 Presentation"/>
          <p:cNvSpPr txBox="1">
            <a:spLocks noGrp="1"/>
          </p:cNvSpPr>
          <p:nvPr>
            <p:ph type="ctrTitle"/>
          </p:nvPr>
        </p:nvSpPr>
        <p:spPr>
          <a:xfrm>
            <a:off x="1219200" y="1789737"/>
            <a:ext cx="21945601" cy="4267201"/>
          </a:xfrm>
          <a:prstGeom prst="rect">
            <a:avLst/>
          </a:prstGeom>
        </p:spPr>
        <p:txBody>
          <a:bodyPr/>
          <a:lstStyle/>
          <a:p>
            <a:r>
              <a:t>STA130 Presentation</a:t>
            </a:r>
          </a:p>
        </p:txBody>
      </p:sp>
      <p:sp>
        <p:nvSpPr>
          <p:cNvPr id="208" name="Women are credited less in science than men"/>
          <p:cNvSpPr txBox="1">
            <a:spLocks noGrp="1"/>
          </p:cNvSpPr>
          <p:nvPr>
            <p:ph type="subTitle" sz="quarter" idx="1"/>
          </p:nvPr>
        </p:nvSpPr>
        <p:spPr>
          <a:xfrm>
            <a:off x="1219200" y="5814016"/>
            <a:ext cx="21945601" cy="2250593"/>
          </a:xfrm>
          <a:prstGeom prst="rect">
            <a:avLst/>
          </a:prstGeom>
        </p:spPr>
        <p:txBody>
          <a:bodyPr/>
          <a:lstStyle/>
          <a:p>
            <a:r>
              <a:t>Women are credited less in science than men</a:t>
            </a:r>
          </a:p>
        </p:txBody>
      </p:sp>
      <p:sp>
        <p:nvSpPr>
          <p:cNvPr id="209" name="The purpose of our presentation is to explain you about the study, and we hope to leave you with a better understanding of the topic and its importance."/>
          <p:cNvSpPr txBox="1"/>
          <p:nvPr/>
        </p:nvSpPr>
        <p:spPr>
          <a:xfrm>
            <a:off x="1219200" y="8575527"/>
            <a:ext cx="21945600" cy="24335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457200">
              <a:lnSpc>
                <a:spcPct val="100000"/>
              </a:lnSpc>
              <a:defRPr sz="3600">
                <a:latin typeface="Calibri"/>
                <a:ea typeface="Calibri"/>
                <a:cs typeface="Calibri"/>
                <a:sym typeface="Calibri"/>
              </a:defRPr>
            </a:lvl1pPr>
          </a:lstStyle>
          <a:p>
            <a:r>
              <a:t>The purpose of our presentation is to explain you about the study, and we hope to leave you with a better understanding of the topic and its importance.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Methods"/>
          <p:cNvSpPr txBox="1">
            <a:spLocks noGrp="1"/>
          </p:cNvSpPr>
          <p:nvPr>
            <p:ph type="title"/>
          </p:nvPr>
        </p:nvSpPr>
        <p:spPr>
          <a:prstGeom prst="rect">
            <a:avLst/>
          </a:prstGeom>
        </p:spPr>
        <p:txBody>
          <a:bodyPr/>
          <a:lstStyle/>
          <a:p>
            <a:r>
              <a:t>Methods</a:t>
            </a:r>
          </a:p>
        </p:txBody>
      </p:sp>
      <p:sp>
        <p:nvSpPr>
          <p:cNvPr id="267" name="Slide Number"/>
          <p:cNvSpPr txBox="1">
            <a:spLocks noGrp="1"/>
          </p:cNvSpPr>
          <p:nvPr>
            <p:ph type="sldNum" sz="quarter" idx="2"/>
          </p:nvPr>
        </p:nvSpPr>
        <p:spPr>
          <a:xfrm>
            <a:off x="21444940" y="12631574"/>
            <a:ext cx="241438" cy="381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68" name="Text Placeholder 2"/>
          <p:cNvSpPr txBox="1">
            <a:spLocks noGrp="1"/>
          </p:cNvSpPr>
          <p:nvPr>
            <p:ph type="body" idx="21"/>
          </p:nvPr>
        </p:nvSpPr>
        <p:spPr>
          <a:xfrm>
            <a:off x="2590800" y="3295784"/>
            <a:ext cx="19202400" cy="965965"/>
          </a:xfrm>
          <a:prstGeom prst="rect">
            <a:avLst/>
          </a:prstGeom>
        </p:spPr>
        <p:txBody>
          <a:bodyPr/>
          <a:lstStyle/>
          <a:p>
            <a:pPr defTabSz="457200">
              <a:defRPr sz="4000">
                <a:solidFill>
                  <a:srgbClr val="000000"/>
                </a:solidFill>
                <a:latin typeface="Times New Roman"/>
                <a:ea typeface="Times New Roman"/>
                <a:cs typeface="Times New Roman"/>
                <a:sym typeface="Times New Roman"/>
              </a:defRPr>
            </a:pPr>
            <a:r>
              <a:t>Qualitative Responses and Interviews</a:t>
            </a:r>
            <a:r>
              <a:rPr sz="1200">
                <a:latin typeface="Times Roman"/>
                <a:ea typeface="Times Roman"/>
                <a:cs typeface="Times Roman"/>
                <a:sym typeface="Times Roman"/>
              </a:rPr>
              <a:t> </a:t>
            </a:r>
            <a:endParaRPr sz="1333">
              <a:latin typeface="Calibri"/>
              <a:ea typeface="Calibri"/>
              <a:cs typeface="Calibri"/>
              <a:sym typeface="Calibri"/>
            </a:endParaRPr>
          </a:p>
        </p:txBody>
      </p:sp>
      <p:sp>
        <p:nvSpPr>
          <p:cNvPr id="269" name="1. Participants: 887 Voluntary open-ended, written responses from scientist with Three-hundred and thirty-eight respondents volunteered to be interviewed.…"/>
          <p:cNvSpPr txBox="1"/>
          <p:nvPr/>
        </p:nvSpPr>
        <p:spPr>
          <a:xfrm>
            <a:off x="4090113" y="4865329"/>
            <a:ext cx="16203774" cy="50885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ct val="100000"/>
              </a:lnSpc>
              <a:defRPr sz="3600">
                <a:latin typeface="Times New Roman"/>
                <a:ea typeface="Times New Roman"/>
                <a:cs typeface="Times New Roman"/>
                <a:sym typeface="Times New Roman"/>
              </a:defRPr>
            </a:pPr>
            <a:r>
              <a:rPr dirty="0"/>
              <a:t>1. Participants: 887 Voluntary open-ended, written responses from scientist with </a:t>
            </a:r>
            <a:r>
              <a:rPr lang="en-CA" dirty="0"/>
              <a:t>338 </a:t>
            </a:r>
            <a:r>
              <a:rPr dirty="0"/>
              <a:t>respondents volunteered to be interviewed.</a:t>
            </a:r>
          </a:p>
          <a:p>
            <a:pPr algn="l" defTabSz="457200">
              <a:lnSpc>
                <a:spcPct val="100000"/>
              </a:lnSpc>
              <a:defRPr sz="3600">
                <a:latin typeface="Times New Roman"/>
                <a:ea typeface="Times New Roman"/>
                <a:cs typeface="Times New Roman"/>
                <a:sym typeface="Times New Roman"/>
              </a:defRPr>
            </a:pPr>
            <a:r>
              <a:rPr dirty="0"/>
              <a:t> </a:t>
            </a:r>
          </a:p>
          <a:p>
            <a:pPr algn="l" defTabSz="457200">
              <a:lnSpc>
                <a:spcPct val="100000"/>
              </a:lnSpc>
              <a:defRPr sz="3600">
                <a:latin typeface="Times New Roman"/>
                <a:ea typeface="Times New Roman"/>
                <a:cs typeface="Times New Roman"/>
                <a:sym typeface="Times New Roman"/>
              </a:defRPr>
            </a:pPr>
            <a:r>
              <a:rPr dirty="0"/>
              <a:t>2. Type of Study Design: observation study.</a:t>
            </a:r>
          </a:p>
          <a:p>
            <a:pPr algn="l" defTabSz="457200">
              <a:lnSpc>
                <a:spcPct val="100000"/>
              </a:lnSpc>
              <a:defRPr sz="3600">
                <a:latin typeface="Times New Roman"/>
                <a:ea typeface="Times New Roman"/>
                <a:cs typeface="Times New Roman"/>
                <a:sym typeface="Times New Roman"/>
              </a:defRPr>
            </a:pPr>
            <a:r>
              <a:rPr dirty="0"/>
              <a:t> </a:t>
            </a:r>
          </a:p>
          <a:p>
            <a:pPr algn="l" defTabSz="457200">
              <a:lnSpc>
                <a:spcPct val="100000"/>
              </a:lnSpc>
              <a:defRPr sz="3600">
                <a:latin typeface="Times New Roman"/>
                <a:ea typeface="Times New Roman"/>
                <a:cs typeface="Times New Roman"/>
                <a:sym typeface="Times New Roman"/>
              </a:defRPr>
            </a:pPr>
            <a:r>
              <a:rPr dirty="0"/>
              <a:t>3. Aim: To </a:t>
            </a:r>
            <a:r>
              <a:rPr lang="en-CA" dirty="0"/>
              <a:t>listen</a:t>
            </a:r>
            <a:r>
              <a:rPr dirty="0"/>
              <a:t> scientist</a:t>
            </a:r>
            <a:r>
              <a:rPr lang="en-CA" dirty="0"/>
              <a:t>s</a:t>
            </a:r>
            <a:r>
              <a:rPr dirty="0"/>
              <a:t> experience and opinion</a:t>
            </a:r>
            <a:r>
              <a:rPr lang="en-CA" dirty="0"/>
              <a:t>s</a:t>
            </a:r>
            <a:r>
              <a:rPr dirty="0"/>
              <a:t> about discrimination and  </a:t>
            </a:r>
            <a:r>
              <a:rPr lang="en-CA" dirty="0"/>
              <a:t>p</a:t>
            </a:r>
            <a:r>
              <a:rPr dirty="0" err="1"/>
              <a:t>ower</a:t>
            </a:r>
            <a:r>
              <a:rPr dirty="0"/>
              <a:t> imbalances</a:t>
            </a:r>
            <a:r>
              <a:rPr lang="en-CA" dirty="0"/>
              <a:t>.</a:t>
            </a:r>
            <a:endParaRPr dirty="0"/>
          </a:p>
          <a:p>
            <a:pPr algn="l" defTabSz="457200">
              <a:lnSpc>
                <a:spcPct val="100000"/>
              </a:lnSpc>
              <a:defRPr sz="3600">
                <a:latin typeface="Times New Roman"/>
                <a:ea typeface="Times New Roman"/>
                <a:cs typeface="Times New Roman"/>
                <a:sym typeface="Times New Roman"/>
              </a:defRPr>
            </a:pPr>
            <a:r>
              <a:rPr dirty="0"/>
              <a:t> </a:t>
            </a:r>
          </a:p>
          <a:p>
            <a:pPr algn="l" defTabSz="457200">
              <a:lnSpc>
                <a:spcPct val="100000"/>
              </a:lnSpc>
              <a:defRPr sz="3600">
                <a:latin typeface="Times New Roman"/>
                <a:ea typeface="Times New Roman"/>
                <a:cs typeface="Times New Roman"/>
                <a:sym typeface="Times New Roman"/>
              </a:defRPr>
            </a:pPr>
            <a:r>
              <a:rPr dirty="0"/>
              <a:t>4. Statistical test: None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A7DB-5392-3CA3-6936-353144F5C3B6}"/>
              </a:ext>
            </a:extLst>
          </p:cNvPr>
          <p:cNvSpPr>
            <a:spLocks noGrp="1"/>
          </p:cNvSpPr>
          <p:nvPr>
            <p:ph type="title"/>
          </p:nvPr>
        </p:nvSpPr>
        <p:spPr/>
        <p:txBody>
          <a:bodyPr>
            <a:normAutofit/>
          </a:bodyPr>
          <a:lstStyle/>
          <a:p>
            <a:r>
              <a:rPr lang="en-US" dirty="0"/>
              <a:t>Results </a:t>
            </a:r>
            <a:br>
              <a:rPr lang="en-US" dirty="0"/>
            </a:br>
            <a:r>
              <a:rPr lang="en-US" sz="4400" dirty="0"/>
              <a:t>from the Administrative Data</a:t>
            </a:r>
            <a:br>
              <a:rPr lang="en-US" dirty="0"/>
            </a:br>
            <a:endParaRPr lang="en-US" dirty="0"/>
          </a:p>
        </p:txBody>
      </p:sp>
      <p:sp>
        <p:nvSpPr>
          <p:cNvPr id="3" name="Text Placeholder 2">
            <a:extLst>
              <a:ext uri="{FF2B5EF4-FFF2-40B4-BE49-F238E27FC236}">
                <a16:creationId xmlns:a16="http://schemas.microsoft.com/office/drawing/2014/main" id="{B40FD363-FE75-C2D5-E469-8E0F00175675}"/>
              </a:ext>
            </a:extLst>
          </p:cNvPr>
          <p:cNvSpPr>
            <a:spLocks noGrp="1"/>
          </p:cNvSpPr>
          <p:nvPr>
            <p:ph type="body" sz="half" idx="1"/>
          </p:nvPr>
        </p:nvSpPr>
        <p:spPr>
          <a:xfrm>
            <a:off x="1679575" y="3265715"/>
            <a:ext cx="20651036" cy="9601200"/>
          </a:xfrm>
        </p:spPr>
        <p:txBody>
          <a:bodyPr>
            <a:normAutofit/>
          </a:bodyPr>
          <a:lstStyle/>
          <a:p>
            <a:pPr marL="571500" indent="-571500">
              <a:buFont typeface="Wingdings" pitchFamily="2" charset="2"/>
              <a:buChar char="Ø"/>
            </a:pPr>
            <a:r>
              <a:rPr lang="en-CA" sz="3800" b="0" dirty="0">
                <a:solidFill>
                  <a:schemeClr val="tx1"/>
                </a:solidFill>
                <a:effectLst/>
                <a:latin typeface="Times New Roman" panose="02020603050405020304" pitchFamily="18" charset="0"/>
                <a:cs typeface="Times New Roman" panose="02020603050405020304" pitchFamily="18" charset="0"/>
              </a:rPr>
              <a:t> A total of </a:t>
            </a:r>
            <a:r>
              <a:rPr lang="en-CA" sz="3800" b="1" dirty="0">
                <a:solidFill>
                  <a:schemeClr val="tx1"/>
                </a:solidFill>
                <a:effectLst/>
                <a:latin typeface="Times New Roman" panose="02020603050405020304" pitchFamily="18" charset="0"/>
                <a:cs typeface="Times New Roman" panose="02020603050405020304" pitchFamily="18" charset="0"/>
              </a:rPr>
              <a:t>118</a:t>
            </a:r>
            <a:r>
              <a:rPr lang="en-CA" sz="3800" b="0" dirty="0">
                <a:solidFill>
                  <a:schemeClr val="tx1"/>
                </a:solidFill>
                <a:effectLst/>
                <a:latin typeface="Times New Roman" panose="02020603050405020304" pitchFamily="18" charset="0"/>
                <a:cs typeface="Times New Roman" panose="02020603050405020304" pitchFamily="18" charset="0"/>
              </a:rPr>
              <a:t> campuses from </a:t>
            </a:r>
            <a:r>
              <a:rPr lang="en-CA" sz="3800" b="1" dirty="0">
                <a:solidFill>
                  <a:schemeClr val="tx1"/>
                </a:solidFill>
                <a:effectLst/>
                <a:latin typeface="Times New Roman" panose="02020603050405020304" pitchFamily="18" charset="0"/>
                <a:cs typeface="Times New Roman" panose="02020603050405020304" pitchFamily="18" charset="0"/>
              </a:rPr>
              <a:t>36</a:t>
            </a:r>
            <a:r>
              <a:rPr lang="en-CA" sz="3800" b="0" dirty="0">
                <a:solidFill>
                  <a:schemeClr val="tx1"/>
                </a:solidFill>
                <a:effectLst/>
                <a:latin typeface="Times New Roman" panose="02020603050405020304" pitchFamily="18" charset="0"/>
                <a:cs typeface="Times New Roman" panose="02020603050405020304" pitchFamily="18" charset="0"/>
              </a:rPr>
              <a:t> universities are participating.</a:t>
            </a:r>
          </a:p>
          <a:p>
            <a:pPr marL="571500" indent="-571500">
              <a:buFont typeface="Wingdings" pitchFamily="2" charset="2"/>
              <a:buChar char="Ø"/>
            </a:pPr>
            <a:r>
              <a:rPr lang="en-CA" sz="3800" b="0" dirty="0">
                <a:solidFill>
                  <a:srgbClr val="000000"/>
                </a:solidFill>
                <a:effectLst/>
                <a:latin typeface="Times New Roman" panose="02020603050405020304" pitchFamily="18" charset="0"/>
                <a:cs typeface="Times New Roman" panose="02020603050405020304" pitchFamily="18" charset="0"/>
              </a:rPr>
              <a:t>The earliest data dates to</a:t>
            </a:r>
            <a:r>
              <a:rPr lang="en-CA" sz="3800" dirty="0">
                <a:solidFill>
                  <a:srgbClr val="000000"/>
                </a:solidFill>
                <a:latin typeface="Times New Roman" panose="02020603050405020304" pitchFamily="18" charset="0"/>
                <a:cs typeface="Times New Roman" panose="02020603050405020304" pitchFamily="18" charset="0"/>
              </a:rPr>
              <a:t> </a:t>
            </a:r>
            <a:r>
              <a:rPr lang="en-CA" sz="3800" b="0" dirty="0">
                <a:solidFill>
                  <a:srgbClr val="000000"/>
                </a:solidFill>
                <a:effectLst/>
                <a:latin typeface="Times New Roman" panose="02020603050405020304" pitchFamily="18" charset="0"/>
                <a:cs typeface="Times New Roman" panose="02020603050405020304" pitchFamily="18" charset="0"/>
              </a:rPr>
              <a:t>2000, while the most recent data is from 2019.</a:t>
            </a:r>
          </a:p>
          <a:p>
            <a:pPr marL="571500" indent="-571500">
              <a:buFont typeface="Wingdings" pitchFamily="2" charset="2"/>
              <a:buChar char="Ø"/>
            </a:pPr>
            <a:r>
              <a:rPr lang="en-CA" sz="3800" b="0" dirty="0">
                <a:solidFill>
                  <a:schemeClr val="tx1"/>
                </a:solidFill>
                <a:effectLst/>
                <a:latin typeface="Times New Roman" panose="02020603050405020304" pitchFamily="18" charset="0"/>
                <a:cs typeface="Times New Roman" panose="02020603050405020304" pitchFamily="18" charset="0"/>
              </a:rPr>
              <a:t> Data = Payments of wages from </a:t>
            </a:r>
            <a:r>
              <a:rPr lang="en-CA" sz="3800" b="1" dirty="0">
                <a:solidFill>
                  <a:schemeClr val="tx1"/>
                </a:solidFill>
                <a:effectLst/>
                <a:latin typeface="Times New Roman" panose="02020603050405020304" pitchFamily="18" charset="0"/>
                <a:cs typeface="Times New Roman" panose="02020603050405020304" pitchFamily="18" charset="0"/>
              </a:rPr>
              <a:t>individual grants</a:t>
            </a:r>
            <a:r>
              <a:rPr lang="en-CA" sz="3800" b="0" dirty="0">
                <a:solidFill>
                  <a:schemeClr val="tx1"/>
                </a:solidFill>
                <a:effectLst/>
                <a:latin typeface="Times New Roman" panose="02020603050405020304" pitchFamily="18" charset="0"/>
                <a:cs typeface="Times New Roman" panose="02020603050405020304" pitchFamily="18" charset="0"/>
              </a:rPr>
              <a:t> during each pay period + each employee's </a:t>
            </a:r>
            <a:r>
              <a:rPr lang="en-CA" sz="3800" b="1" dirty="0">
                <a:solidFill>
                  <a:schemeClr val="tx1"/>
                </a:solidFill>
                <a:effectLst/>
                <a:latin typeface="Times New Roman" panose="02020603050405020304" pitchFamily="18" charset="0"/>
                <a:cs typeface="Times New Roman" panose="02020603050405020304" pitchFamily="18" charset="0"/>
              </a:rPr>
              <a:t>job title</a:t>
            </a:r>
            <a:r>
              <a:rPr lang="en-CA" sz="3800" b="0" dirty="0">
                <a:solidFill>
                  <a:schemeClr val="tx1"/>
                </a:solidFill>
                <a:effectLst/>
                <a:latin typeface="Times New Roman" panose="02020603050405020304" pitchFamily="18" charset="0"/>
                <a:cs typeface="Times New Roman" panose="02020603050405020304" pitchFamily="18" charset="0"/>
              </a:rPr>
              <a:t>.</a:t>
            </a:r>
          </a:p>
          <a:p>
            <a:endParaRPr lang="en-CA" sz="3800" b="0" dirty="0">
              <a:solidFill>
                <a:schemeClr val="tx1"/>
              </a:solidFill>
              <a:effectLst/>
              <a:latin typeface="Times New Roman" panose="02020603050405020304" pitchFamily="18" charset="0"/>
              <a:cs typeface="Times New Roman" panose="02020603050405020304" pitchFamily="18" charset="0"/>
            </a:endParaRPr>
          </a:p>
          <a:p>
            <a:pPr marL="571500" indent="-571500">
              <a:buFont typeface="Wingdings" pitchFamily="2" charset="2"/>
              <a:buChar char="Ø"/>
            </a:pPr>
            <a:r>
              <a:rPr lang="en-CA" sz="3800" b="1" dirty="0">
                <a:solidFill>
                  <a:srgbClr val="000000"/>
                </a:solidFill>
                <a:effectLst/>
                <a:latin typeface="Times New Roman" panose="02020603050405020304" pitchFamily="18" charset="0"/>
                <a:cs typeface="Times New Roman" panose="02020603050405020304" pitchFamily="18" charset="0"/>
              </a:rPr>
              <a:t>Three measures</a:t>
            </a:r>
            <a:r>
              <a:rPr lang="en-CA" sz="3800" b="0" dirty="0">
                <a:solidFill>
                  <a:srgbClr val="000000"/>
                </a:solidFill>
                <a:effectLst/>
                <a:latin typeface="Times New Roman" panose="02020603050405020304" pitchFamily="18" charset="0"/>
                <a:cs typeface="Times New Roman" panose="02020603050405020304" pitchFamily="18" charset="0"/>
              </a:rPr>
              <a:t> for attribution:</a:t>
            </a:r>
          </a:p>
          <a:p>
            <a:pPr marL="742950" indent="-742950">
              <a:buFont typeface="+mj-lt"/>
              <a:buAutoNum type="arabicPeriod"/>
            </a:pPr>
            <a:r>
              <a:rPr lang="en-CA" sz="3800" b="0" dirty="0">
                <a:solidFill>
                  <a:schemeClr val="tx1"/>
                </a:solidFill>
                <a:effectLst/>
                <a:latin typeface="Times New Roman" panose="02020603050405020304" pitchFamily="18" charset="0"/>
                <a:cs typeface="Times New Roman" panose="02020603050405020304" pitchFamily="18" charset="0"/>
              </a:rPr>
              <a:t>'Ever-author' Rate</a:t>
            </a:r>
          </a:p>
          <a:p>
            <a:pPr marL="742950" indent="-742950">
              <a:buFont typeface="+mj-lt"/>
              <a:buAutoNum type="arabicPeriod"/>
            </a:pPr>
            <a:r>
              <a:rPr lang="en-CA" sz="3800" b="0" dirty="0">
                <a:solidFill>
                  <a:schemeClr val="tx1"/>
                </a:solidFill>
                <a:effectLst/>
                <a:latin typeface="Times New Roman" panose="02020603050405020304" pitchFamily="18" charset="0"/>
                <a:cs typeface="Times New Roman" panose="02020603050405020304" pitchFamily="18" charset="0"/>
              </a:rPr>
              <a:t>'Attribution' Rate</a:t>
            </a:r>
          </a:p>
          <a:p>
            <a:pPr marL="742950" indent="-742950">
              <a:buFont typeface="+mj-lt"/>
              <a:buAutoNum type="arabicPeriod"/>
            </a:pPr>
            <a:r>
              <a:rPr lang="en-CA" sz="3800" b="0" dirty="0">
                <a:solidFill>
                  <a:schemeClr val="tx1"/>
                </a:solidFill>
                <a:effectLst/>
                <a:latin typeface="Times New Roman" panose="02020603050405020304" pitchFamily="18" charset="0"/>
                <a:cs typeface="Times New Roman" panose="02020603050405020304" pitchFamily="18" charset="0"/>
              </a:rPr>
              <a:t>'High-Impact' Rate</a:t>
            </a:r>
          </a:p>
          <a:p>
            <a:endParaRPr lang="en-CA" sz="3800" b="0" dirty="0">
              <a:solidFill>
                <a:srgbClr val="000000"/>
              </a:solidFill>
              <a:effectLst/>
              <a:latin typeface="Times New Roman" panose="02020603050405020304" pitchFamily="18" charset="0"/>
              <a:cs typeface="Times New Roman" panose="02020603050405020304" pitchFamily="18" charset="0"/>
            </a:endParaRPr>
          </a:p>
          <a:p>
            <a:pPr marL="571500" indent="-571500">
              <a:buFont typeface="Wingdings" pitchFamily="2" charset="2"/>
              <a:buChar char="Ø"/>
            </a:pPr>
            <a:r>
              <a:rPr lang="en-CA" sz="3800" b="0" dirty="0">
                <a:solidFill>
                  <a:schemeClr val="tx1"/>
                </a:solidFill>
                <a:effectLst/>
                <a:latin typeface="Times New Roman" panose="02020603050405020304" pitchFamily="18" charset="0"/>
                <a:cs typeface="Times New Roman" panose="02020603050405020304" pitchFamily="18" charset="0"/>
              </a:rPr>
              <a:t>Men's 'ever-author' rate is </a:t>
            </a:r>
            <a:r>
              <a:rPr lang="en-CA" sz="3800" b="1" dirty="0">
                <a:solidFill>
                  <a:schemeClr val="tx1"/>
                </a:solidFill>
                <a:effectLst/>
                <a:latin typeface="Times New Roman" panose="02020603050405020304" pitchFamily="18" charset="0"/>
                <a:cs typeface="Times New Roman" panose="02020603050405020304" pitchFamily="18" charset="0"/>
              </a:rPr>
              <a:t>21.17%</a:t>
            </a:r>
            <a:r>
              <a:rPr lang="en-CA" sz="3800" b="0" dirty="0">
                <a:solidFill>
                  <a:schemeClr val="tx1"/>
                </a:solidFill>
                <a:effectLst/>
                <a:latin typeface="Times New Roman" panose="02020603050405020304" pitchFamily="18" charset="0"/>
                <a:cs typeface="Times New Roman" panose="02020603050405020304" pitchFamily="18" charset="0"/>
              </a:rPr>
              <a:t> while that of women's is </a:t>
            </a:r>
            <a:r>
              <a:rPr lang="en-CA" sz="3800" b="1" dirty="0">
                <a:solidFill>
                  <a:schemeClr val="tx1"/>
                </a:solidFill>
                <a:effectLst/>
                <a:latin typeface="Times New Roman" panose="02020603050405020304" pitchFamily="18" charset="0"/>
                <a:cs typeface="Times New Roman" panose="02020603050405020304" pitchFamily="18" charset="0"/>
              </a:rPr>
              <a:t>12.15%</a:t>
            </a:r>
            <a:r>
              <a:rPr lang="en-CA" sz="3800" b="0" dirty="0">
                <a:solidFill>
                  <a:schemeClr val="tx1"/>
                </a:solidFill>
                <a:effectLst/>
                <a:latin typeface="Times New Roman" panose="02020603050405020304" pitchFamily="18" charset="0"/>
                <a:cs typeface="Times New Roman" panose="02020603050405020304" pitchFamily="18" charset="0"/>
              </a:rPr>
              <a:t> (due to women's junior positions in the teams)</a:t>
            </a:r>
          </a:p>
          <a:p>
            <a:pPr marL="571500" indent="-571500">
              <a:buFont typeface="Wingdings" pitchFamily="2" charset="2"/>
              <a:buChar char="Ø"/>
            </a:pPr>
            <a:r>
              <a:rPr lang="en-CA" sz="3800" b="0" dirty="0">
                <a:solidFill>
                  <a:schemeClr val="tx1"/>
                </a:solidFill>
                <a:effectLst/>
                <a:latin typeface="Times New Roman" panose="02020603050405020304" pitchFamily="18" charset="0"/>
                <a:cs typeface="Times New Roman" panose="02020603050405020304" pitchFamily="18" charset="0"/>
              </a:rPr>
              <a:t>'Ever-author' rate is </a:t>
            </a:r>
            <a:r>
              <a:rPr lang="en-CA" sz="3800" b="1" dirty="0">
                <a:solidFill>
                  <a:schemeClr val="tx1"/>
                </a:solidFill>
                <a:effectLst/>
                <a:latin typeface="Times New Roman" panose="02020603050405020304" pitchFamily="18" charset="0"/>
                <a:cs typeface="Times New Roman" panose="02020603050405020304" pitchFamily="18" charset="0"/>
              </a:rPr>
              <a:t>not as comprehensive</a:t>
            </a:r>
            <a:r>
              <a:rPr lang="en-CA" sz="3800" b="0" dirty="0">
                <a:solidFill>
                  <a:schemeClr val="tx1"/>
                </a:solidFill>
                <a:effectLst/>
                <a:latin typeface="Times New Roman" panose="02020603050405020304" pitchFamily="18" charset="0"/>
                <a:cs typeface="Times New Roman" panose="02020603050405020304" pitchFamily="18" charset="0"/>
              </a:rPr>
              <a:t>: "</a:t>
            </a:r>
            <a:r>
              <a:rPr lang="en-CA" sz="3800" b="0" i="1" dirty="0">
                <a:solidFill>
                  <a:schemeClr val="tx1"/>
                </a:solidFill>
                <a:effectLst/>
                <a:latin typeface="Times New Roman" panose="02020603050405020304" pitchFamily="18" charset="0"/>
                <a:cs typeface="Times New Roman" panose="02020603050405020304" pitchFamily="18" charset="0"/>
              </a:rPr>
              <a:t>Franklin could have been named as an author on some articles or patents other than the DNA paper with Crick and Watson</a:t>
            </a:r>
            <a:r>
              <a:rPr lang="en-CA" sz="3800" b="0" dirty="0">
                <a:solidFill>
                  <a:schemeClr val="tx1"/>
                </a:solidFill>
                <a:effectLst/>
                <a:latin typeface="Times New Roman" panose="02020603050405020304" pitchFamily="18" charset="0"/>
                <a:cs typeface="Times New Roman" panose="02020603050405020304" pitchFamily="18" charset="0"/>
              </a:rPr>
              <a:t>" (Ross et al., 2022)</a:t>
            </a:r>
          </a:p>
          <a:p>
            <a:endParaRPr lang="en-US" dirty="0"/>
          </a:p>
        </p:txBody>
      </p:sp>
    </p:spTree>
    <p:extLst>
      <p:ext uri="{BB962C8B-B14F-4D97-AF65-F5344CB8AC3E}">
        <p14:creationId xmlns:p14="http://schemas.microsoft.com/office/powerpoint/2010/main" val="195557877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A7DB-5392-3CA3-6936-353144F5C3B6}"/>
              </a:ext>
            </a:extLst>
          </p:cNvPr>
          <p:cNvSpPr>
            <a:spLocks noGrp="1"/>
          </p:cNvSpPr>
          <p:nvPr>
            <p:ph type="title"/>
          </p:nvPr>
        </p:nvSpPr>
        <p:spPr/>
        <p:txBody>
          <a:bodyPr>
            <a:normAutofit/>
          </a:bodyPr>
          <a:lstStyle/>
          <a:p>
            <a:r>
              <a:rPr lang="en-US" dirty="0"/>
              <a:t>Results </a:t>
            </a:r>
            <a:br>
              <a:rPr lang="en-US" dirty="0"/>
            </a:br>
            <a:r>
              <a:rPr lang="en-US" sz="4400" dirty="0"/>
              <a:t>from the Administrative Data</a:t>
            </a:r>
            <a:br>
              <a:rPr lang="en-US" dirty="0"/>
            </a:br>
            <a:endParaRPr lang="en-US" dirty="0"/>
          </a:p>
        </p:txBody>
      </p:sp>
      <p:sp>
        <p:nvSpPr>
          <p:cNvPr id="3" name="Text Placeholder 2">
            <a:extLst>
              <a:ext uri="{FF2B5EF4-FFF2-40B4-BE49-F238E27FC236}">
                <a16:creationId xmlns:a16="http://schemas.microsoft.com/office/drawing/2014/main" id="{B40FD363-FE75-C2D5-E469-8E0F00175675}"/>
              </a:ext>
            </a:extLst>
          </p:cNvPr>
          <p:cNvSpPr>
            <a:spLocks noGrp="1"/>
          </p:cNvSpPr>
          <p:nvPr>
            <p:ph type="body" sz="half" idx="1"/>
          </p:nvPr>
        </p:nvSpPr>
        <p:spPr>
          <a:xfrm>
            <a:off x="1679575" y="3265715"/>
            <a:ext cx="20384012" cy="9601200"/>
          </a:xfrm>
        </p:spPr>
        <p:txBody>
          <a:bodyPr>
            <a:noAutofit/>
          </a:bodyPr>
          <a:lstStyle/>
          <a:p>
            <a:pPr marL="571500" indent="-571500">
              <a:buFont typeface="Wingdings" pitchFamily="2" charset="2"/>
              <a:buChar char="Ø"/>
            </a:pPr>
            <a:r>
              <a:rPr lang="en-CA" sz="3600" b="0" dirty="0">
                <a:solidFill>
                  <a:schemeClr val="tx1"/>
                </a:solidFill>
                <a:effectLst/>
                <a:latin typeface="Times New Roman" panose="02020603050405020304" pitchFamily="18" charset="0"/>
                <a:cs typeface="Times New Roman" panose="02020603050405020304" pitchFamily="18" charset="0"/>
              </a:rPr>
              <a:t> 'Attribution' Rate = "The possibility that a </a:t>
            </a:r>
          </a:p>
          <a:p>
            <a:r>
              <a:rPr lang="en-CA" sz="3600" b="0" dirty="0">
                <a:solidFill>
                  <a:schemeClr val="tx1"/>
                </a:solidFill>
                <a:effectLst/>
                <a:latin typeface="Times New Roman" panose="02020603050405020304" pitchFamily="18" charset="0"/>
                <a:cs typeface="Times New Roman" panose="02020603050405020304" pitchFamily="18" charset="0"/>
              </a:rPr>
              <a:t>woman </a:t>
            </a:r>
            <a:r>
              <a:rPr lang="en-CA" sz="3600" b="1" dirty="0">
                <a:solidFill>
                  <a:schemeClr val="tx1"/>
                </a:solidFill>
                <a:effectLst/>
                <a:latin typeface="Times New Roman" panose="02020603050405020304" pitchFamily="18" charset="0"/>
                <a:cs typeface="Times New Roman" panose="02020603050405020304" pitchFamily="18" charset="0"/>
              </a:rPr>
              <a:t>receives credit</a:t>
            </a:r>
            <a:r>
              <a:rPr lang="en-CA" sz="3600" b="0" dirty="0">
                <a:solidFill>
                  <a:schemeClr val="tx1"/>
                </a:solidFill>
                <a:effectLst/>
                <a:latin typeface="Times New Roman" panose="02020603050405020304" pitchFamily="18" charset="0"/>
                <a:cs typeface="Times New Roman" panose="02020603050405020304" pitchFamily="18" charset="0"/>
              </a:rPr>
              <a:t> for the scientific work</a:t>
            </a:r>
          </a:p>
          <a:p>
            <a:r>
              <a:rPr lang="en-CA" sz="3600" b="0" dirty="0">
                <a:solidFill>
                  <a:schemeClr val="tx1"/>
                </a:solidFill>
                <a:effectLst/>
                <a:latin typeface="Times New Roman" panose="02020603050405020304" pitchFamily="18" charset="0"/>
                <a:cs typeface="Times New Roman" panose="02020603050405020304" pitchFamily="18" charset="0"/>
              </a:rPr>
              <a:t> produced by specifically </a:t>
            </a:r>
            <a:r>
              <a:rPr lang="en-CA" sz="3600" b="1" dirty="0">
                <a:solidFill>
                  <a:schemeClr val="tx1"/>
                </a:solidFill>
                <a:effectLst/>
                <a:latin typeface="Times New Roman" panose="02020603050405020304" pitchFamily="18" charset="0"/>
                <a:cs typeface="Times New Roman" panose="02020603050405020304" pitchFamily="18" charset="0"/>
              </a:rPr>
              <a:t>her own research </a:t>
            </a:r>
          </a:p>
          <a:p>
            <a:r>
              <a:rPr lang="en-CA" sz="3600" b="1" dirty="0">
                <a:solidFill>
                  <a:schemeClr val="tx1"/>
                </a:solidFill>
                <a:effectLst/>
                <a:latin typeface="Times New Roman" panose="02020603050405020304" pitchFamily="18" charset="0"/>
                <a:cs typeface="Times New Roman" panose="02020603050405020304" pitchFamily="18" charset="0"/>
              </a:rPr>
              <a:t>team</a:t>
            </a:r>
            <a:r>
              <a:rPr lang="en-CA" sz="3600" b="0" dirty="0">
                <a:solidFill>
                  <a:schemeClr val="tx1"/>
                </a:solidFill>
                <a:effectLst/>
                <a:latin typeface="Times New Roman" panose="02020603050405020304" pitchFamily="18" charset="0"/>
                <a:cs typeface="Times New Roman" panose="02020603050405020304" pitchFamily="18" charset="0"/>
              </a:rPr>
              <a:t>." </a:t>
            </a:r>
          </a:p>
          <a:p>
            <a:pPr marL="571500" indent="-571500">
              <a:buFont typeface="Wingdings" pitchFamily="2" charset="2"/>
              <a:buChar char="Ø"/>
            </a:pPr>
            <a:endParaRPr lang="en-CA" sz="3600" b="1" dirty="0">
              <a:solidFill>
                <a:schemeClr val="tx1"/>
              </a:solidFill>
              <a:effectLst/>
              <a:latin typeface="Times New Roman" panose="02020603050405020304" pitchFamily="18" charset="0"/>
              <a:cs typeface="Times New Roman" panose="02020603050405020304" pitchFamily="18" charset="0"/>
            </a:endParaRPr>
          </a:p>
          <a:p>
            <a:pPr marL="571500" indent="-571500">
              <a:buFont typeface="Wingdings" pitchFamily="2" charset="2"/>
              <a:buChar char="Ø"/>
            </a:pPr>
            <a:r>
              <a:rPr lang="en-CA" sz="3600" b="1" dirty="0">
                <a:solidFill>
                  <a:schemeClr val="tx1"/>
                </a:solidFill>
                <a:effectLst/>
                <a:latin typeface="Times New Roman" panose="02020603050405020304" pitchFamily="18" charset="0"/>
                <a:cs typeface="Times New Roman" panose="02020603050405020304" pitchFamily="18" charset="0"/>
              </a:rPr>
              <a:t>A.R.</a:t>
            </a:r>
            <a:r>
              <a:rPr lang="en-CA" sz="3600" b="0" dirty="0">
                <a:solidFill>
                  <a:schemeClr val="tx1"/>
                </a:solidFill>
                <a:effectLst/>
                <a:latin typeface="Times New Roman" panose="02020603050405020304" pitchFamily="18" charset="0"/>
                <a:cs typeface="Times New Roman" panose="02020603050405020304" pitchFamily="18" charset="0"/>
              </a:rPr>
              <a:t> =                  </a:t>
            </a:r>
          </a:p>
          <a:p>
            <a:endParaRPr lang="en-CA" sz="3600" b="0" dirty="0">
              <a:solidFill>
                <a:schemeClr val="tx1"/>
              </a:solidFill>
              <a:effectLst/>
              <a:latin typeface="Times New Roman" panose="02020603050405020304" pitchFamily="18" charset="0"/>
              <a:cs typeface="Times New Roman" panose="02020603050405020304" pitchFamily="18" charset="0"/>
            </a:endParaRPr>
          </a:p>
          <a:p>
            <a:pPr marL="571500" indent="-571500">
              <a:buFont typeface="Wingdings" pitchFamily="2" charset="2"/>
              <a:buChar char="Ø"/>
            </a:pPr>
            <a:r>
              <a:rPr lang="en-CA" sz="3600" b="0" dirty="0">
                <a:solidFill>
                  <a:schemeClr val="tx1"/>
                </a:solidFill>
                <a:effectLst/>
                <a:latin typeface="Times New Roman" panose="02020603050405020304" pitchFamily="18" charset="0"/>
                <a:cs typeface="Times New Roman" panose="02020603050405020304" pitchFamily="18" charset="0"/>
              </a:rPr>
              <a:t> On average, </a:t>
            </a:r>
          </a:p>
          <a:p>
            <a:r>
              <a:rPr lang="en-CA" sz="3600" b="0" dirty="0">
                <a:solidFill>
                  <a:schemeClr val="tx1"/>
                </a:solidFill>
                <a:effectLst/>
                <a:latin typeface="Times New Roman" panose="02020603050405020304" pitchFamily="18" charset="0"/>
                <a:cs typeface="Times New Roman" panose="02020603050405020304" pitchFamily="18" charset="0"/>
              </a:rPr>
              <a:t>	1. </a:t>
            </a:r>
            <a:r>
              <a:rPr lang="en-CA" sz="3600" b="1" dirty="0">
                <a:solidFill>
                  <a:schemeClr val="tx1"/>
                </a:solidFill>
                <a:effectLst/>
                <a:latin typeface="Times New Roman" panose="02020603050405020304" pitchFamily="18" charset="0"/>
                <a:cs typeface="Times New Roman" panose="02020603050405020304" pitchFamily="18" charset="0"/>
              </a:rPr>
              <a:t>Overall</a:t>
            </a:r>
            <a:r>
              <a:rPr lang="en-CA" sz="3600" b="0" dirty="0">
                <a:solidFill>
                  <a:schemeClr val="tx1"/>
                </a:solidFill>
                <a:effectLst/>
                <a:latin typeface="Times New Roman" panose="02020603050405020304" pitchFamily="18" charset="0"/>
                <a:cs typeface="Times New Roman" panose="02020603050405020304" pitchFamily="18" charset="0"/>
              </a:rPr>
              <a:t> A.R. = </a:t>
            </a:r>
            <a:r>
              <a:rPr lang="en-CA" sz="3600" b="0" i="1" dirty="0">
                <a:solidFill>
                  <a:schemeClr val="tx1"/>
                </a:solidFill>
                <a:effectLst/>
                <a:latin typeface="Times New Roman" panose="02020603050405020304" pitchFamily="18" charset="0"/>
                <a:cs typeface="Times New Roman" panose="02020603050405020304" pitchFamily="18" charset="0"/>
              </a:rPr>
              <a:t>3.2%</a:t>
            </a:r>
            <a:endParaRPr lang="en-CA" sz="3600" b="0" dirty="0">
              <a:solidFill>
                <a:schemeClr val="tx1"/>
              </a:solidFill>
              <a:effectLst/>
              <a:latin typeface="Times New Roman" panose="02020603050405020304" pitchFamily="18" charset="0"/>
              <a:cs typeface="Times New Roman" panose="02020603050405020304" pitchFamily="18" charset="0"/>
            </a:endParaRPr>
          </a:p>
          <a:p>
            <a:r>
              <a:rPr lang="en-CA" sz="3600" b="0" dirty="0">
                <a:solidFill>
                  <a:schemeClr val="tx1"/>
                </a:solidFill>
                <a:effectLst/>
                <a:latin typeface="Times New Roman" panose="02020603050405020304" pitchFamily="18" charset="0"/>
                <a:cs typeface="Times New Roman" panose="02020603050405020304" pitchFamily="18" charset="0"/>
              </a:rPr>
              <a:t>	2. </a:t>
            </a:r>
            <a:r>
              <a:rPr lang="en-CA" sz="3600" b="1" dirty="0">
                <a:solidFill>
                  <a:schemeClr val="tx1"/>
                </a:solidFill>
                <a:effectLst/>
                <a:latin typeface="Times New Roman" panose="02020603050405020304" pitchFamily="18" charset="0"/>
                <a:cs typeface="Times New Roman" panose="02020603050405020304" pitchFamily="18" charset="0"/>
              </a:rPr>
              <a:t>Men’s </a:t>
            </a:r>
            <a:r>
              <a:rPr lang="en-CA" sz="3600" b="0" dirty="0">
                <a:solidFill>
                  <a:schemeClr val="tx1"/>
                </a:solidFill>
                <a:effectLst/>
                <a:latin typeface="Times New Roman" panose="02020603050405020304" pitchFamily="18" charset="0"/>
                <a:cs typeface="Times New Roman" panose="02020603050405020304" pitchFamily="18" charset="0"/>
              </a:rPr>
              <a:t>A.R. = </a:t>
            </a:r>
            <a:r>
              <a:rPr lang="en-CA" sz="3600" b="0" i="1" dirty="0">
                <a:solidFill>
                  <a:schemeClr val="tx1"/>
                </a:solidFill>
                <a:effectLst/>
                <a:latin typeface="Times New Roman" panose="02020603050405020304" pitchFamily="18" charset="0"/>
                <a:cs typeface="Times New Roman" panose="02020603050405020304" pitchFamily="18" charset="0"/>
              </a:rPr>
              <a:t>4.23%</a:t>
            </a:r>
            <a:endParaRPr lang="en-CA" sz="3600" b="0" dirty="0">
              <a:solidFill>
                <a:schemeClr val="tx1"/>
              </a:solidFill>
              <a:effectLst/>
              <a:latin typeface="Times New Roman" panose="02020603050405020304" pitchFamily="18" charset="0"/>
              <a:cs typeface="Times New Roman" panose="02020603050405020304" pitchFamily="18" charset="0"/>
            </a:endParaRPr>
          </a:p>
          <a:p>
            <a:r>
              <a:rPr lang="en-CA" sz="3600" b="0" dirty="0">
                <a:solidFill>
                  <a:schemeClr val="tx1"/>
                </a:solidFill>
                <a:effectLst/>
                <a:latin typeface="Times New Roman" panose="02020603050405020304" pitchFamily="18" charset="0"/>
                <a:cs typeface="Times New Roman" panose="02020603050405020304" pitchFamily="18" charset="0"/>
              </a:rPr>
              <a:t>	3. </a:t>
            </a:r>
            <a:r>
              <a:rPr lang="en-CA" sz="3600" b="1" dirty="0">
                <a:solidFill>
                  <a:schemeClr val="tx1"/>
                </a:solidFill>
                <a:effectLst/>
                <a:latin typeface="Times New Roman" panose="02020603050405020304" pitchFamily="18" charset="0"/>
                <a:cs typeface="Times New Roman" panose="02020603050405020304" pitchFamily="18" charset="0"/>
              </a:rPr>
              <a:t>Women's</a:t>
            </a:r>
            <a:r>
              <a:rPr lang="en-CA" sz="3600" b="0" dirty="0">
                <a:solidFill>
                  <a:schemeClr val="tx1"/>
                </a:solidFill>
                <a:effectLst/>
                <a:latin typeface="Times New Roman" panose="02020603050405020304" pitchFamily="18" charset="0"/>
                <a:cs typeface="Times New Roman" panose="02020603050405020304" pitchFamily="18" charset="0"/>
              </a:rPr>
              <a:t> A.R. = </a:t>
            </a:r>
            <a:r>
              <a:rPr lang="en-CA" sz="3600" b="0" i="1" dirty="0">
                <a:solidFill>
                  <a:schemeClr val="tx1"/>
                </a:solidFill>
                <a:effectLst/>
                <a:latin typeface="Times New Roman" panose="02020603050405020304" pitchFamily="18" charset="0"/>
                <a:cs typeface="Times New Roman" panose="02020603050405020304" pitchFamily="18" charset="0"/>
              </a:rPr>
              <a:t>2.11%</a:t>
            </a:r>
          </a:p>
          <a:p>
            <a:r>
              <a:rPr lang="en-CA" sz="3600" dirty="0">
                <a:solidFill>
                  <a:schemeClr val="tx1"/>
                </a:solidFill>
                <a:latin typeface="Times New Roman" panose="02020603050405020304" pitchFamily="18" charset="0"/>
                <a:cs typeface="Times New Roman" panose="02020603050405020304" pitchFamily="18" charset="0"/>
              </a:rPr>
              <a:t>	</a:t>
            </a:r>
            <a:r>
              <a:rPr lang="en-CA" sz="3600" b="0" i="1" dirty="0">
                <a:solidFill>
                  <a:schemeClr val="tx1"/>
                </a:solidFill>
                <a:effectLst/>
                <a:latin typeface="Times New Roman" panose="02020603050405020304" pitchFamily="18" charset="0"/>
                <a:cs typeface="Times New Roman" panose="02020603050405020304" pitchFamily="18" charset="0"/>
              </a:rPr>
              <a:t>(P = 0.0000; two-sided t-test; test value = 19.5823, effect size = 2.11%)</a:t>
            </a:r>
          </a:p>
          <a:p>
            <a:endParaRPr lang="en-CA" sz="3600" b="0" dirty="0">
              <a:solidFill>
                <a:schemeClr val="tx1"/>
              </a:solidFill>
              <a:effectLst/>
              <a:latin typeface="Times New Roman" panose="02020603050405020304" pitchFamily="18" charset="0"/>
              <a:cs typeface="Times New Roman" panose="02020603050405020304" pitchFamily="18" charset="0"/>
            </a:endParaRPr>
          </a:p>
          <a:p>
            <a:pPr marL="571500" indent="-571500">
              <a:buFont typeface="Wingdings" pitchFamily="2" charset="2"/>
              <a:buChar char="Ø"/>
            </a:pPr>
            <a:r>
              <a:rPr lang="en-CA" sz="3600" b="0" dirty="0">
                <a:solidFill>
                  <a:schemeClr val="tx1"/>
                </a:solidFill>
                <a:effectLst/>
                <a:latin typeface="Times New Roman" panose="02020603050405020304" pitchFamily="18" charset="0"/>
                <a:cs typeface="Times New Roman" panose="02020603050405020304" pitchFamily="18" charset="0"/>
              </a:rPr>
              <a:t>Main factor: “</a:t>
            </a:r>
            <a:r>
              <a:rPr lang="en-CA" sz="3600" b="0" i="1" dirty="0">
                <a:solidFill>
                  <a:schemeClr val="tx1"/>
                </a:solidFill>
                <a:effectLst/>
                <a:latin typeface="Times New Roman" panose="02020603050405020304" pitchFamily="18" charset="0"/>
                <a:cs typeface="Times New Roman" panose="02020603050405020304" pitchFamily="18" charset="0"/>
              </a:rPr>
              <a:t>The proportion of women in each position </a:t>
            </a:r>
            <a:r>
              <a:rPr lang="en-CA" sz="3600" b="1" i="1" dirty="0">
                <a:solidFill>
                  <a:schemeClr val="tx1"/>
                </a:solidFill>
                <a:effectLst/>
                <a:latin typeface="Times New Roman" panose="02020603050405020304" pitchFamily="18" charset="0"/>
                <a:cs typeface="Times New Roman" panose="02020603050405020304" pitchFamily="18" charset="0"/>
              </a:rPr>
              <a:t>declines</a:t>
            </a:r>
            <a:r>
              <a:rPr lang="en-CA" sz="3600" b="0" i="1" dirty="0">
                <a:solidFill>
                  <a:schemeClr val="tx1"/>
                </a:solidFill>
                <a:effectLst/>
                <a:latin typeface="Times New Roman" panose="02020603050405020304" pitchFamily="18" charset="0"/>
                <a:cs typeface="Times New Roman" panose="02020603050405020304" pitchFamily="18" charset="0"/>
              </a:rPr>
              <a:t> as the seniority of the position </a:t>
            </a:r>
            <a:r>
              <a:rPr lang="en-CA" sz="3600" b="1" i="1" dirty="0">
                <a:solidFill>
                  <a:schemeClr val="tx1"/>
                </a:solidFill>
                <a:effectLst/>
                <a:latin typeface="Times New Roman" panose="02020603050405020304" pitchFamily="18" charset="0"/>
                <a:cs typeface="Times New Roman" panose="02020603050405020304" pitchFamily="18" charset="0"/>
              </a:rPr>
              <a:t>increases</a:t>
            </a:r>
            <a:r>
              <a:rPr lang="en-CA" sz="3600" b="0" i="1" dirty="0">
                <a:solidFill>
                  <a:schemeClr val="tx1"/>
                </a:solidFill>
                <a:effectLst/>
                <a:latin typeface="Times New Roman" panose="02020603050405020304" pitchFamily="18" charset="0"/>
                <a:cs typeface="Times New Roman" panose="02020603050405020304" pitchFamily="18" charset="0"/>
              </a:rPr>
              <a:t>.</a:t>
            </a:r>
            <a:r>
              <a:rPr lang="en-CA" sz="3600" i="1" dirty="0">
                <a:solidFill>
                  <a:schemeClr val="tx1"/>
                </a:solidFill>
                <a:latin typeface="Times New Roman" panose="02020603050405020304" pitchFamily="18" charset="0"/>
                <a:cs typeface="Times New Roman" panose="02020603050405020304" pitchFamily="18" charset="0"/>
              </a:rPr>
              <a:t>”</a:t>
            </a:r>
            <a:r>
              <a:rPr lang="en-CA" sz="3600" b="0" dirty="0">
                <a:solidFill>
                  <a:schemeClr val="tx1"/>
                </a:solidFill>
                <a:effectLst/>
                <a:latin typeface="Times New Roman" panose="02020603050405020304" pitchFamily="18" charset="0"/>
                <a:cs typeface="Times New Roman" panose="02020603050405020304" pitchFamily="18" charset="0"/>
              </a:rPr>
              <a:t> (Ross et al., 2022)</a:t>
            </a:r>
          </a:p>
        </p:txBody>
      </p:sp>
      <p:pic>
        <p:nvPicPr>
          <p:cNvPr id="5" name="Picture 4" descr="Chart&#10;&#10;Description automatically generated">
            <a:extLst>
              <a:ext uri="{FF2B5EF4-FFF2-40B4-BE49-F238E27FC236}">
                <a16:creationId xmlns:a16="http://schemas.microsoft.com/office/drawing/2014/main" id="{AF20FCA1-EF70-A8DD-5894-766000011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632" y="849085"/>
            <a:ext cx="13354045" cy="8176928"/>
          </a:xfrm>
          <a:prstGeom prst="rect">
            <a:avLst/>
          </a:prstGeom>
        </p:spPr>
      </p:pic>
      <p:cxnSp>
        <p:nvCxnSpPr>
          <p:cNvPr id="7" name="Straight Connector 6">
            <a:extLst>
              <a:ext uri="{FF2B5EF4-FFF2-40B4-BE49-F238E27FC236}">
                <a16:creationId xmlns:a16="http://schemas.microsoft.com/office/drawing/2014/main" id="{A1126F1C-08E4-54FA-7CB3-C6599BF68369}"/>
              </a:ext>
            </a:extLst>
          </p:cNvPr>
          <p:cNvCxnSpPr>
            <a:cxnSpLocks/>
          </p:cNvCxnSpPr>
          <p:nvPr/>
        </p:nvCxnSpPr>
        <p:spPr>
          <a:xfrm>
            <a:off x="3716593" y="6695768"/>
            <a:ext cx="433602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76134DC5-817B-13EB-E1C7-762B14980425}"/>
              </a:ext>
            </a:extLst>
          </p:cNvPr>
          <p:cNvSpPr txBox="1"/>
          <p:nvPr/>
        </p:nvSpPr>
        <p:spPr>
          <a:xfrm>
            <a:off x="3270598" y="6038950"/>
            <a:ext cx="5228014" cy="6288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CA" sz="3800" b="0" i="1" dirty="0">
                <a:solidFill>
                  <a:schemeClr val="tx1"/>
                </a:solidFill>
                <a:effectLst/>
                <a:latin typeface="Times New Roman" panose="02020603050405020304" pitchFamily="18" charset="0"/>
                <a:cs typeface="Times New Roman" panose="02020603050405020304" pitchFamily="18" charset="0"/>
              </a:rPr>
              <a:t>Actual Authorships</a:t>
            </a:r>
            <a:endParaRPr kumimoji="0" lang="en-US" sz="3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10" name="TextBox 9">
            <a:extLst>
              <a:ext uri="{FF2B5EF4-FFF2-40B4-BE49-F238E27FC236}">
                <a16:creationId xmlns:a16="http://schemas.microsoft.com/office/drawing/2014/main" id="{EB56BEA4-CC63-9C40-0411-C1EEF2A16BA1}"/>
              </a:ext>
            </a:extLst>
          </p:cNvPr>
          <p:cNvSpPr txBox="1"/>
          <p:nvPr/>
        </p:nvSpPr>
        <p:spPr>
          <a:xfrm>
            <a:off x="3270598" y="6722128"/>
            <a:ext cx="5228014" cy="6288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CA" sz="3800" b="0" i="1" dirty="0">
                <a:solidFill>
                  <a:schemeClr val="tx1"/>
                </a:solidFill>
                <a:effectLst/>
                <a:latin typeface="Times New Roman" panose="02020603050405020304" pitchFamily="18" charset="0"/>
                <a:cs typeface="Times New Roman" panose="02020603050405020304" pitchFamily="18" charset="0"/>
              </a:rPr>
              <a:t>Potential Authorships</a:t>
            </a:r>
            <a:endParaRPr kumimoji="0" lang="en-US" sz="38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extLst>
      <p:ext uri="{BB962C8B-B14F-4D97-AF65-F5344CB8AC3E}">
        <p14:creationId xmlns:p14="http://schemas.microsoft.com/office/powerpoint/2010/main" val="320263982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A7DB-5392-3CA3-6936-353144F5C3B6}"/>
              </a:ext>
            </a:extLst>
          </p:cNvPr>
          <p:cNvSpPr>
            <a:spLocks noGrp="1"/>
          </p:cNvSpPr>
          <p:nvPr>
            <p:ph type="title"/>
          </p:nvPr>
        </p:nvSpPr>
        <p:spPr/>
        <p:txBody>
          <a:bodyPr>
            <a:normAutofit/>
          </a:bodyPr>
          <a:lstStyle/>
          <a:p>
            <a:r>
              <a:rPr lang="en-US" dirty="0"/>
              <a:t>Results </a:t>
            </a:r>
            <a:br>
              <a:rPr lang="en-US" dirty="0"/>
            </a:br>
            <a:r>
              <a:rPr lang="en-US" sz="4400" dirty="0"/>
              <a:t>from the Administrative Data</a:t>
            </a:r>
            <a:br>
              <a:rPr lang="en-US" dirty="0"/>
            </a:br>
            <a:endParaRPr lang="en-US" dirty="0"/>
          </a:p>
        </p:txBody>
      </p:sp>
      <p:sp>
        <p:nvSpPr>
          <p:cNvPr id="3" name="Text Placeholder 2">
            <a:extLst>
              <a:ext uri="{FF2B5EF4-FFF2-40B4-BE49-F238E27FC236}">
                <a16:creationId xmlns:a16="http://schemas.microsoft.com/office/drawing/2014/main" id="{B40FD363-FE75-C2D5-E469-8E0F00175675}"/>
              </a:ext>
            </a:extLst>
          </p:cNvPr>
          <p:cNvSpPr>
            <a:spLocks noGrp="1"/>
          </p:cNvSpPr>
          <p:nvPr>
            <p:ph type="body" sz="half" idx="1"/>
          </p:nvPr>
        </p:nvSpPr>
        <p:spPr>
          <a:xfrm>
            <a:off x="1254604" y="3265715"/>
            <a:ext cx="20384012" cy="9601200"/>
          </a:xfrm>
        </p:spPr>
        <p:txBody>
          <a:bodyPr>
            <a:noAutofit/>
          </a:bodyPr>
          <a:lstStyle/>
          <a:p>
            <a:pPr marL="571500" indent="-571500">
              <a:buFont typeface="Wingdings" pitchFamily="2" charset="2"/>
              <a:buChar char="Ø"/>
            </a:pPr>
            <a:r>
              <a:rPr lang="en-CA" sz="3600" b="0" dirty="0">
                <a:solidFill>
                  <a:schemeClr val="tx1"/>
                </a:solidFill>
                <a:effectLst/>
                <a:latin typeface="Times New Roman" panose="02020603050405020304" pitchFamily="18" charset="0"/>
                <a:cs typeface="Times New Roman" panose="02020603050405020304" pitchFamily="18" charset="0"/>
              </a:rPr>
              <a:t> Figure 2 presents the results of regression </a:t>
            </a:r>
          </a:p>
          <a:p>
            <a:r>
              <a:rPr lang="en-CA" sz="3600" b="0" dirty="0">
                <a:solidFill>
                  <a:schemeClr val="tx1"/>
                </a:solidFill>
                <a:effectLst/>
                <a:latin typeface="Times New Roman" panose="02020603050405020304" pitchFamily="18" charset="0"/>
                <a:cs typeface="Times New Roman" panose="02020603050405020304" pitchFamily="18" charset="0"/>
              </a:rPr>
              <a:t>models measuring gender differences. They </a:t>
            </a:r>
          </a:p>
          <a:p>
            <a:r>
              <a:rPr lang="en-CA" sz="3600" b="0" dirty="0">
                <a:solidFill>
                  <a:schemeClr val="tx1"/>
                </a:solidFill>
                <a:effectLst/>
                <a:latin typeface="Times New Roman" panose="02020603050405020304" pitchFamily="18" charset="0"/>
                <a:cs typeface="Times New Roman" panose="02020603050405020304" pitchFamily="18" charset="0"/>
              </a:rPr>
              <a:t>involve multiple controls: Months/PI/days of </a:t>
            </a:r>
          </a:p>
          <a:p>
            <a:r>
              <a:rPr lang="en-CA" sz="3600" b="0" dirty="0">
                <a:solidFill>
                  <a:schemeClr val="tx1"/>
                </a:solidFill>
                <a:effectLst/>
                <a:latin typeface="Times New Roman" panose="02020603050405020304" pitchFamily="18" charset="0"/>
                <a:cs typeface="Times New Roman" panose="02020603050405020304" pitchFamily="18" charset="0"/>
              </a:rPr>
              <a:t>work + Job title + Field + Team.</a:t>
            </a:r>
          </a:p>
          <a:p>
            <a:pPr marL="571500" indent="-571500">
              <a:buFont typeface="Wingdings" pitchFamily="2" charset="2"/>
              <a:buChar char="Ø"/>
            </a:pPr>
            <a:endParaRPr lang="en-CA" sz="3600" b="1" dirty="0">
              <a:solidFill>
                <a:schemeClr val="tx1"/>
              </a:solidFill>
              <a:effectLst/>
              <a:latin typeface="Times New Roman" panose="02020603050405020304" pitchFamily="18" charset="0"/>
              <a:cs typeface="Times New Roman" panose="02020603050405020304" pitchFamily="18" charset="0"/>
            </a:endParaRPr>
          </a:p>
          <a:p>
            <a:pPr marL="571500" indent="-571500">
              <a:buFont typeface="Wingdings" pitchFamily="2" charset="2"/>
              <a:buChar char="Ø"/>
            </a:pPr>
            <a:r>
              <a:rPr lang="en-CA" sz="3600" b="0" dirty="0">
                <a:solidFill>
                  <a:schemeClr val="tx1"/>
                </a:solidFill>
                <a:effectLst/>
                <a:latin typeface="Times New Roman" panose="02020603050405020304" pitchFamily="18" charset="0"/>
                <a:cs typeface="Times New Roman" panose="02020603050405020304" pitchFamily="18" charset="0"/>
              </a:rPr>
              <a:t> Even in the model involving all controls, </a:t>
            </a:r>
          </a:p>
          <a:p>
            <a:r>
              <a:rPr lang="en-CA" sz="3600" b="0" dirty="0">
                <a:solidFill>
                  <a:schemeClr val="tx1"/>
                </a:solidFill>
                <a:effectLst/>
                <a:latin typeface="Times New Roman" panose="02020603050405020304" pitchFamily="18" charset="0"/>
                <a:cs typeface="Times New Roman" panose="02020603050405020304" pitchFamily="18" charset="0"/>
              </a:rPr>
              <a:t>women are</a:t>
            </a:r>
          </a:p>
          <a:p>
            <a:pPr lvl="3" indent="0"/>
            <a:r>
              <a:rPr lang="en-CA" sz="3600" dirty="0">
                <a:solidFill>
                  <a:schemeClr val="tx1"/>
                </a:solidFill>
                <a:latin typeface="Times New Roman" panose="02020603050405020304" pitchFamily="18" charset="0"/>
                <a:cs typeface="Times New Roman" panose="02020603050405020304" pitchFamily="18" charset="0"/>
              </a:rPr>
              <a:t>    1.    </a:t>
            </a:r>
            <a:r>
              <a:rPr lang="en-CA" sz="3600" b="0" dirty="0">
                <a:solidFill>
                  <a:schemeClr val="tx1"/>
                </a:solidFill>
                <a:effectLst/>
                <a:latin typeface="Times New Roman" panose="02020603050405020304" pitchFamily="18" charset="0"/>
                <a:cs typeface="Times New Roman" panose="02020603050405020304" pitchFamily="18" charset="0"/>
              </a:rPr>
              <a:t>13.24% (P &lt; 0.0001) less likely to be</a:t>
            </a:r>
          </a:p>
          <a:p>
            <a:pPr lvl="1"/>
            <a:r>
              <a:rPr lang="en-CA" sz="3600" b="0" dirty="0">
                <a:solidFill>
                  <a:schemeClr val="tx1"/>
                </a:solidFill>
                <a:effectLst/>
                <a:latin typeface="Times New Roman" panose="02020603050405020304" pitchFamily="18" charset="0"/>
                <a:cs typeface="Times New Roman" panose="02020603050405020304" pitchFamily="18" charset="0"/>
              </a:rPr>
              <a:t>named on </a:t>
            </a:r>
            <a:r>
              <a:rPr lang="en-CA" sz="3600" b="0" i="1" dirty="0">
                <a:solidFill>
                  <a:schemeClr val="tx1"/>
                </a:solidFill>
                <a:effectLst/>
                <a:latin typeface="Times New Roman" panose="02020603050405020304" pitchFamily="18" charset="0"/>
                <a:cs typeface="Times New Roman" panose="02020603050405020304" pitchFamily="18" charset="0"/>
              </a:rPr>
              <a:t>articles</a:t>
            </a:r>
            <a:r>
              <a:rPr lang="en-CA" sz="3600" b="0" dirty="0">
                <a:solidFill>
                  <a:schemeClr val="tx1"/>
                </a:solidFill>
                <a:effectLst/>
                <a:latin typeface="Times New Roman" panose="02020603050405020304" pitchFamily="18" charset="0"/>
                <a:cs typeface="Times New Roman" panose="02020603050405020304" pitchFamily="18" charset="0"/>
              </a:rPr>
              <a:t>.</a:t>
            </a:r>
          </a:p>
          <a:p>
            <a:pPr lvl="1"/>
            <a:r>
              <a:rPr lang="en-CA" sz="3600" b="0" dirty="0">
                <a:solidFill>
                  <a:schemeClr val="tx1"/>
                </a:solidFill>
                <a:effectLst/>
                <a:latin typeface="Times New Roman" panose="02020603050405020304" pitchFamily="18" charset="0"/>
                <a:cs typeface="Times New Roman" panose="02020603050405020304" pitchFamily="18" charset="0"/>
              </a:rPr>
              <a:t>2.    58.40% (P &lt; 0.0001) less likely to be </a:t>
            </a:r>
          </a:p>
          <a:p>
            <a:pPr lvl="1"/>
            <a:r>
              <a:rPr lang="en-CA" sz="3600" b="0" dirty="0">
                <a:solidFill>
                  <a:schemeClr val="tx1"/>
                </a:solidFill>
                <a:effectLst/>
                <a:latin typeface="Times New Roman" panose="02020603050405020304" pitchFamily="18" charset="0"/>
                <a:cs typeface="Times New Roman" panose="02020603050405020304" pitchFamily="18" charset="0"/>
              </a:rPr>
              <a:t>named on </a:t>
            </a:r>
            <a:r>
              <a:rPr lang="en-CA" sz="3600" b="0" i="1" dirty="0">
                <a:solidFill>
                  <a:schemeClr val="tx1"/>
                </a:solidFill>
                <a:effectLst/>
                <a:latin typeface="Times New Roman" panose="02020603050405020304" pitchFamily="18" charset="0"/>
                <a:cs typeface="Times New Roman" panose="02020603050405020304" pitchFamily="18" charset="0"/>
              </a:rPr>
              <a:t>patents</a:t>
            </a:r>
            <a:r>
              <a:rPr lang="en-CA" sz="3600" b="0" dirty="0">
                <a:solidFill>
                  <a:schemeClr val="tx1"/>
                </a:solidFill>
                <a:effectLst/>
                <a:latin typeface="Times New Roman" panose="02020603050405020304" pitchFamily="18" charset="0"/>
                <a:cs typeface="Times New Roman" panose="02020603050405020304" pitchFamily="18" charset="0"/>
              </a:rPr>
              <a:t>.</a:t>
            </a:r>
          </a:p>
          <a:p>
            <a:endParaRPr lang="en-CA" sz="3600" b="0" dirty="0">
              <a:solidFill>
                <a:schemeClr val="tx1"/>
              </a:solidFill>
              <a:effectLst/>
              <a:latin typeface="Times New Roman" panose="02020603050405020304" pitchFamily="18" charset="0"/>
              <a:cs typeface="Times New Roman" panose="02020603050405020304" pitchFamily="18" charset="0"/>
            </a:endParaRPr>
          </a:p>
          <a:p>
            <a:pPr marL="571500" indent="-571500">
              <a:buFont typeface="Wingdings" pitchFamily="2" charset="2"/>
              <a:buChar char="Ø"/>
            </a:pPr>
            <a:r>
              <a:rPr lang="en-CA" sz="3600" b="0" dirty="0">
                <a:solidFill>
                  <a:schemeClr val="tx1"/>
                </a:solidFill>
                <a:effectLst/>
                <a:latin typeface="Times New Roman" panose="02020603050405020304" pitchFamily="18" charset="0"/>
                <a:cs typeface="Times New Roman" panose="02020603050405020304" pitchFamily="18" charset="0"/>
              </a:rPr>
              <a:t>There is no significant difference between the likelihood of a woman being named relative to a man on an article with zero citations (P = 0.1725). However, for more highly cited articles women are less likely </a:t>
            </a:r>
            <a:r>
              <a:rPr lang="en-CA" sz="3600" b="0" dirty="0">
                <a:solidFill>
                  <a:srgbClr val="000000"/>
                </a:solidFill>
                <a:effectLst/>
                <a:latin typeface="Times New Roman" panose="02020603050405020304" pitchFamily="18" charset="0"/>
                <a:cs typeface="Times New Roman" panose="02020603050405020304" pitchFamily="18" charset="0"/>
              </a:rPr>
              <a:t>than men to be named.</a:t>
            </a:r>
          </a:p>
        </p:txBody>
      </p:sp>
      <p:pic>
        <p:nvPicPr>
          <p:cNvPr id="6" name="Picture 5" descr="Chart, bar chart&#10;&#10;Description automatically generated">
            <a:extLst>
              <a:ext uri="{FF2B5EF4-FFF2-40B4-BE49-F238E27FC236}">
                <a16:creationId xmlns:a16="http://schemas.microsoft.com/office/drawing/2014/main" id="{71EEF678-2268-169A-28F2-D27AAEA7D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1030" y="849085"/>
            <a:ext cx="13854780" cy="8796360"/>
          </a:xfrm>
          <a:prstGeom prst="rect">
            <a:avLst/>
          </a:prstGeom>
        </p:spPr>
      </p:pic>
    </p:spTree>
    <p:extLst>
      <p:ext uri="{BB962C8B-B14F-4D97-AF65-F5344CB8AC3E}">
        <p14:creationId xmlns:p14="http://schemas.microsoft.com/office/powerpoint/2010/main" val="301188816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Rectangle"/>
          <p:cNvSpPr/>
          <p:nvPr/>
        </p:nvSpPr>
        <p:spPr>
          <a:xfrm>
            <a:off x="254000" y="251767"/>
            <a:ext cx="23876000" cy="13212466"/>
          </a:xfrm>
          <a:prstGeom prst="rect">
            <a:avLst/>
          </a:prstGeom>
          <a:solidFill>
            <a:srgbClr val="FFFFFF"/>
          </a:solidFill>
          <a:ln w="12700">
            <a:miter lim="400000"/>
          </a:ln>
        </p:spPr>
        <p:txBody>
          <a:bodyPr lIns="45719" rIns="45719" anchor="ctr"/>
          <a:lstStyle/>
          <a:p>
            <a:pPr algn="l" defTabSz="914400">
              <a:lnSpc>
                <a:spcPct val="100000"/>
              </a:lnSpc>
              <a:defRPr sz="1800">
                <a:latin typeface="Calibri"/>
                <a:ea typeface="Calibri"/>
                <a:cs typeface="Calibri"/>
                <a:sym typeface="Calibri"/>
              </a:defRPr>
            </a:pPr>
            <a:endParaRPr dirty="0"/>
          </a:p>
        </p:txBody>
      </p:sp>
      <p:sp>
        <p:nvSpPr>
          <p:cNvPr id="277" name="Results…"/>
          <p:cNvSpPr txBox="1">
            <a:spLocks noGrp="1"/>
          </p:cNvSpPr>
          <p:nvPr>
            <p:ph type="title"/>
          </p:nvPr>
        </p:nvSpPr>
        <p:spPr>
          <a:xfrm>
            <a:off x="1632182" y="239099"/>
            <a:ext cx="7454157" cy="2737122"/>
          </a:xfrm>
          <a:prstGeom prst="rect">
            <a:avLst/>
          </a:prstGeom>
        </p:spPr>
        <p:txBody>
          <a:bodyPr/>
          <a:lstStyle/>
          <a:p>
            <a:r>
              <a:rPr dirty="0"/>
              <a:t>Results</a:t>
            </a:r>
          </a:p>
          <a:p>
            <a:pPr>
              <a:defRPr sz="5700"/>
            </a:pPr>
            <a:r>
              <a:rPr dirty="0"/>
              <a:t>From the Survey</a:t>
            </a:r>
          </a:p>
        </p:txBody>
      </p:sp>
      <p:sp>
        <p:nvSpPr>
          <p:cNvPr id="278" name="Line"/>
          <p:cNvSpPr/>
          <p:nvPr/>
        </p:nvSpPr>
        <p:spPr>
          <a:xfrm>
            <a:off x="1780918" y="3616208"/>
            <a:ext cx="1067777" cy="1"/>
          </a:xfrm>
          <a:prstGeom prst="line">
            <a:avLst/>
          </a:prstGeom>
          <a:ln w="50800">
            <a:solidFill>
              <a:srgbClr val="535353"/>
            </a:solidFill>
            <a:miter/>
          </a:ln>
        </p:spPr>
        <p:txBody>
          <a:bodyPr tIns="91439" bIns="91439"/>
          <a:lstStyle/>
          <a:p>
            <a:pPr algn="l" defTabSz="457200">
              <a:lnSpc>
                <a:spcPct val="100000"/>
              </a:lnSpc>
              <a:defRPr sz="2800">
                <a:solidFill>
                  <a:srgbClr val="535353"/>
                </a:solidFill>
                <a:uFill>
                  <a:solidFill>
                    <a:srgbClr val="011480"/>
                  </a:solidFill>
                </a:uFill>
                <a:latin typeface="Helvetica"/>
                <a:ea typeface="Helvetica"/>
                <a:cs typeface="Helvetica"/>
                <a:sym typeface="Helvetica"/>
              </a:defRPr>
            </a:pPr>
            <a:endParaRPr/>
          </a:p>
        </p:txBody>
      </p:sp>
      <p:sp>
        <p:nvSpPr>
          <p:cNvPr id="279" name="Square"/>
          <p:cNvSpPr/>
          <p:nvPr/>
        </p:nvSpPr>
        <p:spPr>
          <a:xfrm>
            <a:off x="1712249" y="4268895"/>
            <a:ext cx="1270001" cy="1270001"/>
          </a:xfrm>
          <a:prstGeom prst="rect">
            <a:avLst/>
          </a:prstGeom>
          <a:solidFill>
            <a:srgbClr val="A4947E"/>
          </a:solidFill>
          <a:ln w="12700">
            <a:miter lim="400000"/>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80" name="“Have you ever been excluded from a paper to which you had contributed?”: out of 2660 responses, it is clear that there is a gender difference - 42.95% of women and 37.81% of men have been excluded as an author of a paper. A two-sided t-test was executed"/>
          <p:cNvSpPr txBox="1"/>
          <p:nvPr/>
        </p:nvSpPr>
        <p:spPr>
          <a:xfrm>
            <a:off x="1689987" y="6242383"/>
            <a:ext cx="6701582" cy="5644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pPr algn="l" defTabSz="457200">
              <a:lnSpc>
                <a:spcPct val="100000"/>
              </a:lnSpc>
              <a:defRPr sz="3200">
                <a:uFill>
                  <a:solidFill>
                    <a:srgbClr val="011480"/>
                  </a:solidFill>
                </a:uFill>
                <a:latin typeface="Times New Roman"/>
                <a:ea typeface="Times New Roman"/>
                <a:cs typeface="Times New Roman"/>
                <a:sym typeface="Times New Roman"/>
              </a:defRPr>
            </a:pPr>
            <a:r>
              <a:rPr b="1" dirty="0"/>
              <a:t>“Have you ever been excluded from a paper to which you had contributed?”</a:t>
            </a:r>
            <a:r>
              <a:rPr dirty="0"/>
              <a:t>: out of 2660 responses, it is clear that there is a </a:t>
            </a:r>
            <a:r>
              <a:rPr b="1" dirty="0"/>
              <a:t>gender difference</a:t>
            </a:r>
            <a:r>
              <a:rPr dirty="0"/>
              <a:t> - 42.95% of women and 37.81% of men have been excluded as an author of a paper. A two-sided t-test was executed, with a small p-value of </a:t>
            </a:r>
            <a:r>
              <a:rPr b="1" dirty="0"/>
              <a:t>0.0151</a:t>
            </a:r>
            <a:r>
              <a:rPr dirty="0"/>
              <a:t>;</a:t>
            </a:r>
          </a:p>
        </p:txBody>
      </p:sp>
      <p:sp>
        <p:nvSpPr>
          <p:cNvPr id="281" name="1."/>
          <p:cNvSpPr txBox="1"/>
          <p:nvPr/>
        </p:nvSpPr>
        <p:spPr>
          <a:xfrm>
            <a:off x="2099702" y="4491824"/>
            <a:ext cx="692256" cy="9003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lvl1pPr algn="l" defTabSz="914400">
              <a:lnSpc>
                <a:spcPct val="80000"/>
              </a:lnSpc>
              <a:defRPr sz="4400">
                <a:solidFill>
                  <a:srgbClr val="FFFFFF"/>
                </a:solidFill>
                <a:latin typeface="Helvetica"/>
                <a:ea typeface="Helvetica"/>
                <a:cs typeface="Helvetica"/>
                <a:sym typeface="Helvetica"/>
              </a:defRPr>
            </a:lvl1pPr>
          </a:lstStyle>
          <a:p>
            <a:r>
              <a:t>1.</a:t>
            </a:r>
          </a:p>
        </p:txBody>
      </p:sp>
      <p:sp>
        <p:nvSpPr>
          <p:cNvPr id="282" name="Square"/>
          <p:cNvSpPr/>
          <p:nvPr/>
        </p:nvSpPr>
        <p:spPr>
          <a:xfrm>
            <a:off x="9190950" y="3873640"/>
            <a:ext cx="1270001" cy="1270001"/>
          </a:xfrm>
          <a:prstGeom prst="rect">
            <a:avLst/>
          </a:prstGeom>
          <a:solidFill>
            <a:srgbClr val="FFFFFF"/>
          </a:solidFill>
          <a:ln w="25400">
            <a:solidFill>
              <a:srgbClr val="A7A7A7"/>
            </a:solidFill>
            <a:miter/>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83" name="“Why do you believe you were not credited?”: out of 871 responses, the most common answer was that their scientific contributions were underestimated. This was the case for 48.97% of women and 39.13% of men, which is a significant difference. A two-sided"/>
          <p:cNvSpPr txBox="1"/>
          <p:nvPr/>
        </p:nvSpPr>
        <p:spPr>
          <a:xfrm>
            <a:off x="9079684" y="5649893"/>
            <a:ext cx="6701582" cy="7573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lnSpcReduction="10000"/>
          </a:bodyPr>
          <a:lstStyle/>
          <a:p>
            <a:pPr algn="l" defTabSz="425195">
              <a:lnSpc>
                <a:spcPct val="100000"/>
              </a:lnSpc>
              <a:defRPr sz="2976">
                <a:uFill>
                  <a:solidFill>
                    <a:srgbClr val="011480"/>
                  </a:solidFill>
                </a:uFill>
                <a:latin typeface="Times New Roman"/>
                <a:ea typeface="Times New Roman"/>
                <a:cs typeface="Times New Roman"/>
                <a:sym typeface="Times New Roman"/>
              </a:defRPr>
            </a:pPr>
            <a:r>
              <a:rPr b="1"/>
              <a:t>“Why do you believe you were not credited?”</a:t>
            </a:r>
            <a:r>
              <a:t>: out of 871 responses, the most common answer was that their scientific contributions were underestimated. This was the case for 48.97% of women and 39.13% of men, which is a significant difference. A two-sided t-test was executed, with a small p-value of </a:t>
            </a:r>
            <a:r>
              <a:rPr b="1"/>
              <a:t>0.0036</a:t>
            </a:r>
            <a:r>
              <a:t>. Moreover, discrimination was twice as likely to be an answer for women (15.46%) than for men (7.67%). Again, a two-sided t-test was executed, with a very small p-value of </a:t>
            </a:r>
            <a:r>
              <a:rPr b="1"/>
              <a:t>0.0003</a:t>
            </a:r>
            <a:r>
              <a:t>. These estimates (along with some other ones) suggest that a portion of the </a:t>
            </a:r>
            <a:r>
              <a:rPr b="1"/>
              <a:t>gender gap</a:t>
            </a:r>
            <a:r>
              <a:t> is due to either </a:t>
            </a:r>
            <a:r>
              <a:rPr b="1"/>
              <a:t>discrimination</a:t>
            </a:r>
            <a:r>
              <a:t> or </a:t>
            </a:r>
            <a:r>
              <a:rPr b="1"/>
              <a:t>underestimated contributions</a:t>
            </a:r>
            <a:r>
              <a:t>;</a:t>
            </a:r>
          </a:p>
        </p:txBody>
      </p:sp>
      <p:sp>
        <p:nvSpPr>
          <p:cNvPr id="284" name="2."/>
          <p:cNvSpPr txBox="1"/>
          <p:nvPr/>
        </p:nvSpPr>
        <p:spPr>
          <a:xfrm>
            <a:off x="9578403" y="4096569"/>
            <a:ext cx="692256" cy="9003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pPr algn="l" defTabSz="914400">
              <a:lnSpc>
                <a:spcPct val="80000"/>
              </a:lnSpc>
              <a:defRPr sz="4400">
                <a:solidFill>
                  <a:srgbClr val="535353"/>
                </a:solidFill>
                <a:latin typeface="Helvetica"/>
                <a:ea typeface="Helvetica"/>
                <a:cs typeface="Helvetica"/>
                <a:sym typeface="Helvetica"/>
              </a:defRPr>
            </a:pPr>
            <a:r>
              <a:t>2.</a:t>
            </a:r>
          </a:p>
        </p:txBody>
      </p:sp>
      <p:sp>
        <p:nvSpPr>
          <p:cNvPr id="285" name="Square"/>
          <p:cNvSpPr/>
          <p:nvPr/>
        </p:nvSpPr>
        <p:spPr>
          <a:xfrm>
            <a:off x="16825248" y="4281595"/>
            <a:ext cx="1270001" cy="1270001"/>
          </a:xfrm>
          <a:prstGeom prst="rect">
            <a:avLst/>
          </a:prstGeom>
          <a:solidFill>
            <a:srgbClr val="FFFFFF"/>
          </a:solidFill>
          <a:ln w="25400">
            <a:solidFill>
              <a:srgbClr val="A7A7A7"/>
            </a:solidFill>
            <a:miter/>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86" name="“What did you do to gain authorship on one of your most recent publications?”: on average, women have to do more than men in order to gain authorship on their publications. Out of 2297 responses (1371 men and 926 women), women reported a total 6.34 contr"/>
          <p:cNvSpPr txBox="1"/>
          <p:nvPr/>
        </p:nvSpPr>
        <p:spPr>
          <a:xfrm>
            <a:off x="16802986" y="6210248"/>
            <a:ext cx="6701583" cy="516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lnSpcReduction="10000"/>
          </a:bodyPr>
          <a:lstStyle/>
          <a:p>
            <a:pPr algn="l" defTabSz="438911">
              <a:lnSpc>
                <a:spcPct val="100000"/>
              </a:lnSpc>
              <a:defRPr sz="3072">
                <a:uFill>
                  <a:solidFill>
                    <a:srgbClr val="011480"/>
                  </a:solidFill>
                </a:uFill>
                <a:latin typeface="Times New Roman"/>
                <a:ea typeface="Times New Roman"/>
                <a:cs typeface="Times New Roman"/>
                <a:sym typeface="Times New Roman"/>
              </a:defRPr>
            </a:pPr>
            <a:r>
              <a:rPr b="1"/>
              <a:t>“What did you do to gain authorship on one of your most recent publications?”</a:t>
            </a:r>
            <a:r>
              <a:t>: on average, </a:t>
            </a:r>
            <a:r>
              <a:rPr b="1"/>
              <a:t>women have to do more than men in order to gain authorship</a:t>
            </a:r>
            <a:r>
              <a:t> on their publications. Out of 2297 responses (1371 men and 926 women), women reported a total 6.34 contributions on average compared with 6.11 contributions on average for men. A two-sided test was executed, with a small p-value of </a:t>
            </a:r>
            <a:r>
              <a:rPr b="1"/>
              <a:t>0.0907</a:t>
            </a:r>
            <a:r>
              <a:t>.</a:t>
            </a:r>
          </a:p>
        </p:txBody>
      </p:sp>
      <p:sp>
        <p:nvSpPr>
          <p:cNvPr id="287" name="3."/>
          <p:cNvSpPr txBox="1"/>
          <p:nvPr/>
        </p:nvSpPr>
        <p:spPr>
          <a:xfrm>
            <a:off x="17212701" y="4504524"/>
            <a:ext cx="692256" cy="9003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lvl1pPr algn="l" defTabSz="914400">
              <a:lnSpc>
                <a:spcPct val="80000"/>
              </a:lnSpc>
              <a:defRPr sz="4400">
                <a:solidFill>
                  <a:srgbClr val="535353"/>
                </a:solidFill>
                <a:latin typeface="Helvetica"/>
                <a:ea typeface="Helvetica"/>
                <a:cs typeface="Helvetica"/>
                <a:sym typeface="Helvetica"/>
              </a:defRPr>
            </a:lvl1pPr>
          </a:lstStyle>
          <a:p>
            <a:r>
              <a:t>3.</a:t>
            </a:r>
          </a:p>
        </p:txBody>
      </p:sp>
      <p:sp>
        <p:nvSpPr>
          <p:cNvPr id="28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onclusion"/>
          <p:cNvSpPr txBox="1">
            <a:spLocks noGrp="1"/>
          </p:cNvSpPr>
          <p:nvPr>
            <p:ph type="title"/>
          </p:nvPr>
        </p:nvSpPr>
        <p:spPr>
          <a:prstGeom prst="rect">
            <a:avLst/>
          </a:prstGeom>
        </p:spPr>
        <p:txBody>
          <a:bodyPr/>
          <a:lstStyle/>
          <a:p>
            <a:r>
              <a:t>Conclusion</a:t>
            </a:r>
          </a:p>
        </p:txBody>
      </p:sp>
      <p:sp>
        <p:nvSpPr>
          <p:cNvPr id="29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93" name="Text Placeholder 2"/>
          <p:cNvSpPr txBox="1">
            <a:spLocks noGrp="1"/>
          </p:cNvSpPr>
          <p:nvPr>
            <p:ph type="body" idx="21"/>
          </p:nvPr>
        </p:nvSpPr>
        <p:spPr>
          <a:xfrm>
            <a:off x="2590800" y="3295784"/>
            <a:ext cx="19202400" cy="965965"/>
          </a:xfrm>
          <a:prstGeom prst="rect">
            <a:avLst/>
          </a:prstGeom>
        </p:spPr>
        <p:txBody>
          <a:bodyPr/>
          <a:lstStyle>
            <a:lvl1pPr>
              <a:defRPr sz="4900">
                <a:solidFill>
                  <a:srgbClr val="000000"/>
                </a:solidFill>
              </a:defRPr>
            </a:lvl1pPr>
          </a:lstStyle>
          <a:p>
            <a:r>
              <a:t>Most Important Message</a:t>
            </a:r>
          </a:p>
        </p:txBody>
      </p:sp>
      <p:sp>
        <p:nvSpPr>
          <p:cNvPr id="294" name="TextBox 3"/>
          <p:cNvSpPr txBox="1"/>
          <p:nvPr/>
        </p:nvSpPr>
        <p:spPr>
          <a:xfrm>
            <a:off x="4629722" y="5765049"/>
            <a:ext cx="15124555" cy="1562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just" defTabSz="1828800">
              <a:lnSpc>
                <a:spcPct val="150000"/>
              </a:lnSpc>
              <a:spcBef>
                <a:spcPts val="3200"/>
              </a:spcBef>
              <a:buClr>
                <a:srgbClr val="000000"/>
              </a:buClr>
              <a:buSzPct val="100000"/>
              <a:defRPr sz="3600">
                <a:latin typeface="Times New Roman"/>
                <a:ea typeface="Times New Roman"/>
                <a:cs typeface="Times New Roman"/>
                <a:sym typeface="Times New Roman"/>
              </a:defRPr>
            </a:pPr>
            <a:r>
              <a:rPr dirty="0"/>
              <a:t>The </a:t>
            </a:r>
            <a:r>
              <a:rPr b="1" dirty="0"/>
              <a:t>key finding</a:t>
            </a:r>
            <a:r>
              <a:rPr dirty="0"/>
              <a:t> of this work, which is supported by all its sources, is that </a:t>
            </a:r>
            <a:r>
              <a:rPr b="1" dirty="0"/>
              <a:t>women in research teams are significantly less likely to be credited with authorship</a:t>
            </a: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a14="http://schemas.microsoft.com/office/drawing/2010/main" xmlns:m="http://schemas.openxmlformats.org/officeDocument/2006/math"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tangle 9"/>
          <p:cNvSpPr/>
          <p:nvPr/>
        </p:nvSpPr>
        <p:spPr>
          <a:xfrm>
            <a:off x="2817785" y="4074560"/>
            <a:ext cx="5860168" cy="8220293"/>
          </a:xfrm>
          <a:prstGeom prst="rect">
            <a:avLst/>
          </a:prstGeom>
          <a:solidFill>
            <a:srgbClr val="F3F3F3"/>
          </a:solidFill>
          <a:ln w="12700">
            <a:miter lim="400000"/>
          </a:ln>
        </p:spPr>
        <p:txBody>
          <a:bodyPr lIns="45719" rIns="45719" anchor="ctr"/>
          <a:lstStyle/>
          <a:p>
            <a:pPr defTabSz="825500">
              <a:lnSpc>
                <a:spcPct val="100000"/>
              </a:lnSpc>
              <a:defRPr sz="3200">
                <a:solidFill>
                  <a:srgbClr val="FFFFFF"/>
                </a:solidFill>
                <a:latin typeface="Helvetica Neue Medium"/>
                <a:ea typeface="Helvetica Neue Medium"/>
                <a:cs typeface="Helvetica Neue Medium"/>
                <a:sym typeface="Helvetica Neue Medium"/>
              </a:defRPr>
            </a:pPr>
            <a:endParaRPr/>
          </a:p>
        </p:txBody>
      </p:sp>
      <p:sp>
        <p:nvSpPr>
          <p:cNvPr id="297" name="Rectangle 9"/>
          <p:cNvSpPr/>
          <p:nvPr/>
        </p:nvSpPr>
        <p:spPr>
          <a:xfrm>
            <a:off x="9584129" y="4074560"/>
            <a:ext cx="5860168" cy="8220293"/>
          </a:xfrm>
          <a:prstGeom prst="rect">
            <a:avLst/>
          </a:prstGeom>
          <a:solidFill>
            <a:srgbClr val="F3F3F3"/>
          </a:solidFill>
          <a:ln w="12700">
            <a:miter lim="400000"/>
          </a:ln>
        </p:spPr>
        <p:txBody>
          <a:bodyPr lIns="45719" rIns="45719" anchor="ctr"/>
          <a:lstStyle/>
          <a:p>
            <a:pPr defTabSz="825500">
              <a:lnSpc>
                <a:spcPct val="100000"/>
              </a:lnSpc>
              <a:defRPr sz="3200">
                <a:solidFill>
                  <a:srgbClr val="FFFFFF"/>
                </a:solidFill>
                <a:latin typeface="Helvetica Neue Medium"/>
                <a:ea typeface="Helvetica Neue Medium"/>
                <a:cs typeface="Helvetica Neue Medium"/>
                <a:sym typeface="Helvetica Neue Medium"/>
              </a:defRPr>
            </a:pPr>
            <a:endParaRPr/>
          </a:p>
        </p:txBody>
      </p:sp>
      <p:sp>
        <p:nvSpPr>
          <p:cNvPr id="298" name="Conclusion"/>
          <p:cNvSpPr txBox="1">
            <a:spLocks noGrp="1"/>
          </p:cNvSpPr>
          <p:nvPr>
            <p:ph type="title"/>
          </p:nvPr>
        </p:nvSpPr>
        <p:spPr>
          <a:xfrm>
            <a:off x="2603500" y="1044447"/>
            <a:ext cx="19177000" cy="1163861"/>
          </a:xfrm>
          <a:prstGeom prst="rect">
            <a:avLst/>
          </a:prstGeom>
        </p:spPr>
        <p:txBody>
          <a:bodyPr/>
          <a:lstStyle/>
          <a:p>
            <a:r>
              <a:t>Conclusion</a:t>
            </a:r>
          </a:p>
        </p:txBody>
      </p:sp>
      <p:sp>
        <p:nvSpPr>
          <p:cNvPr id="299" name="Slide Number"/>
          <p:cNvSpPr txBox="1">
            <a:spLocks noGrp="1"/>
          </p:cNvSpPr>
          <p:nvPr>
            <p:ph type="sldNum" sz="quarter" idx="2"/>
          </p:nvPr>
        </p:nvSpPr>
        <p:spPr>
          <a:xfrm>
            <a:off x="21926398" y="12631574"/>
            <a:ext cx="368574" cy="381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300" name="Text Placeholder 2"/>
          <p:cNvSpPr txBox="1">
            <a:spLocks noGrp="1"/>
          </p:cNvSpPr>
          <p:nvPr>
            <p:ph type="body" idx="21"/>
          </p:nvPr>
        </p:nvSpPr>
        <p:spPr>
          <a:xfrm>
            <a:off x="2590800" y="2914784"/>
            <a:ext cx="19202400" cy="969994"/>
          </a:xfrm>
          <a:prstGeom prst="rect">
            <a:avLst/>
          </a:prstGeom>
        </p:spPr>
        <p:txBody>
          <a:bodyPr/>
          <a:lstStyle/>
          <a:p>
            <a:pPr>
              <a:defRPr sz="3600">
                <a:solidFill>
                  <a:srgbClr val="000000"/>
                </a:solidFill>
                <a:latin typeface="Times New Roman"/>
                <a:ea typeface="Times New Roman"/>
                <a:cs typeface="Times New Roman"/>
                <a:sym typeface="Times New Roman"/>
              </a:defRPr>
            </a:pPr>
            <a:r>
              <a:rPr dirty="0"/>
              <a:t>There are some </a:t>
            </a:r>
            <a:r>
              <a:rPr b="1" dirty="0"/>
              <a:t>limitations</a:t>
            </a:r>
            <a:r>
              <a:rPr dirty="0"/>
              <a:t> to this work:</a:t>
            </a:r>
          </a:p>
        </p:txBody>
      </p:sp>
      <p:sp>
        <p:nvSpPr>
          <p:cNvPr id="301" name="TextBox 3"/>
          <p:cNvSpPr txBox="1"/>
          <p:nvPr/>
        </p:nvSpPr>
        <p:spPr>
          <a:xfrm>
            <a:off x="3988598" y="6381219"/>
            <a:ext cx="3586604" cy="76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1828800">
              <a:lnSpc>
                <a:spcPct val="100000"/>
              </a:lnSpc>
              <a:defRPr sz="2500" b="1" cap="all" spc="416">
                <a:latin typeface="Helvetica"/>
                <a:ea typeface="Helvetica"/>
                <a:cs typeface="Helvetica"/>
                <a:sym typeface="Helvetica"/>
              </a:defRPr>
            </a:pPr>
            <a:r>
              <a:t>Administrative </a:t>
            </a:r>
          </a:p>
          <a:p>
            <a:pPr defTabSz="1828800">
              <a:lnSpc>
                <a:spcPct val="100000"/>
              </a:lnSpc>
              <a:defRPr sz="2500" b="1" cap="all" spc="416">
                <a:latin typeface="Helvetica"/>
                <a:ea typeface="Helvetica"/>
                <a:cs typeface="Helvetica"/>
                <a:sym typeface="Helvetica"/>
              </a:defRPr>
            </a:pPr>
            <a:r>
              <a:t>Data</a:t>
            </a:r>
          </a:p>
        </p:txBody>
      </p:sp>
      <p:sp>
        <p:nvSpPr>
          <p:cNvPr id="302" name="TextBox 4"/>
          <p:cNvSpPr txBox="1"/>
          <p:nvPr/>
        </p:nvSpPr>
        <p:spPr>
          <a:xfrm>
            <a:off x="3448108" y="8035258"/>
            <a:ext cx="4667584" cy="294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1828800">
              <a:lnSpc>
                <a:spcPct val="140000"/>
              </a:lnSpc>
              <a:spcBef>
                <a:spcPts val="2400"/>
              </a:spcBef>
              <a:defRPr>
                <a:latin typeface="Helvetica"/>
                <a:ea typeface="Helvetica"/>
                <a:cs typeface="Helvetica"/>
                <a:sym typeface="Helvetica"/>
              </a:defRPr>
            </a:pPr>
            <a:r>
              <a:t>The </a:t>
            </a:r>
            <a:r>
              <a:rPr b="1"/>
              <a:t>administrative data</a:t>
            </a:r>
            <a:r>
              <a:t> was gathered from research-intensive universities. Therefore, it </a:t>
            </a:r>
            <a:r>
              <a:rPr b="1"/>
              <a:t>may not be representative</a:t>
            </a:r>
            <a:r>
              <a:t> of research experiences for all teams and of all women;</a:t>
            </a:r>
          </a:p>
        </p:txBody>
      </p:sp>
      <p:sp>
        <p:nvSpPr>
          <p:cNvPr id="303" name="Straight Connector 5"/>
          <p:cNvSpPr/>
          <p:nvPr/>
        </p:nvSpPr>
        <p:spPr>
          <a:xfrm>
            <a:off x="5492701" y="7556639"/>
            <a:ext cx="510335" cy="1"/>
          </a:xfrm>
          <a:prstGeom prst="line">
            <a:avLst/>
          </a:prstGeom>
          <a:ln w="38100">
            <a:solidFill>
              <a:srgbClr val="FF0000"/>
            </a:solidFill>
            <a:miter/>
          </a:ln>
        </p:spPr>
        <p:txBody>
          <a:bodyPr lIns="45719" rIns="45719"/>
          <a:lstStyle/>
          <a:p>
            <a:pPr algn="l" defTabSz="1828800">
              <a:lnSpc>
                <a:spcPct val="100000"/>
              </a:lnSpc>
              <a:defRPr sz="3600">
                <a:latin typeface="Calibri"/>
                <a:ea typeface="Calibri"/>
                <a:cs typeface="Calibri"/>
                <a:sym typeface="Calibri"/>
              </a:defRPr>
            </a:pPr>
            <a:endParaRPr/>
          </a:p>
        </p:txBody>
      </p:sp>
      <p:sp>
        <p:nvSpPr>
          <p:cNvPr id="304" name="TextBox 6"/>
          <p:cNvSpPr txBox="1"/>
          <p:nvPr/>
        </p:nvSpPr>
        <p:spPr>
          <a:xfrm>
            <a:off x="4067775" y="4505741"/>
            <a:ext cx="3360188" cy="182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828800">
              <a:lnSpc>
                <a:spcPct val="100000"/>
              </a:lnSpc>
              <a:defRPr sz="12000" b="1" cap="all">
                <a:solidFill>
                  <a:srgbClr val="7F7F7F"/>
                </a:solidFill>
                <a:latin typeface="Helvetica"/>
                <a:ea typeface="Helvetica"/>
                <a:cs typeface="Helvetica"/>
                <a:sym typeface="Helvetica"/>
              </a:defRPr>
            </a:lvl1pPr>
          </a:lstStyle>
          <a:p>
            <a:r>
              <a:t>01</a:t>
            </a:r>
          </a:p>
        </p:txBody>
      </p:sp>
      <p:sp>
        <p:nvSpPr>
          <p:cNvPr id="305" name="TextBox 3"/>
          <p:cNvSpPr txBox="1"/>
          <p:nvPr/>
        </p:nvSpPr>
        <p:spPr>
          <a:xfrm>
            <a:off x="10777515" y="6381219"/>
            <a:ext cx="3586604" cy="76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1828800">
              <a:lnSpc>
                <a:spcPct val="100000"/>
              </a:lnSpc>
              <a:defRPr sz="2500" b="1" cap="all" spc="416">
                <a:latin typeface="Helvetica"/>
                <a:ea typeface="Helvetica"/>
                <a:cs typeface="Helvetica"/>
                <a:sym typeface="Helvetica"/>
              </a:defRPr>
            </a:pPr>
            <a:r>
              <a:t>Survey </a:t>
            </a:r>
          </a:p>
          <a:p>
            <a:pPr defTabSz="1828800">
              <a:lnSpc>
                <a:spcPct val="100000"/>
              </a:lnSpc>
              <a:defRPr sz="2500" b="1" cap="all" spc="416">
                <a:latin typeface="Helvetica"/>
                <a:ea typeface="Helvetica"/>
                <a:cs typeface="Helvetica"/>
                <a:sym typeface="Helvetica"/>
              </a:defRPr>
            </a:pPr>
            <a:r>
              <a:t>Data</a:t>
            </a:r>
          </a:p>
        </p:txBody>
      </p:sp>
      <p:sp>
        <p:nvSpPr>
          <p:cNvPr id="306" name="TextBox 4"/>
          <p:cNvSpPr txBox="1"/>
          <p:nvPr/>
        </p:nvSpPr>
        <p:spPr>
          <a:xfrm>
            <a:off x="10237025" y="8425055"/>
            <a:ext cx="4667584" cy="19151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828800">
              <a:lnSpc>
                <a:spcPct val="140000"/>
              </a:lnSpc>
              <a:spcBef>
                <a:spcPts val="2400"/>
              </a:spcBef>
              <a:defRPr>
                <a:latin typeface="Helvetica"/>
                <a:ea typeface="Helvetica"/>
                <a:cs typeface="Helvetica"/>
                <a:sym typeface="Helvetica"/>
              </a:defRPr>
            </a:lvl1pPr>
          </a:lstStyle>
          <a:p>
            <a:r>
              <a:t>The sample for the survey data does not capture the experiences of researchers who were never mentioned as an author;</a:t>
            </a:r>
          </a:p>
        </p:txBody>
      </p:sp>
      <p:sp>
        <p:nvSpPr>
          <p:cNvPr id="307" name="Straight Connector 5"/>
          <p:cNvSpPr/>
          <p:nvPr/>
        </p:nvSpPr>
        <p:spPr>
          <a:xfrm>
            <a:off x="12315649" y="7556639"/>
            <a:ext cx="510335" cy="1"/>
          </a:xfrm>
          <a:prstGeom prst="line">
            <a:avLst/>
          </a:prstGeom>
          <a:ln w="38100">
            <a:solidFill>
              <a:srgbClr val="FF0000"/>
            </a:solidFill>
            <a:miter/>
          </a:ln>
        </p:spPr>
        <p:txBody>
          <a:bodyPr lIns="45719" rIns="45719"/>
          <a:lstStyle/>
          <a:p>
            <a:pPr algn="l" defTabSz="1828800">
              <a:lnSpc>
                <a:spcPct val="100000"/>
              </a:lnSpc>
              <a:defRPr sz="3600">
                <a:latin typeface="Calibri"/>
                <a:ea typeface="Calibri"/>
                <a:cs typeface="Calibri"/>
                <a:sym typeface="Calibri"/>
              </a:defRPr>
            </a:pPr>
            <a:endParaRPr/>
          </a:p>
        </p:txBody>
      </p:sp>
      <p:sp>
        <p:nvSpPr>
          <p:cNvPr id="308" name="TextBox 6"/>
          <p:cNvSpPr txBox="1"/>
          <p:nvPr/>
        </p:nvSpPr>
        <p:spPr>
          <a:xfrm>
            <a:off x="10817103" y="4421712"/>
            <a:ext cx="3360188" cy="182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828800">
              <a:lnSpc>
                <a:spcPct val="100000"/>
              </a:lnSpc>
              <a:defRPr sz="12000" b="1" cap="all">
                <a:solidFill>
                  <a:srgbClr val="7F7F7F"/>
                </a:solidFill>
                <a:latin typeface="Helvetica"/>
                <a:ea typeface="Helvetica"/>
                <a:cs typeface="Helvetica"/>
                <a:sym typeface="Helvetica"/>
              </a:defRPr>
            </a:lvl1pPr>
          </a:lstStyle>
          <a:p>
            <a:r>
              <a:t>02</a:t>
            </a:r>
          </a:p>
        </p:txBody>
      </p:sp>
      <p:sp>
        <p:nvSpPr>
          <p:cNvPr id="309" name="Rectangle 9"/>
          <p:cNvSpPr/>
          <p:nvPr/>
        </p:nvSpPr>
        <p:spPr>
          <a:xfrm>
            <a:off x="16316441" y="4074561"/>
            <a:ext cx="5860168" cy="8220292"/>
          </a:xfrm>
          <a:prstGeom prst="rect">
            <a:avLst/>
          </a:prstGeom>
          <a:solidFill>
            <a:srgbClr val="F3F3F3"/>
          </a:solidFill>
          <a:ln w="12700">
            <a:miter lim="400000"/>
          </a:ln>
        </p:spPr>
        <p:txBody>
          <a:bodyPr lIns="45719" rIns="45719" anchor="ctr"/>
          <a:lstStyle/>
          <a:p>
            <a:pPr defTabSz="825500">
              <a:lnSpc>
                <a:spcPct val="100000"/>
              </a:lnSpc>
              <a:defRPr sz="3200">
                <a:solidFill>
                  <a:srgbClr val="FFFFFF"/>
                </a:solidFill>
                <a:latin typeface="Helvetica Neue Medium"/>
                <a:ea typeface="Helvetica Neue Medium"/>
                <a:cs typeface="Helvetica Neue Medium"/>
                <a:sym typeface="Helvetica Neue Medium"/>
              </a:defRPr>
            </a:pPr>
            <a:endParaRPr/>
          </a:p>
        </p:txBody>
      </p:sp>
      <p:sp>
        <p:nvSpPr>
          <p:cNvPr id="310" name="TextBox 3"/>
          <p:cNvSpPr txBox="1"/>
          <p:nvPr/>
        </p:nvSpPr>
        <p:spPr>
          <a:xfrm>
            <a:off x="17453223" y="6381219"/>
            <a:ext cx="3586604" cy="76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1828800">
              <a:lnSpc>
                <a:spcPct val="100000"/>
              </a:lnSpc>
              <a:defRPr sz="2500" b="1" cap="all" spc="416">
                <a:latin typeface="Helvetica"/>
                <a:ea typeface="Helvetica"/>
                <a:cs typeface="Helvetica"/>
                <a:sym typeface="Helvetica"/>
              </a:defRPr>
            </a:pPr>
            <a:r>
              <a:t>Different</a:t>
            </a:r>
          </a:p>
          <a:p>
            <a:pPr defTabSz="1828800">
              <a:lnSpc>
                <a:spcPct val="100000"/>
              </a:lnSpc>
              <a:defRPr sz="2500" b="1" cap="all" spc="416">
                <a:latin typeface="Helvetica"/>
                <a:ea typeface="Helvetica"/>
                <a:cs typeface="Helvetica"/>
                <a:sym typeface="Helvetica"/>
              </a:defRPr>
            </a:pPr>
            <a:r>
              <a:t>Dimensions</a:t>
            </a:r>
          </a:p>
        </p:txBody>
      </p:sp>
      <p:sp>
        <p:nvSpPr>
          <p:cNvPr id="311" name="TextBox 4"/>
          <p:cNvSpPr txBox="1"/>
          <p:nvPr/>
        </p:nvSpPr>
        <p:spPr>
          <a:xfrm>
            <a:off x="16912733" y="7970060"/>
            <a:ext cx="4667584" cy="1506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828800">
              <a:lnSpc>
                <a:spcPct val="140000"/>
              </a:lnSpc>
              <a:spcBef>
                <a:spcPts val="2400"/>
              </a:spcBef>
              <a:defRPr>
                <a:latin typeface="Helvetica"/>
                <a:ea typeface="Helvetica"/>
                <a:cs typeface="Helvetica"/>
                <a:sym typeface="Helvetica"/>
              </a:defRPr>
            </a:lvl1pPr>
          </a:lstStyle>
          <a:p>
            <a:r>
              <a:rPr dirty="0"/>
              <a:t>There are many things that could have been done to unpack the results in different dimensions</a:t>
            </a:r>
            <a:r>
              <a:rPr lang="en-CA" dirty="0"/>
              <a:t>.</a:t>
            </a:r>
            <a:endParaRPr dirty="0"/>
          </a:p>
        </p:txBody>
      </p:sp>
      <p:sp>
        <p:nvSpPr>
          <p:cNvPr id="312" name="Straight Connector 5"/>
          <p:cNvSpPr/>
          <p:nvPr/>
        </p:nvSpPr>
        <p:spPr>
          <a:xfrm>
            <a:off x="18991358" y="7556639"/>
            <a:ext cx="510335" cy="1"/>
          </a:xfrm>
          <a:prstGeom prst="line">
            <a:avLst/>
          </a:prstGeom>
          <a:ln w="38100">
            <a:solidFill>
              <a:srgbClr val="FF0000"/>
            </a:solidFill>
            <a:miter/>
          </a:ln>
        </p:spPr>
        <p:txBody>
          <a:bodyPr lIns="45719" rIns="45719"/>
          <a:lstStyle/>
          <a:p>
            <a:pPr algn="l" defTabSz="1828800">
              <a:lnSpc>
                <a:spcPct val="100000"/>
              </a:lnSpc>
              <a:defRPr sz="3600">
                <a:latin typeface="Calibri"/>
                <a:ea typeface="Calibri"/>
                <a:cs typeface="Calibri"/>
                <a:sym typeface="Calibri"/>
              </a:defRPr>
            </a:pPr>
            <a:endParaRPr/>
          </a:p>
        </p:txBody>
      </p:sp>
      <p:sp>
        <p:nvSpPr>
          <p:cNvPr id="313" name="TextBox 6"/>
          <p:cNvSpPr txBox="1"/>
          <p:nvPr/>
        </p:nvSpPr>
        <p:spPr>
          <a:xfrm>
            <a:off x="17566431" y="4421712"/>
            <a:ext cx="3360188" cy="182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1828800">
              <a:lnSpc>
                <a:spcPct val="100000"/>
              </a:lnSpc>
              <a:defRPr sz="12000" b="1" cap="all">
                <a:solidFill>
                  <a:srgbClr val="7F7F7F"/>
                </a:solidFill>
                <a:latin typeface="Helvetica"/>
                <a:ea typeface="Helvetica"/>
                <a:cs typeface="Helvetica"/>
                <a:sym typeface="Helvetica"/>
              </a:defRPr>
            </a:lvl1pPr>
          </a:lstStyle>
          <a:p>
            <a:r>
              <a:t>03</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Onclusion"/>
          <p:cNvSpPr txBox="1">
            <a:spLocks noGrp="1"/>
          </p:cNvSpPr>
          <p:nvPr>
            <p:ph type="title"/>
          </p:nvPr>
        </p:nvSpPr>
        <p:spPr>
          <a:prstGeom prst="rect">
            <a:avLst/>
          </a:prstGeom>
        </p:spPr>
        <p:txBody>
          <a:bodyPr/>
          <a:lstStyle/>
          <a:p>
            <a:r>
              <a:t>COnclusion</a:t>
            </a:r>
          </a:p>
        </p:txBody>
      </p:sp>
      <p:sp>
        <p:nvSpPr>
          <p:cNvPr id="31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317" name="Text Placeholder 2"/>
          <p:cNvSpPr txBox="1">
            <a:spLocks noGrp="1"/>
          </p:cNvSpPr>
          <p:nvPr>
            <p:ph type="body" idx="21"/>
          </p:nvPr>
        </p:nvSpPr>
        <p:spPr>
          <a:xfrm>
            <a:off x="2590800" y="3295784"/>
            <a:ext cx="19202400" cy="965965"/>
          </a:xfrm>
          <a:prstGeom prst="rect">
            <a:avLst/>
          </a:prstGeom>
        </p:spPr>
        <p:txBody>
          <a:bodyPr/>
          <a:lstStyle>
            <a:lvl1pPr>
              <a:defRPr sz="4900">
                <a:solidFill>
                  <a:srgbClr val="000000"/>
                </a:solidFill>
              </a:defRPr>
            </a:lvl1pPr>
          </a:lstStyle>
          <a:p>
            <a:r>
              <a:t>Future Directions</a:t>
            </a:r>
          </a:p>
        </p:txBody>
      </p:sp>
      <p:sp>
        <p:nvSpPr>
          <p:cNvPr id="318" name="The researchers responsible for this work encourage other researchers to work with the data. Moreover, the data infrastructure highlighted throughout the work can be (and is being) expanded by the addition of new universities and links to many data sourc"/>
          <p:cNvSpPr txBox="1"/>
          <p:nvPr/>
        </p:nvSpPr>
        <p:spPr>
          <a:xfrm>
            <a:off x="4605287" y="4842450"/>
            <a:ext cx="15173426" cy="6650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marL="636154" indent="-636154" algn="just" defTabSz="1828800">
              <a:lnSpc>
                <a:spcPct val="150000"/>
              </a:lnSpc>
              <a:spcBef>
                <a:spcPts val="3200"/>
              </a:spcBef>
              <a:buClr>
                <a:srgbClr val="000000"/>
              </a:buClr>
              <a:buSzPct val="100000"/>
              <a:buAutoNum type="arabicPeriod"/>
              <a:defRPr sz="3600">
                <a:latin typeface="Times New Roman"/>
                <a:ea typeface="Times New Roman"/>
                <a:cs typeface="Times New Roman"/>
                <a:sym typeface="Times New Roman"/>
              </a:defRPr>
            </a:lvl1pPr>
          </a:lstStyle>
          <a:p>
            <a:pPr marL="0" indent="0">
              <a:buNone/>
            </a:pPr>
            <a:r>
              <a:rPr dirty="0"/>
              <a:t>The researchers responsible for this work encourage other researchers to work with the data. Moreover, the data infrastructure highlighted throughout the work can be expanded by the addition of new universities and links to many data sources. In addition, the work can also be used to allow more investigation about how science is organized and to investigate the effect of policies instituted by research institutions on the retention and productivity of scientists, student placements, career trajectories and business startups. Finally, the data infrastructure can be replicated by other countries.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321" name="Member Contributions"/>
          <p:cNvSpPr txBox="1"/>
          <p:nvPr/>
        </p:nvSpPr>
        <p:spPr>
          <a:xfrm>
            <a:off x="1741168" y="925078"/>
            <a:ext cx="8105395" cy="1249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Member Contributions</a:t>
            </a:r>
          </a:p>
        </p:txBody>
      </p:sp>
      <p:sp>
        <p:nvSpPr>
          <p:cNvPr id="322" name="Xuanqi Wei(Henry): Slides Making &amp; Introduction (Background, Author Interest &amp; Significance)…"/>
          <p:cNvSpPr txBox="1"/>
          <p:nvPr/>
        </p:nvSpPr>
        <p:spPr>
          <a:xfrm>
            <a:off x="1695313" y="2780226"/>
            <a:ext cx="20993374" cy="949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4900"/>
            </a:pPr>
            <a:r>
              <a:t>Xuanqi Wei(Henry): Slides Making &amp; Introduction (Background, Author Interest &amp; Significance)</a:t>
            </a:r>
          </a:p>
          <a:p>
            <a:pPr algn="l">
              <a:defRPr sz="4900"/>
            </a:pPr>
            <a:endParaRPr/>
          </a:p>
          <a:p>
            <a:pPr algn="l">
              <a:defRPr sz="4900"/>
            </a:pPr>
            <a:r>
              <a:t>Shujun Yang(Chloe): Methods (Study Design, Participants &amp; Statistical Test)</a:t>
            </a:r>
          </a:p>
          <a:p>
            <a:pPr algn="l">
              <a:defRPr sz="4900"/>
            </a:pPr>
            <a:endParaRPr/>
          </a:p>
          <a:p>
            <a:pPr algn="l">
              <a:defRPr sz="4900"/>
            </a:pPr>
            <a:r>
              <a:t>Riyad Veliyev: Results (Administrative Data &amp; Qualitative Data) &amp; the Supporting Facts</a:t>
            </a:r>
          </a:p>
          <a:p>
            <a:pPr algn="l">
              <a:defRPr sz="4900"/>
            </a:pPr>
            <a:endParaRPr/>
          </a:p>
          <a:p>
            <a:pPr algn="l">
              <a:defRPr sz="4900"/>
            </a:pPr>
            <a:r>
              <a:t>Nicolas Dias Martin: Results (Survey) &amp; Conclusion (Findings, Limitation &amp; Future Directions)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325" name="Thank you so much for listening!"/>
          <p:cNvSpPr txBox="1"/>
          <p:nvPr/>
        </p:nvSpPr>
        <p:spPr>
          <a:xfrm>
            <a:off x="6476238" y="5806617"/>
            <a:ext cx="11431525" cy="1249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000"/>
            </a:lvl1pPr>
          </a:lstStyle>
          <a:p>
            <a:r>
              <a:t>Thank you so much for listening!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tangle"/>
          <p:cNvSpPr/>
          <p:nvPr/>
        </p:nvSpPr>
        <p:spPr>
          <a:xfrm>
            <a:off x="254000" y="251767"/>
            <a:ext cx="23876000" cy="13212466"/>
          </a:xfrm>
          <a:prstGeom prst="rect">
            <a:avLst/>
          </a:prstGeom>
          <a:solidFill>
            <a:srgbClr val="FFFFFF"/>
          </a:solidFill>
          <a:ln w="12700">
            <a:miter lim="400000"/>
          </a:ln>
        </p:spPr>
        <p:txBody>
          <a:bodyPr lIns="45719" rIns="45719" anchor="ctr"/>
          <a:lstStyle/>
          <a:p>
            <a:pPr algn="l" defTabSz="914400">
              <a:lnSpc>
                <a:spcPct val="100000"/>
              </a:lnSpc>
              <a:defRPr sz="1800">
                <a:latin typeface="Calibri"/>
                <a:ea typeface="Calibri"/>
                <a:cs typeface="Calibri"/>
                <a:sym typeface="Calibri"/>
              </a:defRPr>
            </a:pPr>
            <a:endParaRPr/>
          </a:p>
        </p:txBody>
      </p:sp>
      <p:sp>
        <p:nvSpPr>
          <p:cNvPr id="212" name="Line"/>
          <p:cNvSpPr/>
          <p:nvPr/>
        </p:nvSpPr>
        <p:spPr>
          <a:xfrm flipV="1">
            <a:off x="9270999" y="5224925"/>
            <a:ext cx="1" cy="8223380"/>
          </a:xfrm>
          <a:prstGeom prst="line">
            <a:avLst/>
          </a:prstGeom>
          <a:ln w="25400">
            <a:solidFill>
              <a:srgbClr val="DDDDDD"/>
            </a:solidFill>
            <a:miter/>
          </a:ln>
        </p:spPr>
        <p:txBody>
          <a:bodyPr tIns="91439" bIns="91439"/>
          <a:lstStyle/>
          <a:p>
            <a:pPr algn="l" defTabSz="457200">
              <a:lnSpc>
                <a:spcPct val="100000"/>
              </a:lnSpc>
              <a:defRPr sz="2800">
                <a:solidFill>
                  <a:srgbClr val="535353"/>
                </a:solidFill>
                <a:uFill>
                  <a:solidFill>
                    <a:srgbClr val="011480"/>
                  </a:solidFill>
                </a:uFill>
                <a:latin typeface="Helvetica"/>
                <a:ea typeface="Helvetica"/>
                <a:cs typeface="Helvetica"/>
                <a:sym typeface="Helvetica"/>
              </a:defRPr>
            </a:pPr>
            <a:endParaRPr/>
          </a:p>
        </p:txBody>
      </p:sp>
      <p:sp>
        <p:nvSpPr>
          <p:cNvPr id="213" name="Circle"/>
          <p:cNvSpPr/>
          <p:nvPr/>
        </p:nvSpPr>
        <p:spPr>
          <a:xfrm>
            <a:off x="9061276" y="5246602"/>
            <a:ext cx="419448" cy="419448"/>
          </a:xfrm>
          <a:prstGeom prst="ellipse">
            <a:avLst/>
          </a:prstGeom>
          <a:solidFill>
            <a:srgbClr val="FFFFFF"/>
          </a:solidFill>
          <a:ln w="25400">
            <a:solidFill>
              <a:srgbClr val="A4947E"/>
            </a:solidFill>
            <a:miter/>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14" name="Circle"/>
          <p:cNvSpPr/>
          <p:nvPr/>
        </p:nvSpPr>
        <p:spPr>
          <a:xfrm>
            <a:off x="9167716" y="5354725"/>
            <a:ext cx="206568" cy="203201"/>
          </a:xfrm>
          <a:prstGeom prst="ellipse">
            <a:avLst/>
          </a:prstGeom>
          <a:solidFill>
            <a:srgbClr val="A4947E"/>
          </a:solidFill>
          <a:ln w="12700">
            <a:miter lim="400000"/>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15" name="Background…"/>
          <p:cNvSpPr txBox="1"/>
          <p:nvPr/>
        </p:nvSpPr>
        <p:spPr>
          <a:xfrm>
            <a:off x="10637077" y="6247099"/>
            <a:ext cx="6411155" cy="2493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Background</a:t>
            </a:r>
          </a:p>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Authors Interest</a:t>
            </a:r>
          </a:p>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Study Significance</a:t>
            </a:r>
          </a:p>
        </p:txBody>
      </p:sp>
      <p:sp>
        <p:nvSpPr>
          <p:cNvPr id="216" name="Introduction"/>
          <p:cNvSpPr txBox="1"/>
          <p:nvPr/>
        </p:nvSpPr>
        <p:spPr>
          <a:xfrm>
            <a:off x="10604608" y="4973821"/>
            <a:ext cx="4132775" cy="9003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lvl1pPr algn="l" defTabSz="914400">
              <a:lnSpc>
                <a:spcPct val="80000"/>
              </a:lnSpc>
              <a:defRPr sz="4400">
                <a:solidFill>
                  <a:srgbClr val="A4947E"/>
                </a:solidFill>
                <a:latin typeface="Helvetica"/>
                <a:ea typeface="Helvetica"/>
                <a:cs typeface="Helvetica"/>
                <a:sym typeface="Helvetica"/>
              </a:defRPr>
            </a:lvl1pPr>
          </a:lstStyle>
          <a:p>
            <a:r>
              <a:t>Introduction</a:t>
            </a:r>
          </a:p>
        </p:txBody>
      </p:sp>
      <p:sp>
        <p:nvSpPr>
          <p:cNvPr id="217" name="Circle"/>
          <p:cNvSpPr/>
          <p:nvPr/>
        </p:nvSpPr>
        <p:spPr>
          <a:xfrm>
            <a:off x="9061276" y="9386802"/>
            <a:ext cx="419448" cy="419448"/>
          </a:xfrm>
          <a:prstGeom prst="ellipse">
            <a:avLst/>
          </a:prstGeom>
          <a:solidFill>
            <a:srgbClr val="FFFFFF"/>
          </a:solidFill>
          <a:ln w="25400">
            <a:solidFill>
              <a:srgbClr val="A4947E"/>
            </a:solidFill>
            <a:miter/>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18" name="Circle"/>
          <p:cNvSpPr/>
          <p:nvPr/>
        </p:nvSpPr>
        <p:spPr>
          <a:xfrm>
            <a:off x="9167716" y="9494925"/>
            <a:ext cx="206568" cy="203201"/>
          </a:xfrm>
          <a:prstGeom prst="ellipse">
            <a:avLst/>
          </a:prstGeom>
          <a:solidFill>
            <a:srgbClr val="A4947E"/>
          </a:solidFill>
          <a:ln w="12700">
            <a:miter lim="400000"/>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19" name="Study Design…"/>
          <p:cNvSpPr txBox="1"/>
          <p:nvPr/>
        </p:nvSpPr>
        <p:spPr>
          <a:xfrm>
            <a:off x="10637077" y="10201171"/>
            <a:ext cx="6411155" cy="21294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Study Design</a:t>
            </a:r>
          </a:p>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Participation</a:t>
            </a:r>
          </a:p>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Statistical Test</a:t>
            </a:r>
          </a:p>
        </p:txBody>
      </p:sp>
      <p:sp>
        <p:nvSpPr>
          <p:cNvPr id="220" name="Methods"/>
          <p:cNvSpPr txBox="1"/>
          <p:nvPr/>
        </p:nvSpPr>
        <p:spPr>
          <a:xfrm>
            <a:off x="10604608" y="9114021"/>
            <a:ext cx="4132775" cy="9003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lvl1pPr algn="l" defTabSz="914400">
              <a:lnSpc>
                <a:spcPct val="80000"/>
              </a:lnSpc>
              <a:defRPr sz="4400">
                <a:solidFill>
                  <a:srgbClr val="A4947E"/>
                </a:solidFill>
                <a:latin typeface="Helvetica"/>
                <a:ea typeface="Helvetica"/>
                <a:cs typeface="Helvetica"/>
                <a:sym typeface="Helvetica"/>
              </a:defRPr>
            </a:lvl1pPr>
          </a:lstStyle>
          <a:p>
            <a:r>
              <a:t>Methods</a:t>
            </a:r>
          </a:p>
        </p:txBody>
      </p:sp>
      <p:sp>
        <p:nvSpPr>
          <p:cNvPr id="2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222" name="Presentation…"/>
          <p:cNvSpPr txBox="1">
            <a:spLocks noGrp="1"/>
          </p:cNvSpPr>
          <p:nvPr>
            <p:ph type="title"/>
          </p:nvPr>
        </p:nvSpPr>
        <p:spPr>
          <a:xfrm>
            <a:off x="8464922" y="301525"/>
            <a:ext cx="7454156" cy="2737123"/>
          </a:xfrm>
          <a:prstGeom prst="rect">
            <a:avLst/>
          </a:prstGeom>
        </p:spPr>
        <p:txBody>
          <a:bodyPr/>
          <a:lstStyle/>
          <a:p>
            <a:pPr algn="ctr"/>
            <a:r>
              <a:t>Presentation</a:t>
            </a:r>
          </a:p>
          <a:p>
            <a:pPr algn="ctr"/>
            <a:r>
              <a:t>Overview</a:t>
            </a:r>
          </a:p>
        </p:txBody>
      </p:sp>
      <p:sp>
        <p:nvSpPr>
          <p:cNvPr id="223" name="Line"/>
          <p:cNvSpPr/>
          <p:nvPr/>
        </p:nvSpPr>
        <p:spPr>
          <a:xfrm>
            <a:off x="11658112" y="3196034"/>
            <a:ext cx="1067777" cy="1"/>
          </a:xfrm>
          <a:prstGeom prst="line">
            <a:avLst/>
          </a:prstGeom>
          <a:ln w="50800">
            <a:solidFill>
              <a:srgbClr val="535353"/>
            </a:solidFill>
            <a:miter/>
          </a:ln>
        </p:spPr>
        <p:txBody>
          <a:bodyPr tIns="91439" bIns="91439"/>
          <a:lstStyle/>
          <a:p>
            <a:pPr algn="l" defTabSz="457200">
              <a:lnSpc>
                <a:spcPct val="100000"/>
              </a:lnSpc>
              <a:defRPr sz="2800">
                <a:solidFill>
                  <a:srgbClr val="535353"/>
                </a:solidFill>
                <a:uFill>
                  <a:solidFill>
                    <a:srgbClr val="011480"/>
                  </a:solidFill>
                </a:uFill>
                <a:latin typeface="Helvetica"/>
                <a:ea typeface="Helvetica"/>
                <a:cs typeface="Helvetica"/>
                <a:sym typeface="Helvetica"/>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Rectangle"/>
          <p:cNvSpPr/>
          <p:nvPr/>
        </p:nvSpPr>
        <p:spPr>
          <a:xfrm>
            <a:off x="254000" y="251767"/>
            <a:ext cx="23876000" cy="13212466"/>
          </a:xfrm>
          <a:prstGeom prst="rect">
            <a:avLst/>
          </a:prstGeom>
          <a:solidFill>
            <a:srgbClr val="FFFFFF"/>
          </a:solidFill>
          <a:ln w="12700">
            <a:miter lim="400000"/>
          </a:ln>
        </p:spPr>
        <p:txBody>
          <a:bodyPr lIns="45719" rIns="45719" anchor="ctr"/>
          <a:lstStyle/>
          <a:p>
            <a:pPr algn="l" defTabSz="914400">
              <a:lnSpc>
                <a:spcPct val="100000"/>
              </a:lnSpc>
              <a:defRPr sz="1800">
                <a:latin typeface="Calibri"/>
                <a:ea typeface="Calibri"/>
                <a:cs typeface="Calibri"/>
                <a:sym typeface="Calibri"/>
              </a:defRPr>
            </a:pPr>
            <a:endParaRPr/>
          </a:p>
        </p:txBody>
      </p:sp>
      <p:sp>
        <p:nvSpPr>
          <p:cNvPr id="226" name="Line"/>
          <p:cNvSpPr/>
          <p:nvPr/>
        </p:nvSpPr>
        <p:spPr>
          <a:xfrm flipV="1">
            <a:off x="9270999" y="282478"/>
            <a:ext cx="1" cy="7438127"/>
          </a:xfrm>
          <a:prstGeom prst="line">
            <a:avLst/>
          </a:prstGeom>
          <a:ln w="25400">
            <a:solidFill>
              <a:srgbClr val="DDDDDD"/>
            </a:solidFill>
            <a:miter/>
          </a:ln>
        </p:spPr>
        <p:txBody>
          <a:bodyPr tIns="91439" bIns="91439"/>
          <a:lstStyle/>
          <a:p>
            <a:pPr algn="l" defTabSz="457200">
              <a:lnSpc>
                <a:spcPct val="100000"/>
              </a:lnSpc>
              <a:defRPr sz="2800">
                <a:solidFill>
                  <a:srgbClr val="535353"/>
                </a:solidFill>
                <a:uFill>
                  <a:solidFill>
                    <a:srgbClr val="011480"/>
                  </a:solidFill>
                </a:uFill>
                <a:latin typeface="Helvetica"/>
                <a:ea typeface="Helvetica"/>
                <a:cs typeface="Helvetica"/>
                <a:sym typeface="Helvetica"/>
              </a:defRPr>
            </a:pPr>
            <a:endParaRPr/>
          </a:p>
        </p:txBody>
      </p:sp>
      <p:sp>
        <p:nvSpPr>
          <p:cNvPr id="2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228" name="Circle"/>
          <p:cNvSpPr/>
          <p:nvPr/>
        </p:nvSpPr>
        <p:spPr>
          <a:xfrm>
            <a:off x="9061276" y="5500602"/>
            <a:ext cx="419448" cy="419448"/>
          </a:xfrm>
          <a:prstGeom prst="ellipse">
            <a:avLst/>
          </a:prstGeom>
          <a:solidFill>
            <a:srgbClr val="FFFFFF"/>
          </a:solidFill>
          <a:ln w="25400">
            <a:solidFill>
              <a:srgbClr val="535353"/>
            </a:solidFill>
            <a:miter/>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29" name="Circle"/>
          <p:cNvSpPr/>
          <p:nvPr/>
        </p:nvSpPr>
        <p:spPr>
          <a:xfrm>
            <a:off x="9167716" y="5608725"/>
            <a:ext cx="206568" cy="203201"/>
          </a:xfrm>
          <a:prstGeom prst="ellipse">
            <a:avLst/>
          </a:prstGeom>
          <a:solidFill>
            <a:srgbClr val="535353"/>
          </a:solidFill>
          <a:ln w="12700">
            <a:miter lim="400000"/>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30" name="Most important message…"/>
          <p:cNvSpPr txBox="1"/>
          <p:nvPr/>
        </p:nvSpPr>
        <p:spPr>
          <a:xfrm>
            <a:off x="10755561" y="6421509"/>
            <a:ext cx="6190891" cy="22762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Most important message</a:t>
            </a:r>
          </a:p>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Limitations</a:t>
            </a:r>
          </a:p>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Future Directions</a:t>
            </a:r>
          </a:p>
        </p:txBody>
      </p:sp>
      <p:sp>
        <p:nvSpPr>
          <p:cNvPr id="231" name="Conclusion"/>
          <p:cNvSpPr txBox="1"/>
          <p:nvPr/>
        </p:nvSpPr>
        <p:spPr>
          <a:xfrm>
            <a:off x="10604608" y="5227821"/>
            <a:ext cx="4132775" cy="9003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lvl1pPr algn="l" defTabSz="914400">
              <a:lnSpc>
                <a:spcPct val="80000"/>
              </a:lnSpc>
              <a:defRPr sz="4400">
                <a:solidFill>
                  <a:srgbClr val="535353"/>
                </a:solidFill>
                <a:latin typeface="Helvetica"/>
                <a:ea typeface="Helvetica"/>
                <a:cs typeface="Helvetica"/>
                <a:sym typeface="Helvetica"/>
              </a:defRPr>
            </a:lvl1pPr>
          </a:lstStyle>
          <a:p>
            <a:r>
              <a:t>Conclusion</a:t>
            </a:r>
          </a:p>
        </p:txBody>
      </p:sp>
      <p:sp>
        <p:nvSpPr>
          <p:cNvPr id="232" name="Circle"/>
          <p:cNvSpPr/>
          <p:nvPr/>
        </p:nvSpPr>
        <p:spPr>
          <a:xfrm>
            <a:off x="9061276" y="1182602"/>
            <a:ext cx="419448" cy="419448"/>
          </a:xfrm>
          <a:prstGeom prst="ellipse">
            <a:avLst/>
          </a:prstGeom>
          <a:solidFill>
            <a:srgbClr val="FFFFFF"/>
          </a:solidFill>
          <a:ln w="25400">
            <a:solidFill>
              <a:srgbClr val="535353"/>
            </a:solidFill>
            <a:miter/>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33" name="Circle"/>
          <p:cNvSpPr/>
          <p:nvPr/>
        </p:nvSpPr>
        <p:spPr>
          <a:xfrm>
            <a:off x="9167716" y="1290725"/>
            <a:ext cx="206568" cy="203201"/>
          </a:xfrm>
          <a:prstGeom prst="ellipse">
            <a:avLst/>
          </a:prstGeom>
          <a:solidFill>
            <a:srgbClr val="535353"/>
          </a:solidFill>
          <a:ln w="12700">
            <a:miter lim="400000"/>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34" name="From Administrative Data…"/>
          <p:cNvSpPr txBox="1"/>
          <p:nvPr/>
        </p:nvSpPr>
        <p:spPr>
          <a:xfrm>
            <a:off x="10660774" y="2201325"/>
            <a:ext cx="5859697" cy="2635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From Administrative Data</a:t>
            </a:r>
          </a:p>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From Qualitative Data</a:t>
            </a:r>
          </a:p>
          <a:p>
            <a:pPr marL="614218" indent="-614218" algn="l" defTabSz="457200">
              <a:lnSpc>
                <a:spcPct val="100000"/>
              </a:lnSpc>
              <a:buClr>
                <a:srgbClr val="000000"/>
              </a:buClr>
              <a:buSzPct val="100000"/>
              <a:buAutoNum type="arabicPeriod"/>
              <a:defRPr sz="3500">
                <a:solidFill>
                  <a:srgbClr val="A7A7A7"/>
                </a:solidFill>
                <a:uFill>
                  <a:solidFill>
                    <a:srgbClr val="011480"/>
                  </a:solidFill>
                </a:uFill>
                <a:latin typeface="Helvetica"/>
                <a:ea typeface="Helvetica"/>
                <a:cs typeface="Helvetica"/>
                <a:sym typeface="Helvetica"/>
              </a:defRPr>
            </a:pPr>
            <a:r>
              <a:t>From the Survey</a:t>
            </a:r>
          </a:p>
        </p:txBody>
      </p:sp>
      <p:sp>
        <p:nvSpPr>
          <p:cNvPr id="235" name="Results"/>
          <p:cNvSpPr txBox="1"/>
          <p:nvPr/>
        </p:nvSpPr>
        <p:spPr>
          <a:xfrm>
            <a:off x="10604608" y="909821"/>
            <a:ext cx="4132775" cy="9003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lvl1pPr algn="l" defTabSz="914400">
              <a:lnSpc>
                <a:spcPct val="80000"/>
              </a:lnSpc>
              <a:defRPr sz="4400">
                <a:solidFill>
                  <a:srgbClr val="535353"/>
                </a:solidFill>
                <a:latin typeface="Helvetica"/>
                <a:ea typeface="Helvetica"/>
                <a:cs typeface="Helvetica"/>
                <a:sym typeface="Helvetica"/>
              </a:defRPr>
            </a:lvl1pPr>
          </a:lstStyle>
          <a:p>
            <a:r>
              <a:t>Results</a:t>
            </a:r>
          </a:p>
        </p:txBody>
      </p:sp>
      <p:sp>
        <p:nvSpPr>
          <p:cNvPr id="236" name="Line"/>
          <p:cNvSpPr/>
          <p:nvPr/>
        </p:nvSpPr>
        <p:spPr>
          <a:xfrm>
            <a:off x="11658112" y="10308034"/>
            <a:ext cx="1067777" cy="1"/>
          </a:xfrm>
          <a:prstGeom prst="line">
            <a:avLst/>
          </a:prstGeom>
          <a:ln w="50800">
            <a:solidFill>
              <a:srgbClr val="535353"/>
            </a:solidFill>
            <a:miter/>
          </a:ln>
        </p:spPr>
        <p:txBody>
          <a:bodyPr tIns="91439" bIns="91439"/>
          <a:lstStyle/>
          <a:p>
            <a:pPr algn="l" defTabSz="457200">
              <a:lnSpc>
                <a:spcPct val="100000"/>
              </a:lnSpc>
              <a:defRPr sz="2800">
                <a:solidFill>
                  <a:srgbClr val="535353"/>
                </a:solidFill>
                <a:uFill>
                  <a:solidFill>
                    <a:srgbClr val="011480"/>
                  </a:solidFill>
                </a:uFill>
                <a:latin typeface="Helvetica"/>
                <a:ea typeface="Helvetica"/>
                <a:cs typeface="Helvetica"/>
                <a:sym typeface="Helvetica"/>
              </a:defRPr>
            </a:pPr>
            <a:endParaRPr/>
          </a:p>
        </p:txBody>
      </p:sp>
      <p:sp>
        <p:nvSpPr>
          <p:cNvPr id="237" name="Rectangle"/>
          <p:cNvSpPr/>
          <p:nvPr/>
        </p:nvSpPr>
        <p:spPr>
          <a:xfrm>
            <a:off x="6572936" y="11021814"/>
            <a:ext cx="5141238" cy="1934158"/>
          </a:xfrm>
          <a:prstGeom prst="rect">
            <a:avLst/>
          </a:prstGeom>
          <a:solidFill>
            <a:srgbClr val="535353"/>
          </a:solidFill>
          <a:ln w="12700">
            <a:miter lim="400000"/>
          </a:ln>
        </p:spPr>
        <p:txBody>
          <a:bodyPr tIns="91439" bIns="91439" anchor="ctr"/>
          <a:lstStyle/>
          <a:p>
            <a:pPr algn="l" defTabSz="914400">
              <a:lnSpc>
                <a:spcPct val="100000"/>
              </a:lnSpc>
              <a:defRPr sz="3600">
                <a:latin typeface="Calibri"/>
                <a:ea typeface="Calibri"/>
                <a:cs typeface="Calibri"/>
                <a:sym typeface="Calibri"/>
              </a:defRPr>
            </a:pPr>
            <a:endParaRPr/>
          </a:p>
        </p:txBody>
      </p:sp>
      <p:sp>
        <p:nvSpPr>
          <p:cNvPr id="238" name="Q &amp; A"/>
          <p:cNvSpPr txBox="1"/>
          <p:nvPr/>
        </p:nvSpPr>
        <p:spPr>
          <a:xfrm>
            <a:off x="6983201" y="11148814"/>
            <a:ext cx="4320709" cy="19341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lvl1pPr defTabSz="914400">
              <a:defRPr sz="10000">
                <a:solidFill>
                  <a:srgbClr val="A4947E"/>
                </a:solidFill>
                <a:latin typeface="Helvetica"/>
                <a:ea typeface="Helvetica"/>
                <a:cs typeface="Helvetica"/>
                <a:sym typeface="Helvetica"/>
              </a:defRPr>
            </a:lvl1pPr>
          </a:lstStyle>
          <a:p>
            <a:r>
              <a:t>Q &amp; A</a:t>
            </a:r>
          </a:p>
        </p:txBody>
      </p:sp>
      <p:sp>
        <p:nvSpPr>
          <p:cNvPr id="239" name="Contribution"/>
          <p:cNvSpPr txBox="1"/>
          <p:nvPr/>
        </p:nvSpPr>
        <p:spPr>
          <a:xfrm>
            <a:off x="12647801" y="11538721"/>
            <a:ext cx="5039029" cy="9003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lvl1pPr algn="l" defTabSz="914400">
              <a:lnSpc>
                <a:spcPct val="80000"/>
              </a:lnSpc>
              <a:defRPr sz="4400">
                <a:solidFill>
                  <a:srgbClr val="535353"/>
                </a:solidFill>
                <a:latin typeface="Helvetica"/>
                <a:ea typeface="Helvetica"/>
                <a:cs typeface="Helvetica"/>
                <a:sym typeface="Helvetica"/>
              </a:defRPr>
            </a:lvl1pPr>
          </a:lstStyle>
          <a:p>
            <a:r>
              <a:t>Contribution</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Introduction"/>
          <p:cNvSpPr txBox="1">
            <a:spLocks noGrp="1"/>
          </p:cNvSpPr>
          <p:nvPr>
            <p:ph type="title"/>
          </p:nvPr>
        </p:nvSpPr>
        <p:spPr>
          <a:prstGeom prst="rect">
            <a:avLst/>
          </a:prstGeom>
        </p:spPr>
        <p:txBody>
          <a:bodyPr/>
          <a:lstStyle/>
          <a:p>
            <a:r>
              <a:t>Introduction</a:t>
            </a:r>
          </a:p>
        </p:txBody>
      </p:sp>
      <p:sp>
        <p:nvSpPr>
          <p:cNvPr id="242" name="Slide Number"/>
          <p:cNvSpPr txBox="1">
            <a:spLocks noGrp="1"/>
          </p:cNvSpPr>
          <p:nvPr>
            <p:ph type="sldNum" sz="quarter" idx="2"/>
          </p:nvPr>
        </p:nvSpPr>
        <p:spPr>
          <a:xfrm>
            <a:off x="21444940" y="12631574"/>
            <a:ext cx="241438" cy="381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243" name="Text Placeholder 2"/>
          <p:cNvSpPr txBox="1">
            <a:spLocks noGrp="1"/>
          </p:cNvSpPr>
          <p:nvPr>
            <p:ph type="body" idx="21"/>
          </p:nvPr>
        </p:nvSpPr>
        <p:spPr>
          <a:xfrm>
            <a:off x="2590800" y="3295784"/>
            <a:ext cx="19202400" cy="965965"/>
          </a:xfrm>
          <a:prstGeom prst="rect">
            <a:avLst/>
          </a:prstGeom>
        </p:spPr>
        <p:txBody>
          <a:bodyPr/>
          <a:lstStyle>
            <a:lvl1pPr>
              <a:defRPr sz="4900">
                <a:solidFill>
                  <a:srgbClr val="000000"/>
                </a:solidFill>
              </a:defRPr>
            </a:lvl1pPr>
          </a:lstStyle>
          <a:p>
            <a:r>
              <a:t>Background</a:t>
            </a:r>
          </a:p>
        </p:txBody>
      </p:sp>
      <p:sp>
        <p:nvSpPr>
          <p:cNvPr id="244" name="TextBox 3"/>
          <p:cNvSpPr txBox="1"/>
          <p:nvPr/>
        </p:nvSpPr>
        <p:spPr>
          <a:xfrm>
            <a:off x="4629722" y="4996479"/>
            <a:ext cx="15124555" cy="6069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636154" indent="-636154" algn="just" defTabSz="1828800">
              <a:lnSpc>
                <a:spcPct val="150000"/>
              </a:lnSpc>
              <a:spcBef>
                <a:spcPts val="3200"/>
              </a:spcBef>
              <a:buClr>
                <a:srgbClr val="000000"/>
              </a:buClr>
              <a:buSzPct val="100000"/>
              <a:buAutoNum type="arabicPeriod"/>
              <a:defRPr sz="3600">
                <a:latin typeface="Times New Roman"/>
                <a:ea typeface="Times New Roman"/>
                <a:cs typeface="Times New Roman"/>
                <a:sym typeface="Times New Roman"/>
              </a:defRPr>
            </a:pPr>
            <a:r>
              <a:t>Gender differences in observed scientific output are well-documented: women both publish and patent less than men.</a:t>
            </a:r>
          </a:p>
          <a:p>
            <a:pPr marL="636154" indent="-636154" algn="just" defTabSz="1828800">
              <a:lnSpc>
                <a:spcPct val="150000"/>
              </a:lnSpc>
              <a:spcBef>
                <a:spcPts val="3200"/>
              </a:spcBef>
              <a:buClr>
                <a:srgbClr val="000000"/>
              </a:buClr>
              <a:buSzPct val="100000"/>
              <a:buAutoNum type="arabicPeriod"/>
              <a:defRPr sz="3600">
                <a:latin typeface="Times New Roman"/>
                <a:ea typeface="Times New Roman"/>
                <a:cs typeface="Times New Roman"/>
                <a:sym typeface="Times New Roman"/>
              </a:defRPr>
            </a:pPr>
            <a:r>
              <a:t>The possibility that women receive less recognition for their scientific contributions is not hypothetical. Example: Franklin (contribution in structure of DNA initially went unrecognized) </a:t>
            </a:r>
          </a:p>
          <a:p>
            <a:pPr marL="636154" indent="-636154" algn="just" defTabSz="1828800">
              <a:lnSpc>
                <a:spcPct val="150000"/>
              </a:lnSpc>
              <a:spcBef>
                <a:spcPts val="3200"/>
              </a:spcBef>
              <a:buClr>
                <a:srgbClr val="000000"/>
              </a:buClr>
              <a:buSzPct val="100000"/>
              <a:buAutoNum type="arabicPeriod"/>
              <a:defRPr sz="3600">
                <a:latin typeface="Times New Roman"/>
                <a:ea typeface="Times New Roman"/>
                <a:cs typeface="Times New Roman"/>
                <a:sym typeface="Times New Roman"/>
              </a:defRPr>
            </a:pPr>
            <a:r>
              <a:t>Some recent work has suggested that women are not less productive but rather that their work is undervalued.</a:t>
            </a:r>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a14="http://schemas.microsoft.com/office/drawing/2010/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Introduction"/>
          <p:cNvSpPr txBox="1">
            <a:spLocks noGrp="1"/>
          </p:cNvSpPr>
          <p:nvPr>
            <p:ph type="title"/>
          </p:nvPr>
        </p:nvSpPr>
        <p:spPr>
          <a:prstGeom prst="rect">
            <a:avLst/>
          </a:prstGeom>
        </p:spPr>
        <p:txBody>
          <a:bodyPr/>
          <a:lstStyle/>
          <a:p>
            <a:r>
              <a:t>Introduction</a:t>
            </a:r>
          </a:p>
        </p:txBody>
      </p:sp>
      <p:sp>
        <p:nvSpPr>
          <p:cNvPr id="247" name="Slide Number"/>
          <p:cNvSpPr txBox="1">
            <a:spLocks noGrp="1"/>
          </p:cNvSpPr>
          <p:nvPr>
            <p:ph type="sldNum" sz="quarter" idx="2"/>
          </p:nvPr>
        </p:nvSpPr>
        <p:spPr>
          <a:xfrm>
            <a:off x="21444940" y="12631574"/>
            <a:ext cx="241438" cy="381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248" name="Text Placeholder 2"/>
          <p:cNvSpPr txBox="1">
            <a:spLocks noGrp="1"/>
          </p:cNvSpPr>
          <p:nvPr>
            <p:ph type="body" idx="21"/>
          </p:nvPr>
        </p:nvSpPr>
        <p:spPr>
          <a:xfrm>
            <a:off x="2590800" y="3295784"/>
            <a:ext cx="19202400" cy="965965"/>
          </a:xfrm>
          <a:prstGeom prst="rect">
            <a:avLst/>
          </a:prstGeom>
        </p:spPr>
        <p:txBody>
          <a:bodyPr/>
          <a:lstStyle>
            <a:lvl1pPr>
              <a:defRPr sz="4900">
                <a:solidFill>
                  <a:srgbClr val="000000"/>
                </a:solidFill>
              </a:defRPr>
            </a:lvl1pPr>
          </a:lstStyle>
          <a:p>
            <a:r>
              <a:t>Author’s Interest (Purpose)</a:t>
            </a:r>
          </a:p>
        </p:txBody>
      </p:sp>
      <p:sp>
        <p:nvSpPr>
          <p:cNvPr id="249" name="TextBox 9"/>
          <p:cNvSpPr txBox="1"/>
          <p:nvPr/>
        </p:nvSpPr>
        <p:spPr>
          <a:xfrm>
            <a:off x="4599453" y="5199679"/>
            <a:ext cx="15185094" cy="4872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701963" indent="-701963" algn="just" defTabSz="1828800">
              <a:lnSpc>
                <a:spcPct val="150000"/>
              </a:lnSpc>
              <a:spcBef>
                <a:spcPts val="3200"/>
              </a:spcBef>
              <a:buClr>
                <a:srgbClr val="000000"/>
              </a:buClr>
              <a:buSzPct val="100000"/>
              <a:buAutoNum type="arabicPeriod"/>
              <a:defRPr sz="3600">
                <a:latin typeface="Times New Roman"/>
                <a:ea typeface="Times New Roman"/>
                <a:cs typeface="Times New Roman"/>
                <a:sym typeface="Times New Roman"/>
              </a:defRPr>
            </a:pPr>
            <a:r>
              <a:t>The gap might be a result of productivity differences; or might be owing to women’s contributions not being acknowledged, showing the causes of these differences are not well understood.</a:t>
            </a:r>
          </a:p>
          <a:p>
            <a:pPr marL="701963" indent="-701963" algn="just" defTabSz="1828800">
              <a:lnSpc>
                <a:spcPct val="150000"/>
              </a:lnSpc>
              <a:spcBef>
                <a:spcPts val="3200"/>
              </a:spcBef>
              <a:buClr>
                <a:srgbClr val="000000"/>
              </a:buClr>
              <a:buSzPct val="100000"/>
              <a:buAutoNum type="arabicPeriod"/>
              <a:defRPr sz="3600">
                <a:latin typeface="Times New Roman"/>
                <a:ea typeface="Times New Roman"/>
                <a:cs typeface="Times New Roman"/>
                <a:sym typeface="Times New Roman"/>
              </a:defRPr>
            </a:pPr>
            <a:r>
              <a:t>The analysis in this article uses new data on research teams to suggest that women are accorded less credit than men: they are systematically less likely to be named as authors on articles and patents.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Introduction"/>
          <p:cNvSpPr txBox="1">
            <a:spLocks noGrp="1"/>
          </p:cNvSpPr>
          <p:nvPr>
            <p:ph type="title"/>
          </p:nvPr>
        </p:nvSpPr>
        <p:spPr>
          <a:prstGeom prst="rect">
            <a:avLst/>
          </a:prstGeom>
        </p:spPr>
        <p:txBody>
          <a:bodyPr/>
          <a:lstStyle/>
          <a:p>
            <a:r>
              <a:t>Introduction</a:t>
            </a:r>
          </a:p>
        </p:txBody>
      </p:sp>
      <p:sp>
        <p:nvSpPr>
          <p:cNvPr id="252" name="Slide Number"/>
          <p:cNvSpPr txBox="1">
            <a:spLocks noGrp="1"/>
          </p:cNvSpPr>
          <p:nvPr>
            <p:ph type="sldNum" sz="quarter" idx="2"/>
          </p:nvPr>
        </p:nvSpPr>
        <p:spPr>
          <a:xfrm>
            <a:off x="21444940" y="12631574"/>
            <a:ext cx="241438" cy="381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253" name="Text Placeholder 2"/>
          <p:cNvSpPr txBox="1">
            <a:spLocks noGrp="1"/>
          </p:cNvSpPr>
          <p:nvPr>
            <p:ph type="body" idx="21"/>
          </p:nvPr>
        </p:nvSpPr>
        <p:spPr>
          <a:xfrm>
            <a:off x="2590800" y="3295784"/>
            <a:ext cx="19202400" cy="965965"/>
          </a:xfrm>
          <a:prstGeom prst="rect">
            <a:avLst/>
          </a:prstGeom>
        </p:spPr>
        <p:txBody>
          <a:bodyPr/>
          <a:lstStyle>
            <a:lvl1pPr>
              <a:defRPr sz="4900">
                <a:solidFill>
                  <a:srgbClr val="000000"/>
                </a:solidFill>
              </a:defRPr>
            </a:lvl1pPr>
          </a:lstStyle>
          <a:p>
            <a:r>
              <a:t>Significance</a:t>
            </a:r>
          </a:p>
        </p:txBody>
      </p:sp>
      <p:sp>
        <p:nvSpPr>
          <p:cNvPr id="254" name="This well-documented gap between the observed number of works produced by women and by men in science, with clear consequences for the retention and promotion of women, which affect’s a person’s future and their prestige."/>
          <p:cNvSpPr txBox="1"/>
          <p:nvPr/>
        </p:nvSpPr>
        <p:spPr>
          <a:xfrm>
            <a:off x="4605287" y="5759822"/>
            <a:ext cx="15173426" cy="21963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marL="636154" indent="-636154" algn="just" defTabSz="1828800">
              <a:lnSpc>
                <a:spcPct val="150000"/>
              </a:lnSpc>
              <a:spcBef>
                <a:spcPts val="3200"/>
              </a:spcBef>
              <a:buClr>
                <a:srgbClr val="000000"/>
              </a:buClr>
              <a:buSzPct val="100000"/>
              <a:buAutoNum type="arabicPeriod"/>
              <a:defRPr sz="3600">
                <a:latin typeface="Times New Roman"/>
                <a:ea typeface="Times New Roman"/>
                <a:cs typeface="Times New Roman"/>
                <a:sym typeface="Times New Roman"/>
              </a:defRPr>
            </a:lvl1pPr>
          </a:lstStyle>
          <a:p>
            <a:r>
              <a:t>This well-documented gap between the observed number of works produced by women and by men in science, with clear consequences for the retention and promotion of women, which affect’s a person’s future and their prestige.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Methods"/>
          <p:cNvSpPr txBox="1">
            <a:spLocks noGrp="1"/>
          </p:cNvSpPr>
          <p:nvPr>
            <p:ph type="title"/>
          </p:nvPr>
        </p:nvSpPr>
        <p:spPr>
          <a:prstGeom prst="rect">
            <a:avLst/>
          </a:prstGeom>
        </p:spPr>
        <p:txBody>
          <a:bodyPr/>
          <a:lstStyle/>
          <a:p>
            <a:r>
              <a:t>Methods</a:t>
            </a:r>
          </a:p>
        </p:txBody>
      </p:sp>
      <p:sp>
        <p:nvSpPr>
          <p:cNvPr id="257" name="Slide Number"/>
          <p:cNvSpPr txBox="1">
            <a:spLocks noGrp="1"/>
          </p:cNvSpPr>
          <p:nvPr>
            <p:ph type="sldNum" sz="quarter" idx="2"/>
          </p:nvPr>
        </p:nvSpPr>
        <p:spPr>
          <a:xfrm>
            <a:off x="21444940" y="12631574"/>
            <a:ext cx="241438" cy="381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258" name="Text Placeholder 2"/>
          <p:cNvSpPr txBox="1">
            <a:spLocks noGrp="1"/>
          </p:cNvSpPr>
          <p:nvPr>
            <p:ph type="body" idx="21"/>
          </p:nvPr>
        </p:nvSpPr>
        <p:spPr>
          <a:xfrm>
            <a:off x="2590800" y="3295784"/>
            <a:ext cx="19202400" cy="965965"/>
          </a:xfrm>
          <a:prstGeom prst="rect">
            <a:avLst/>
          </a:prstGeom>
        </p:spPr>
        <p:txBody>
          <a:bodyPr/>
          <a:lstStyle>
            <a:lvl1pPr defTabSz="443484">
              <a:defRPr sz="3880">
                <a:solidFill>
                  <a:srgbClr val="000000"/>
                </a:solidFill>
                <a:latin typeface="Times New Roman"/>
                <a:ea typeface="Times New Roman"/>
                <a:cs typeface="Times New Roman"/>
                <a:sym typeface="Times New Roman"/>
              </a:defRPr>
            </a:lvl1pPr>
          </a:lstStyle>
          <a:p>
            <a:r>
              <a:rPr dirty="0"/>
              <a:t>Data Construction and Variable Operationalization used in the analysis of Administrative Data：</a:t>
            </a:r>
            <a:endParaRPr sz="1293" dirty="0">
              <a:latin typeface="Calibri"/>
              <a:ea typeface="Calibri"/>
              <a:cs typeface="Calibri"/>
              <a:sym typeface="Calibri"/>
            </a:endParaRPr>
          </a:p>
        </p:txBody>
      </p:sp>
      <p:sp>
        <p:nvSpPr>
          <p:cNvPr id="259" name="1. Participants: employee in a laboratory between 2013 and 2016 from which an article or patent was published between 2014 and 2016.…"/>
          <p:cNvSpPr txBox="1"/>
          <p:nvPr/>
        </p:nvSpPr>
        <p:spPr>
          <a:xfrm>
            <a:off x="4090113" y="4698599"/>
            <a:ext cx="16203774" cy="71947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ct val="100000"/>
              </a:lnSpc>
              <a:defRPr sz="3500">
                <a:latin typeface="Times New Roman"/>
                <a:ea typeface="Times New Roman"/>
                <a:cs typeface="Times New Roman"/>
                <a:sym typeface="Times New Roman"/>
              </a:defRPr>
            </a:pPr>
            <a:r>
              <a:t>1. Participants: employee in a laboratory between 2013 and 2016 from which an article or patent was published between 2014 and 2016.   </a:t>
            </a:r>
          </a:p>
          <a:p>
            <a:pPr algn="l" defTabSz="457200">
              <a:lnSpc>
                <a:spcPct val="100000"/>
              </a:lnSpc>
              <a:defRPr sz="3500">
                <a:latin typeface="Times New Roman"/>
                <a:ea typeface="Times New Roman"/>
                <a:cs typeface="Times New Roman"/>
                <a:sym typeface="Times New Roman"/>
              </a:defRPr>
            </a:pPr>
            <a:r>
              <a:t> </a:t>
            </a:r>
          </a:p>
          <a:p>
            <a:pPr algn="l" defTabSz="457200">
              <a:lnSpc>
                <a:spcPct val="100000"/>
              </a:lnSpc>
              <a:defRPr sz="3500">
                <a:latin typeface="Times New Roman"/>
                <a:ea typeface="Times New Roman"/>
                <a:cs typeface="Times New Roman"/>
                <a:sym typeface="Times New Roman"/>
              </a:defRPr>
            </a:pPr>
            <a:r>
              <a:t>2. Type of Study Design: observation study.</a:t>
            </a:r>
          </a:p>
          <a:p>
            <a:pPr algn="l" defTabSz="457200">
              <a:lnSpc>
                <a:spcPct val="100000"/>
              </a:lnSpc>
              <a:defRPr sz="3500">
                <a:latin typeface="Times New Roman"/>
                <a:ea typeface="Times New Roman"/>
                <a:cs typeface="Times New Roman"/>
                <a:sym typeface="Times New Roman"/>
              </a:defRPr>
            </a:pPr>
            <a:r>
              <a:t> </a:t>
            </a:r>
          </a:p>
          <a:p>
            <a:pPr algn="l" defTabSz="457200">
              <a:lnSpc>
                <a:spcPct val="100000"/>
              </a:lnSpc>
              <a:defRPr sz="3500">
                <a:latin typeface="Times New Roman"/>
                <a:ea typeface="Times New Roman"/>
                <a:cs typeface="Times New Roman"/>
                <a:sym typeface="Times New Roman"/>
              </a:defRPr>
            </a:pPr>
            <a:r>
              <a:t>3. Three variables:</a:t>
            </a:r>
          </a:p>
          <a:p>
            <a:pPr lvl="1" algn="l" defTabSz="457200">
              <a:lnSpc>
                <a:spcPct val="100000"/>
              </a:lnSpc>
              <a:defRPr sz="3500">
                <a:latin typeface="Times New Roman"/>
                <a:ea typeface="Times New Roman"/>
                <a:cs typeface="Times New Roman"/>
                <a:sym typeface="Times New Roman"/>
              </a:defRPr>
            </a:pPr>
            <a:r>
              <a:t>1) “Ever-author rate”: the proportion of individuals who have ever been identified as authors in a scientific publication</a:t>
            </a:r>
          </a:p>
          <a:p>
            <a:pPr lvl="1" algn="l" defTabSz="457200">
              <a:lnSpc>
                <a:spcPct val="100000"/>
              </a:lnSpc>
              <a:defRPr sz="3500">
                <a:latin typeface="Times New Roman"/>
                <a:ea typeface="Times New Roman"/>
                <a:cs typeface="Times New Roman"/>
                <a:sym typeface="Times New Roman"/>
              </a:defRPr>
            </a:pPr>
            <a:r>
              <a:t>2) “Attribution rate”: the proportion at which people are credited as authors on a certain scientific article created by their team</a:t>
            </a:r>
          </a:p>
          <a:p>
            <a:pPr lvl="1" algn="l" defTabSz="457200">
              <a:lnSpc>
                <a:spcPct val="100000"/>
              </a:lnSpc>
              <a:defRPr sz="3500">
                <a:latin typeface="Times New Roman"/>
                <a:ea typeface="Times New Roman"/>
                <a:cs typeface="Times New Roman"/>
                <a:sym typeface="Times New Roman"/>
              </a:defRPr>
            </a:pPr>
            <a:r>
              <a:t>3) “High-Impact attribution rate”: the proportion with which people are mentioned in any particular high-impact document</a:t>
            </a:r>
          </a:p>
          <a:p>
            <a:pPr algn="l" defTabSz="457200">
              <a:lnSpc>
                <a:spcPct val="100000"/>
              </a:lnSpc>
              <a:defRPr sz="3500">
                <a:latin typeface="Times New Roman"/>
                <a:ea typeface="Times New Roman"/>
                <a:cs typeface="Times New Roman"/>
                <a:sym typeface="Times New Roman"/>
              </a:defRPr>
            </a:pPr>
            <a:r>
              <a:t> </a:t>
            </a:r>
          </a:p>
          <a:p>
            <a:pPr algn="l" defTabSz="457200">
              <a:lnSpc>
                <a:spcPct val="100000"/>
              </a:lnSpc>
              <a:defRPr sz="3500">
                <a:latin typeface="Times New Roman"/>
                <a:ea typeface="Times New Roman"/>
                <a:cs typeface="Times New Roman"/>
                <a:sym typeface="Times New Roman"/>
              </a:defRPr>
            </a:pPr>
            <a:r>
              <a:t>4. Statistical test: Two_side t-test to determine the result is reliable or not.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Methods"/>
          <p:cNvSpPr txBox="1">
            <a:spLocks noGrp="1"/>
          </p:cNvSpPr>
          <p:nvPr>
            <p:ph type="title"/>
          </p:nvPr>
        </p:nvSpPr>
        <p:spPr>
          <a:prstGeom prst="rect">
            <a:avLst/>
          </a:prstGeom>
        </p:spPr>
        <p:txBody>
          <a:bodyPr/>
          <a:lstStyle/>
          <a:p>
            <a:r>
              <a:t>Methods</a:t>
            </a:r>
          </a:p>
        </p:txBody>
      </p:sp>
      <p:sp>
        <p:nvSpPr>
          <p:cNvPr id="262" name="Slide Number"/>
          <p:cNvSpPr txBox="1">
            <a:spLocks noGrp="1"/>
          </p:cNvSpPr>
          <p:nvPr>
            <p:ph type="sldNum" sz="quarter" idx="2"/>
          </p:nvPr>
        </p:nvSpPr>
        <p:spPr>
          <a:xfrm>
            <a:off x="21444940" y="12631574"/>
            <a:ext cx="241438" cy="381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263" name="Text Placeholder 2"/>
          <p:cNvSpPr txBox="1">
            <a:spLocks noGrp="1"/>
          </p:cNvSpPr>
          <p:nvPr>
            <p:ph type="body" idx="21"/>
          </p:nvPr>
        </p:nvSpPr>
        <p:spPr>
          <a:xfrm>
            <a:off x="2590800" y="3295784"/>
            <a:ext cx="19202400" cy="965965"/>
          </a:xfrm>
          <a:prstGeom prst="rect">
            <a:avLst/>
          </a:prstGeom>
        </p:spPr>
        <p:txBody>
          <a:bodyPr/>
          <a:lstStyle>
            <a:lvl1pPr defTabSz="443484">
              <a:defRPr sz="3880">
                <a:solidFill>
                  <a:srgbClr val="000000"/>
                </a:solidFill>
                <a:latin typeface="Times New Roman"/>
                <a:ea typeface="Times New Roman"/>
                <a:cs typeface="Times New Roman"/>
                <a:sym typeface="Times New Roman"/>
              </a:defRPr>
            </a:lvl1pPr>
          </a:lstStyle>
          <a:p>
            <a:r>
              <a:rPr lang="en-CA" dirty="0"/>
              <a:t>A</a:t>
            </a:r>
            <a:r>
              <a:rPr dirty="0" err="1"/>
              <a:t>nalys</a:t>
            </a:r>
            <a:r>
              <a:rPr lang="en-CA" dirty="0" err="1"/>
              <a:t>ing</a:t>
            </a:r>
            <a:r>
              <a:rPr dirty="0"/>
              <a:t> of Administrative Data：</a:t>
            </a:r>
            <a:endParaRPr sz="1293" dirty="0">
              <a:latin typeface="Calibri"/>
              <a:ea typeface="Calibri"/>
              <a:cs typeface="Calibri"/>
              <a:sym typeface="Calibri"/>
            </a:endParaRPr>
          </a:p>
        </p:txBody>
      </p:sp>
      <p:sp>
        <p:nvSpPr>
          <p:cNvPr id="264" name="1. Participants:17,929,271(around 18 million) potential article authorships.3,203,831(around 3 million) potential patent inventorships.…"/>
          <p:cNvSpPr txBox="1"/>
          <p:nvPr/>
        </p:nvSpPr>
        <p:spPr>
          <a:xfrm>
            <a:off x="5364047" y="4865331"/>
            <a:ext cx="14510706" cy="50885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defTabSz="457200">
              <a:lnSpc>
                <a:spcPct val="100000"/>
              </a:lnSpc>
              <a:defRPr sz="3600">
                <a:latin typeface="Times New Roman"/>
                <a:ea typeface="Times New Roman"/>
                <a:cs typeface="Times New Roman"/>
                <a:sym typeface="Times New Roman"/>
              </a:defRPr>
            </a:pPr>
            <a:r>
              <a:rPr dirty="0"/>
              <a:t>1. Participants:</a:t>
            </a:r>
            <a:r>
              <a:rPr lang="en-CA" dirty="0"/>
              <a:t> </a:t>
            </a:r>
            <a:r>
              <a:rPr dirty="0"/>
              <a:t>17,929,271</a:t>
            </a:r>
            <a:r>
              <a:rPr lang="en-CA" dirty="0"/>
              <a:t> </a:t>
            </a:r>
            <a:r>
              <a:rPr dirty="0"/>
              <a:t>(around 18 million) potential article</a:t>
            </a:r>
            <a:r>
              <a:rPr lang="en-CA" dirty="0"/>
              <a:t> </a:t>
            </a:r>
            <a:r>
              <a:rPr dirty="0"/>
              <a:t>authorships.</a:t>
            </a:r>
            <a:r>
              <a:rPr lang="en-CA" dirty="0"/>
              <a:t> </a:t>
            </a:r>
          </a:p>
          <a:p>
            <a:pPr algn="l" defTabSz="457200">
              <a:lnSpc>
                <a:spcPct val="100000"/>
              </a:lnSpc>
              <a:defRPr sz="3600">
                <a:latin typeface="Times New Roman"/>
                <a:ea typeface="Times New Roman"/>
                <a:cs typeface="Times New Roman"/>
                <a:sym typeface="Times New Roman"/>
              </a:defRPr>
            </a:pPr>
            <a:r>
              <a:rPr dirty="0"/>
              <a:t>3,203,831</a:t>
            </a:r>
            <a:r>
              <a:rPr lang="en-CA" dirty="0"/>
              <a:t> </a:t>
            </a:r>
            <a:r>
              <a:rPr dirty="0"/>
              <a:t>(around 3 million) potential patent inventorships.</a:t>
            </a:r>
          </a:p>
          <a:p>
            <a:pPr algn="l" defTabSz="457200">
              <a:lnSpc>
                <a:spcPct val="100000"/>
              </a:lnSpc>
              <a:defRPr sz="3600">
                <a:latin typeface="Times New Roman"/>
                <a:ea typeface="Times New Roman"/>
                <a:cs typeface="Times New Roman"/>
                <a:sym typeface="Times New Roman"/>
              </a:defRPr>
            </a:pPr>
            <a:r>
              <a:rPr dirty="0"/>
              <a:t> </a:t>
            </a:r>
          </a:p>
          <a:p>
            <a:pPr algn="l" defTabSz="457200">
              <a:lnSpc>
                <a:spcPct val="100000"/>
              </a:lnSpc>
              <a:defRPr sz="3600">
                <a:latin typeface="Times New Roman"/>
                <a:ea typeface="Times New Roman"/>
                <a:cs typeface="Times New Roman"/>
                <a:sym typeface="Times New Roman"/>
              </a:defRPr>
            </a:pPr>
            <a:r>
              <a:rPr dirty="0"/>
              <a:t>2. Type of Study Design: observation study.</a:t>
            </a:r>
          </a:p>
          <a:p>
            <a:pPr algn="l" defTabSz="457200">
              <a:lnSpc>
                <a:spcPct val="100000"/>
              </a:lnSpc>
              <a:defRPr sz="3600">
                <a:latin typeface="Times New Roman"/>
                <a:ea typeface="Times New Roman"/>
                <a:cs typeface="Times New Roman"/>
                <a:sym typeface="Times New Roman"/>
              </a:defRPr>
            </a:pPr>
            <a:r>
              <a:rPr dirty="0"/>
              <a:t> </a:t>
            </a:r>
          </a:p>
          <a:p>
            <a:pPr algn="l" defTabSz="457200">
              <a:lnSpc>
                <a:spcPct val="100000"/>
              </a:lnSpc>
              <a:defRPr sz="3600">
                <a:latin typeface="Times New Roman"/>
                <a:ea typeface="Times New Roman"/>
                <a:cs typeface="Times New Roman"/>
                <a:sym typeface="Times New Roman"/>
              </a:defRPr>
            </a:pPr>
            <a:r>
              <a:rPr dirty="0"/>
              <a:t>3. Aim:</a:t>
            </a:r>
            <a:r>
              <a:rPr lang="en-CA" dirty="0"/>
              <a:t> </a:t>
            </a:r>
            <a:r>
              <a:rPr dirty="0"/>
              <a:t>To analysis </a:t>
            </a:r>
            <a:r>
              <a:rPr lang="en-CA" dirty="0"/>
              <a:t>whether w</a:t>
            </a:r>
            <a:r>
              <a:rPr dirty="0"/>
              <a:t>omen are much less likely to be named in articles.</a:t>
            </a:r>
          </a:p>
          <a:p>
            <a:pPr algn="l" defTabSz="457200">
              <a:lnSpc>
                <a:spcPct val="100000"/>
              </a:lnSpc>
              <a:defRPr sz="3600">
                <a:latin typeface="Times New Roman"/>
                <a:ea typeface="Times New Roman"/>
                <a:cs typeface="Times New Roman"/>
                <a:sym typeface="Times New Roman"/>
              </a:defRPr>
            </a:pPr>
            <a:r>
              <a:rPr dirty="0"/>
              <a:t> </a:t>
            </a:r>
          </a:p>
          <a:p>
            <a:pPr algn="l" defTabSz="457200">
              <a:lnSpc>
                <a:spcPct val="100000"/>
              </a:lnSpc>
              <a:defRPr sz="3600">
                <a:latin typeface="Times New Roman"/>
                <a:ea typeface="Times New Roman"/>
                <a:cs typeface="Times New Roman"/>
                <a:sym typeface="Times New Roman"/>
              </a:defRPr>
            </a:pPr>
            <a:r>
              <a:rPr dirty="0"/>
              <a:t>4. Statistical test: Two</a:t>
            </a:r>
            <a:r>
              <a:rPr lang="en-CA" dirty="0"/>
              <a:t> </a:t>
            </a:r>
            <a:r>
              <a:rPr dirty="0"/>
              <a:t>side t-test to determine the result is reliable or not.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Methods"/>
          <p:cNvSpPr txBox="1">
            <a:spLocks noGrp="1"/>
          </p:cNvSpPr>
          <p:nvPr>
            <p:ph type="title"/>
          </p:nvPr>
        </p:nvSpPr>
        <p:spPr>
          <a:prstGeom prst="rect">
            <a:avLst/>
          </a:prstGeom>
        </p:spPr>
        <p:txBody>
          <a:bodyPr/>
          <a:lstStyle/>
          <a:p>
            <a:r>
              <a:t>Methods</a:t>
            </a:r>
          </a:p>
        </p:txBody>
      </p:sp>
      <p:sp>
        <p:nvSpPr>
          <p:cNvPr id="27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73" name="Text Placeholder 2"/>
          <p:cNvSpPr txBox="1">
            <a:spLocks noGrp="1"/>
          </p:cNvSpPr>
          <p:nvPr>
            <p:ph type="body" idx="21"/>
          </p:nvPr>
        </p:nvSpPr>
        <p:spPr>
          <a:xfrm>
            <a:off x="2590800" y="3295784"/>
            <a:ext cx="19202400" cy="965965"/>
          </a:xfrm>
          <a:prstGeom prst="rect">
            <a:avLst/>
          </a:prstGeom>
        </p:spPr>
        <p:txBody>
          <a:bodyPr/>
          <a:lstStyle>
            <a:lvl1pPr defTabSz="457200">
              <a:defRPr sz="4000">
                <a:solidFill>
                  <a:srgbClr val="000000"/>
                </a:solidFill>
                <a:latin typeface="Times New Roman"/>
                <a:ea typeface="Times New Roman"/>
                <a:cs typeface="Times New Roman"/>
                <a:sym typeface="Times New Roman"/>
              </a:defRPr>
            </a:lvl1pPr>
          </a:lstStyle>
          <a:p>
            <a:r>
              <a:t>Construction of the Survey Data:</a:t>
            </a:r>
          </a:p>
        </p:txBody>
      </p:sp>
      <p:sp>
        <p:nvSpPr>
          <p:cNvPr id="274" name="1. Participants: authors who appeared on at least one article in the Web of Science21 after 2014 and who had a published and available e-mail address.…"/>
          <p:cNvSpPr txBox="1"/>
          <p:nvPr/>
        </p:nvSpPr>
        <p:spPr>
          <a:xfrm>
            <a:off x="3979682" y="4855031"/>
            <a:ext cx="16424636" cy="56425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ct val="100000"/>
              </a:lnSpc>
              <a:defRPr sz="3600">
                <a:latin typeface="Times New Roman"/>
                <a:ea typeface="Times New Roman"/>
                <a:cs typeface="Times New Roman"/>
                <a:sym typeface="Times New Roman"/>
              </a:defRPr>
            </a:pPr>
            <a:r>
              <a:rPr dirty="0"/>
              <a:t>1. Participants: authors who appeared on at least one article in the Web of Science21 after 2014 and who had a published and available e-mail address.</a:t>
            </a:r>
          </a:p>
          <a:p>
            <a:pPr algn="l" defTabSz="457200">
              <a:lnSpc>
                <a:spcPct val="100000"/>
              </a:lnSpc>
              <a:defRPr sz="3600">
                <a:latin typeface="Times New Roman"/>
                <a:ea typeface="Times New Roman"/>
                <a:cs typeface="Times New Roman"/>
                <a:sym typeface="Times New Roman"/>
              </a:defRPr>
            </a:pPr>
            <a:r>
              <a:rPr dirty="0"/>
              <a:t> </a:t>
            </a:r>
          </a:p>
          <a:p>
            <a:pPr algn="l" defTabSz="457200">
              <a:lnSpc>
                <a:spcPct val="100000"/>
              </a:lnSpc>
              <a:defRPr sz="3600">
                <a:latin typeface="Times New Roman"/>
                <a:ea typeface="Times New Roman"/>
                <a:cs typeface="Times New Roman"/>
                <a:sym typeface="Times New Roman"/>
              </a:defRPr>
            </a:pPr>
            <a:r>
              <a:rPr dirty="0"/>
              <a:t>2. Type of Study Design: observation study.</a:t>
            </a:r>
          </a:p>
          <a:p>
            <a:pPr algn="l" defTabSz="457200">
              <a:lnSpc>
                <a:spcPct val="100000"/>
              </a:lnSpc>
              <a:defRPr sz="3600">
                <a:latin typeface="Times New Roman"/>
                <a:ea typeface="Times New Roman"/>
                <a:cs typeface="Times New Roman"/>
                <a:sym typeface="Times New Roman"/>
              </a:defRPr>
            </a:pPr>
            <a:r>
              <a:rPr dirty="0"/>
              <a:t> </a:t>
            </a:r>
          </a:p>
          <a:p>
            <a:pPr algn="l" defTabSz="457200">
              <a:lnSpc>
                <a:spcPct val="100000"/>
              </a:lnSpc>
              <a:defRPr sz="3600">
                <a:latin typeface="Times New Roman"/>
                <a:ea typeface="Times New Roman"/>
                <a:cs typeface="Times New Roman"/>
                <a:sym typeface="Times New Roman"/>
              </a:defRPr>
            </a:pPr>
            <a:r>
              <a:rPr dirty="0"/>
              <a:t>3. Aim: To find whether if Women are more likely to be underestimated or that there was discrimination</a:t>
            </a:r>
            <a:r>
              <a:rPr lang="en-CA" dirty="0"/>
              <a:t> w</a:t>
            </a:r>
            <a:r>
              <a:rPr dirty="0" err="1"/>
              <a:t>hich</a:t>
            </a:r>
            <a:r>
              <a:rPr dirty="0"/>
              <a:t> leads to women need making more contributions than men on authored papers in order to become a author.</a:t>
            </a:r>
          </a:p>
          <a:p>
            <a:pPr algn="l" defTabSz="457200">
              <a:lnSpc>
                <a:spcPct val="100000"/>
              </a:lnSpc>
              <a:defRPr sz="3600">
                <a:latin typeface="Times New Roman"/>
                <a:ea typeface="Times New Roman"/>
                <a:cs typeface="Times New Roman"/>
                <a:sym typeface="Times New Roman"/>
              </a:defRPr>
            </a:pPr>
            <a:r>
              <a:rPr dirty="0"/>
              <a:t> </a:t>
            </a:r>
          </a:p>
          <a:p>
            <a:pPr algn="l" defTabSz="457200">
              <a:lnSpc>
                <a:spcPct val="100000"/>
              </a:lnSpc>
              <a:defRPr sz="3600">
                <a:latin typeface="Times New Roman"/>
                <a:ea typeface="Times New Roman"/>
                <a:cs typeface="Times New Roman"/>
                <a:sym typeface="Times New Roman"/>
              </a:defRPr>
            </a:pPr>
            <a:r>
              <a:rPr dirty="0"/>
              <a:t>4. Statistical test: Two</a:t>
            </a:r>
            <a:r>
              <a:rPr lang="en-CA" dirty="0"/>
              <a:t> </a:t>
            </a:r>
            <a:r>
              <a:rPr dirty="0"/>
              <a:t>side t-test to determine the result is reliable or not.</a:t>
            </a: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72</TotalTime>
  <Words>1629</Words>
  <Application>Microsoft Macintosh PowerPoint</Application>
  <PresentationFormat>Custom</PresentationFormat>
  <Paragraphs>171</Paragraphs>
  <Slides>19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Calibri</vt:lpstr>
      <vt:lpstr>Canela Bold</vt:lpstr>
      <vt:lpstr>Canela Deck Regular</vt:lpstr>
      <vt:lpstr>Canela Regular</vt:lpstr>
      <vt:lpstr>Canela Text Regular</vt:lpstr>
      <vt:lpstr>Graphik</vt:lpstr>
      <vt:lpstr>Graphik-Medium</vt:lpstr>
      <vt:lpstr>Graphik-SemiboldItalic</vt:lpstr>
      <vt:lpstr>Helvetica</vt:lpstr>
      <vt:lpstr>Helvetica Neue</vt:lpstr>
      <vt:lpstr>Helvetica Neue Medium</vt:lpstr>
      <vt:lpstr>Times New Roman</vt:lpstr>
      <vt:lpstr>Times Roman</vt:lpstr>
      <vt:lpstr>Wingdings</vt:lpstr>
      <vt:lpstr>23_ClassicWhite</vt:lpstr>
      <vt:lpstr>STA130 Presentation</vt:lpstr>
      <vt:lpstr>Presentation Overview</vt:lpstr>
      <vt:lpstr>PowerPoint Presentation</vt:lpstr>
      <vt:lpstr>Introduction</vt:lpstr>
      <vt:lpstr>Introduction</vt:lpstr>
      <vt:lpstr>Introduction</vt:lpstr>
      <vt:lpstr>Methods</vt:lpstr>
      <vt:lpstr>Methods</vt:lpstr>
      <vt:lpstr>Methods</vt:lpstr>
      <vt:lpstr>Methods</vt:lpstr>
      <vt:lpstr>Results  from the Administrative Data </vt:lpstr>
      <vt:lpstr>Results  from the Administrative Data </vt:lpstr>
      <vt:lpstr>Results  from the Administrative Data </vt:lpstr>
      <vt:lpstr>Results From the Survey</vt:lpstr>
      <vt:lpstr>Conclusion</vt:lpstr>
      <vt:lpstr>Conclusion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STA130 Presentation</dc:title>
  <cp:lastModifiedBy>Riyad Valiyev</cp:lastModifiedBy>
  <cp:revision>3</cp:revision>
  <dcterms:modified xsi:type="dcterms:W3CDTF">2023-03-17T14:34:56Z</dcterms:modified>
</cp:coreProperties>
</file>