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0"/>
  </p:notesMasterIdLst>
  <p:sldIdLst>
    <p:sldId id="257" r:id="rId2"/>
    <p:sldId id="258" r:id="rId3"/>
    <p:sldId id="262" r:id="rId4"/>
    <p:sldId id="261" r:id="rId5"/>
    <p:sldId id="266" r:id="rId6"/>
    <p:sldId id="263" r:id="rId7"/>
    <p:sldId id="267"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4" d="100"/>
          <a:sy n="84" d="100"/>
        </p:scale>
        <p:origin x="-67" y="-1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57108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2018/10/17</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2018/10/17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2018/10/17</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033" b="27251"/>
          <a:stretch>
            <a:fillRect/>
          </a:stretch>
        </p:blipFill>
        <p:spPr bwMode="auto">
          <a:xfrm>
            <a:off x="0" y="2564904"/>
            <a:ext cx="3774864"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623392" y="3621021"/>
            <a:ext cx="288032"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rot="5400000">
            <a:off x="1275325" y="5233061"/>
            <a:ext cx="288032" cy="128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矩形 14"/>
          <p:cNvSpPr/>
          <p:nvPr/>
        </p:nvSpPr>
        <p:spPr>
          <a:xfrm>
            <a:off x="681391" y="2966196"/>
            <a:ext cx="144016" cy="2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p:cNvSpPr/>
          <p:nvPr/>
        </p:nvSpPr>
        <p:spPr>
          <a:xfrm>
            <a:off x="3071664" y="5837299"/>
            <a:ext cx="336037" cy="138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12"/>
          <p:cNvSpPr txBox="1"/>
          <p:nvPr/>
        </p:nvSpPr>
        <p:spPr>
          <a:xfrm>
            <a:off x="3843012" y="1466173"/>
            <a:ext cx="7710079" cy="3908762"/>
          </a:xfrm>
          <a:prstGeom prst="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8000" b="1" dirty="0" smtClean="0">
                <a:solidFill>
                  <a:schemeClr val="accent5">
                    <a:lumMod val="75000"/>
                  </a:schemeClr>
                </a:solidFill>
                <a:uFillTx/>
                <a:latin typeface="华文楷体" pitchFamily="2" charset="-122"/>
                <a:ea typeface="华文楷体" pitchFamily="2" charset="-122"/>
                <a:cs typeface="经典繁仿黑" panose="02010609000101010101" pitchFamily="49" charset="-122"/>
              </a:rPr>
              <a:t>开题报告</a:t>
            </a:r>
          </a:p>
          <a:p>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学院：计算机科学技术</a:t>
            </a:r>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学院</a:t>
            </a:r>
            <a:endPar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姓名：浩日</a:t>
            </a:r>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瓦</a:t>
            </a:r>
            <a:endPar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班级：嵌入式</a:t>
            </a:r>
            <a:r>
              <a:rPr lang="en-US" altLang="zh-CN"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2</a:t>
            </a:r>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班</a:t>
            </a:r>
            <a:endParaRPr lang="en-US" altLang="zh-CN"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学号：</a:t>
            </a:r>
            <a:r>
              <a:rPr lang="en-US" altLang="zh-CN"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20151104818</a:t>
            </a:r>
            <a:endPar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论文题目：</a:t>
            </a:r>
            <a:r>
              <a:rPr lang="zh-CN" altLang="zh-CN" sz="2800" b="1" dirty="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rPr>
              <a:t>基于</a:t>
            </a:r>
            <a:r>
              <a:rPr lang="en-US" altLang="zh-CN" sz="2800" b="1" dirty="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rPr>
              <a:t>SSM</a:t>
            </a:r>
            <a:r>
              <a:rPr lang="zh-CN" altLang="zh-CN" sz="2800" b="1" dirty="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rPr>
              <a:t>飞机订票系统设计与</a:t>
            </a:r>
            <a:r>
              <a:rPr lang="zh-CN" altLang="zh-CN" sz="2800" b="1" dirty="0" smtClean="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rPr>
              <a:t>实现</a:t>
            </a:r>
            <a:endParaRPr lang="en-US" altLang="zh-CN" sz="2800" b="1" dirty="0" smtClean="0">
              <a:solidFill>
                <a:schemeClr val="tx1">
                  <a:lumMod val="95000"/>
                  <a:lumOff val="5000"/>
                </a:schemeClr>
              </a:solidFill>
              <a:latin typeface="宋体" panose="02010600030101010101" pitchFamily="2" charset="-122"/>
              <a:ea typeface="宋体" panose="02010600030101010101" pitchFamily="2" charset="-122"/>
              <a:cs typeface="经典繁仿黑" panose="02010609000101010101" pitchFamily="49" charset="-122"/>
            </a:endParaRPr>
          </a:p>
          <a:p>
            <a:r>
              <a:rPr lang="zh-CN" altLang="en-US" sz="28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老师：高宾</a:t>
            </a:r>
          </a:p>
        </p:txBody>
      </p:sp>
      <p:sp>
        <p:nvSpPr>
          <p:cNvPr id="21" name="半闭框 20"/>
          <p:cNvSpPr/>
          <p:nvPr/>
        </p:nvSpPr>
        <p:spPr>
          <a:xfrm>
            <a:off x="3627854" y="1270346"/>
            <a:ext cx="430319" cy="384043"/>
          </a:xfrm>
          <a:prstGeom prst="halfFrame">
            <a:avLst>
              <a:gd name="adj1" fmla="val 15985"/>
              <a:gd name="adj2" fmla="val 19455"/>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6" name="半闭框 25"/>
          <p:cNvSpPr/>
          <p:nvPr/>
        </p:nvSpPr>
        <p:spPr>
          <a:xfrm>
            <a:off x="3407197" y="1012269"/>
            <a:ext cx="650976" cy="672075"/>
          </a:xfrm>
          <a:prstGeom prst="halfFrame">
            <a:avLst>
              <a:gd name="adj1" fmla="val 7351"/>
              <a:gd name="adj2" fmla="val 10820"/>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矩形 18"/>
          <p:cNvSpPr/>
          <p:nvPr/>
        </p:nvSpPr>
        <p:spPr>
          <a:xfrm>
            <a:off x="3990619" y="2763966"/>
            <a:ext cx="3552395" cy="5195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项目功能</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3989869" y="4035056"/>
            <a:ext cx="3551644" cy="4858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smtClean="0"/>
              <a:t>设计方案</a:t>
            </a:r>
            <a:r>
              <a:rPr lang="zh-CN" altLang="zh-CN" sz="2400" dirty="0"/>
              <a:t>及</a:t>
            </a:r>
            <a:r>
              <a:rPr lang="zh-CN" altLang="zh-CN" sz="2400" dirty="0" smtClean="0"/>
              <a:t>思路</a:t>
            </a:r>
            <a:endParaRPr lang="zh-CN" altLang="zh-CN" sz="2400" dirty="0"/>
          </a:p>
        </p:txBody>
      </p:sp>
      <p:sp>
        <p:nvSpPr>
          <p:cNvPr id="25" name="矩形 24"/>
          <p:cNvSpPr/>
          <p:nvPr/>
        </p:nvSpPr>
        <p:spPr>
          <a:xfrm>
            <a:off x="3989119" y="4656995"/>
            <a:ext cx="3552394" cy="532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致谢</a:t>
            </a: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595" y="579008"/>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225" y="1099293"/>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a:xfrm>
            <a:off x="3988369" y="2026765"/>
            <a:ext cx="3552394" cy="6158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选题意义</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3989119" y="3396859"/>
            <a:ext cx="3551644" cy="5432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主要研究内容</a:t>
            </a:r>
            <a:endParaRPr lang="zh-CN" altLang="zh-C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p:cNvSpPr/>
          <p:nvPr/>
        </p:nvSpPr>
        <p:spPr>
          <a:xfrm>
            <a:off x="1197400" y="106527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FF0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1199456" y="-1"/>
            <a:ext cx="768085" cy="16413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306499" y="86954"/>
            <a:ext cx="553998" cy="1554389"/>
          </a:xfrm>
          <a:prstGeom prst="rect">
            <a:avLst/>
          </a:prstGeom>
          <a:solidFill>
            <a:schemeClr val="accent1">
              <a:lumMod val="75000"/>
            </a:schemeClr>
          </a:solidFill>
        </p:spPr>
        <p:txBody>
          <a:bodyPr vert="eaVert"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选题意义</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Freeform 3"/>
          <p:cNvSpPr/>
          <p:nvPr/>
        </p:nvSpPr>
        <p:spPr>
          <a:xfrm>
            <a:off x="7344139" y="5739571"/>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Freeform 3"/>
          <p:cNvSpPr/>
          <p:nvPr/>
        </p:nvSpPr>
        <p:spPr>
          <a:xfrm flipV="1">
            <a:off x="6192011" y="6021287"/>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Freeform 3"/>
          <p:cNvSpPr/>
          <p:nvPr/>
        </p:nvSpPr>
        <p:spPr>
          <a:xfrm rot="5400000">
            <a:off x="10177301" y="4888555"/>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Freeform 3"/>
          <p:cNvSpPr/>
          <p:nvPr/>
        </p:nvSpPr>
        <p:spPr>
          <a:xfrm rot="5400000" flipV="1">
            <a:off x="10149388" y="4872179"/>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1860497" y="1852740"/>
            <a:ext cx="8411281" cy="3477875"/>
          </a:xfrm>
          <a:prstGeom prst="rect">
            <a:avLst/>
          </a:prstGeom>
        </p:spPr>
        <p:txBody>
          <a:bodyPr wrap="square">
            <a:spAutoFit/>
          </a:bodyPr>
          <a:lstStyle/>
          <a:p>
            <a:r>
              <a:rPr lang="en-US" altLang="zh-CN" sz="2000" dirty="0" smtClean="0"/>
              <a:t>       </a:t>
            </a:r>
            <a:r>
              <a:rPr lang="zh-CN" altLang="zh-CN" sz="2000" dirty="0" smtClean="0"/>
              <a:t>过去</a:t>
            </a:r>
            <a:r>
              <a:rPr lang="zh-CN" altLang="zh-CN" sz="2000" dirty="0"/>
              <a:t>，乘飞机出行对中国的大部分人来说还是难以想象的。但是如今随着中国经济的飞速发展和生活水平的提高，乘飞机出行似乎已经成为一种很平常的出行方式，但是中国是一个人口大国，据统计</a:t>
            </a:r>
            <a:r>
              <a:rPr lang="en-US" altLang="zh-CN" sz="2000" dirty="0"/>
              <a:t>2018</a:t>
            </a:r>
            <a:r>
              <a:rPr lang="zh-CN" altLang="zh-CN" sz="2000" dirty="0"/>
              <a:t>年中国平均每天的航班数量为</a:t>
            </a:r>
            <a:r>
              <a:rPr lang="en-US" altLang="zh-CN" sz="2000" dirty="0"/>
              <a:t>12112</a:t>
            </a:r>
            <a:r>
              <a:rPr lang="zh-CN" altLang="zh-CN" sz="2000" dirty="0"/>
              <a:t>次。如此庞大的人群如果只靠人力来服务肯定是应接不暇的。</a:t>
            </a:r>
          </a:p>
          <a:p>
            <a:r>
              <a:rPr lang="en-US" altLang="zh-CN" sz="2000" dirty="0" smtClean="0"/>
              <a:t>       </a:t>
            </a:r>
            <a:r>
              <a:rPr lang="zh-CN" altLang="zh-CN" sz="2000" dirty="0" smtClean="0"/>
              <a:t>但是</a:t>
            </a:r>
            <a:r>
              <a:rPr lang="zh-CN" altLang="zh-CN" sz="2000" dirty="0"/>
              <a:t>如今也是一个信息化的时代，不管男女老幼都开始或者已经接触网络，所以针对这一现象我们可以做出一个飞机订票系统，这样可以让大批出行的人自己在网上查询自己想要乘坐的航班和余票查询，并且提前订好票，去了机场直接取票，上飞机就可以了，或者因为出行计划有所变动可以直接退票。不仅减轻了机场工作人员的工作负担，还省去了客户要去机场查看航班、排队买票等麻烦，可以大大增加客户出行的体验度。</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68022" y="2790376"/>
            <a:ext cx="8479426" cy="1631216"/>
          </a:xfrm>
          <a:prstGeom prst="rect">
            <a:avLst/>
          </a:prstGeom>
        </p:spPr>
        <p:txBody>
          <a:bodyPr wrap="square">
            <a:spAutoFit/>
          </a:bodyPr>
          <a:lstStyle/>
          <a:p>
            <a:pPr>
              <a:lnSpc>
                <a:spcPct val="150000"/>
              </a:lnSpc>
            </a:pPr>
            <a:r>
              <a:rPr lang="zh-CN" altLang="zh-CN" sz="2400" dirty="0"/>
              <a:t>后台信息管理、航班信息查询、目的地信息查询、航线信息查询、用户基本信息、订退票、余票查询</a:t>
            </a:r>
            <a:endParaRPr lang="zh-CN" altLang="zh-CN" sz="2400" dirty="0">
              <a:latin typeface="微软雅黑" panose="020B0503020204020204" pitchFamily="34" charset="-122"/>
              <a:ea typeface="微软雅黑" panose="020B0503020204020204" pitchFamily="34" charset="-122"/>
            </a:endParaRPr>
          </a:p>
          <a:p>
            <a:endParaRPr lang="zh-CN" altLang="zh-CN" sz="2800" dirty="0"/>
          </a:p>
        </p:txBody>
      </p:sp>
      <p:sp>
        <p:nvSpPr>
          <p:cNvPr id="5" name="矩形 4"/>
          <p:cNvSpPr/>
          <p:nvPr/>
        </p:nvSpPr>
        <p:spPr>
          <a:xfrm>
            <a:off x="1421067" y="-4527"/>
            <a:ext cx="754633" cy="1417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TextBox 5"/>
          <p:cNvSpPr txBox="1"/>
          <p:nvPr/>
        </p:nvSpPr>
        <p:spPr>
          <a:xfrm>
            <a:off x="1517281" y="-4527"/>
            <a:ext cx="553998" cy="1394734"/>
          </a:xfrm>
          <a:prstGeom prst="rect">
            <a:avLst/>
          </a:prstGeom>
          <a:noFill/>
        </p:spPr>
        <p:txBody>
          <a:bodyPr vert="eaVert" wrap="squar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项目功能</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半闭框 6"/>
          <p:cNvSpPr/>
          <p:nvPr/>
        </p:nvSpPr>
        <p:spPr>
          <a:xfrm>
            <a:off x="1669632" y="2015005"/>
            <a:ext cx="430319" cy="384043"/>
          </a:xfrm>
          <a:prstGeom prst="halfFrame">
            <a:avLst>
              <a:gd name="adj1" fmla="val 15985"/>
              <a:gd name="adj2" fmla="val 19455"/>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8" name="半闭框 7"/>
          <p:cNvSpPr/>
          <p:nvPr/>
        </p:nvSpPr>
        <p:spPr>
          <a:xfrm>
            <a:off x="1417046" y="1757221"/>
            <a:ext cx="650976" cy="672075"/>
          </a:xfrm>
          <a:prstGeom prst="halfFrame">
            <a:avLst>
              <a:gd name="adj1" fmla="val 7351"/>
              <a:gd name="adj2" fmla="val 10820"/>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 name="半闭框 8"/>
          <p:cNvSpPr/>
          <p:nvPr/>
        </p:nvSpPr>
        <p:spPr>
          <a:xfrm rot="10800000">
            <a:off x="10332289" y="4530360"/>
            <a:ext cx="430319" cy="384043"/>
          </a:xfrm>
          <a:prstGeom prst="halfFrame">
            <a:avLst>
              <a:gd name="adj1" fmla="val 15985"/>
              <a:gd name="adj2" fmla="val 19455"/>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0" name="半闭框 9"/>
          <p:cNvSpPr/>
          <p:nvPr/>
        </p:nvSpPr>
        <p:spPr>
          <a:xfrm rot="10800000">
            <a:off x="10332289" y="4530360"/>
            <a:ext cx="650976" cy="672075"/>
          </a:xfrm>
          <a:prstGeom prst="halfFrame">
            <a:avLst>
              <a:gd name="adj1" fmla="val 7351"/>
              <a:gd name="adj2" fmla="val 10820"/>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46082" y="1611517"/>
            <a:ext cx="8555525" cy="3983525"/>
          </a:xfrm>
        </p:spPr>
        <p:txBody>
          <a:bodyPr>
            <a:normAutofit fontScale="70000" lnSpcReduction="20000"/>
          </a:bodyPr>
          <a:lstStyle/>
          <a:p>
            <a:pPr marL="0">
              <a:lnSpc>
                <a:spcPct val="120000"/>
              </a:lnSpc>
              <a:spcBef>
                <a:spcPts val="0"/>
              </a:spcBef>
            </a:pPr>
            <a:r>
              <a:rPr lang="en-US" altLang="zh-CN" sz="2600" dirty="0"/>
              <a:t>1. </a:t>
            </a:r>
            <a:r>
              <a:rPr lang="zh-CN" altLang="zh-CN" sz="2600" dirty="0"/>
              <a:t>系统架构的研究：拟采用三层架构，将系统分为</a:t>
            </a:r>
            <a:r>
              <a:rPr lang="en-US" altLang="zh-CN" sz="2600" dirty="0"/>
              <a:t>UI </a:t>
            </a:r>
            <a:r>
              <a:rPr lang="zh-CN" altLang="zh-CN" sz="2600" dirty="0"/>
              <a:t>层，业务逻辑层，数据访问层，目前三层架构的思想已经很成熟。研究三层架构，有助于理解软件系统架构</a:t>
            </a:r>
            <a:r>
              <a:rPr lang="zh-CN" altLang="zh-CN" sz="2600" dirty="0" smtClean="0"/>
              <a:t>。</a:t>
            </a:r>
            <a:endParaRPr lang="zh-CN" altLang="zh-CN" sz="2600" dirty="0"/>
          </a:p>
          <a:p>
            <a:pPr marL="0">
              <a:lnSpc>
                <a:spcPct val="120000"/>
              </a:lnSpc>
              <a:spcBef>
                <a:spcPts val="0"/>
              </a:spcBef>
            </a:pPr>
            <a:r>
              <a:rPr lang="en-US" altLang="zh-CN" sz="2600" dirty="0"/>
              <a:t>2. </a:t>
            </a:r>
            <a:r>
              <a:rPr lang="zh-CN" altLang="zh-CN" sz="2600" dirty="0"/>
              <a:t>数据库的设计以及优化：针对数据库的设计，结合实际的应用以及理论知识的要求，设计出满足需求的数据库，并且，在后期的维护中，从查询数据库中表的数据来探讨数据库的查询的优化方法，例如在模糊查询中是否使用索引，以及建立索引之后的效率会相对于没有建立时的不同，需要深入的研究数据库的设计和优化</a:t>
            </a:r>
          </a:p>
          <a:p>
            <a:pPr marL="0">
              <a:lnSpc>
                <a:spcPct val="120000"/>
              </a:lnSpc>
              <a:spcBef>
                <a:spcPts val="0"/>
              </a:spcBef>
            </a:pPr>
            <a:r>
              <a:rPr lang="en-US" altLang="zh-CN" sz="2600" dirty="0"/>
              <a:t>3. </a:t>
            </a:r>
            <a:r>
              <a:rPr lang="zh-CN" altLang="zh-CN" sz="2600" dirty="0"/>
              <a:t>用户体验和界面的友好性研究：本系统将使用</a:t>
            </a:r>
            <a:r>
              <a:rPr lang="en-US" altLang="zh-CN" sz="2600" dirty="0"/>
              <a:t>Ajax </a:t>
            </a:r>
            <a:r>
              <a:rPr lang="zh-CN" altLang="zh-CN" sz="2600" dirty="0"/>
              <a:t>，</a:t>
            </a:r>
            <a:r>
              <a:rPr lang="en-US" altLang="zh-CN" sz="2600" dirty="0" err="1"/>
              <a:t>jQuery</a:t>
            </a:r>
            <a:r>
              <a:rPr lang="en-US" altLang="zh-CN" sz="2600" dirty="0"/>
              <a:t> </a:t>
            </a:r>
            <a:r>
              <a:rPr lang="zh-CN" altLang="zh-CN" sz="2600" dirty="0"/>
              <a:t>，</a:t>
            </a:r>
            <a:r>
              <a:rPr lang="en-US" altLang="zh-CN" sz="2600" dirty="0"/>
              <a:t> SSM</a:t>
            </a:r>
            <a:r>
              <a:rPr lang="zh-CN" altLang="zh-CN" sz="2600" dirty="0"/>
              <a:t>框架等技术和</a:t>
            </a:r>
            <a:r>
              <a:rPr lang="en-US" altLang="zh-CN" sz="2600" dirty="0"/>
              <a:t>JavaScript </a:t>
            </a:r>
            <a:r>
              <a:rPr lang="zh-CN" altLang="zh-CN" sz="2600" dirty="0"/>
              <a:t>插件，来提高用户体验和用户交互性。对于与用户界面以及操作方面进行研究，让界面更加美观，操作更加人性化，提高用户交互性和用户体验。</a:t>
            </a:r>
          </a:p>
          <a:p>
            <a:pPr marL="0">
              <a:lnSpc>
                <a:spcPct val="120000"/>
              </a:lnSpc>
              <a:spcBef>
                <a:spcPts val="0"/>
              </a:spcBef>
            </a:pPr>
            <a:r>
              <a:rPr lang="en-US" altLang="zh-CN" sz="2600" dirty="0"/>
              <a:t>4. </a:t>
            </a:r>
            <a:r>
              <a:rPr lang="zh-CN" altLang="zh-CN" sz="2600" dirty="0"/>
              <a:t>网站安全性研究：对重要性信息如密码进行加密，设计安全，合理的数据库，以及表机构。增加安全验证，达到系统安全。</a:t>
            </a:r>
          </a:p>
          <a:p>
            <a:pPr marL="0">
              <a:lnSpc>
                <a:spcPct val="120000"/>
              </a:lnSpc>
              <a:spcBef>
                <a:spcPts val="0"/>
              </a:spcBef>
            </a:pPr>
            <a:r>
              <a:rPr lang="en-US" altLang="zh-CN" sz="2600" dirty="0"/>
              <a:t>5. </a:t>
            </a:r>
            <a:r>
              <a:rPr lang="zh-CN" altLang="zh-CN" sz="2600" dirty="0"/>
              <a:t>用户权限研究：系统基于角色的权限管理，每个角色都有不同的权限，然后将角色授予用户。从而达到权限的安全，用户权限分配合理</a:t>
            </a:r>
          </a:p>
          <a:p>
            <a:endParaRPr lang="zh-CN" altLang="en-US" dirty="0"/>
          </a:p>
        </p:txBody>
      </p:sp>
      <p:sp>
        <p:nvSpPr>
          <p:cNvPr id="4" name="矩形 3"/>
          <p:cNvSpPr/>
          <p:nvPr/>
        </p:nvSpPr>
        <p:spPr>
          <a:xfrm>
            <a:off x="900693" y="633744"/>
            <a:ext cx="3363490" cy="7604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主要研究</a:t>
            </a:r>
            <a:r>
              <a:rPr lang="zh-CN" altLang="zh-CN" sz="2400" dirty="0" smtClean="0"/>
              <a:t>内容</a:t>
            </a:r>
            <a:endParaRPr lang="zh-CN" altLang="zh-CN" sz="2400" dirty="0"/>
          </a:p>
        </p:txBody>
      </p:sp>
      <p:sp>
        <p:nvSpPr>
          <p:cNvPr id="5" name="Freeform 3"/>
          <p:cNvSpPr/>
          <p:nvPr/>
        </p:nvSpPr>
        <p:spPr>
          <a:xfrm>
            <a:off x="6592702" y="5739572"/>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Freeform 3"/>
          <p:cNvSpPr/>
          <p:nvPr/>
        </p:nvSpPr>
        <p:spPr>
          <a:xfrm flipV="1">
            <a:off x="5440574" y="6021288"/>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Freeform 3"/>
          <p:cNvSpPr/>
          <p:nvPr/>
        </p:nvSpPr>
        <p:spPr>
          <a:xfrm rot="5400000">
            <a:off x="9425864" y="4888556"/>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Freeform 3"/>
          <p:cNvSpPr/>
          <p:nvPr/>
        </p:nvSpPr>
        <p:spPr>
          <a:xfrm rot="5400000" flipV="1">
            <a:off x="9397951" y="4872180"/>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447776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chemeClr val="accent1">
              <a:lumMod val="7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设计方案及思路</a:t>
            </a:r>
            <a:endParaRPr lang="zh-CN" altLang="zh-CN" sz="2400" dirty="0"/>
          </a:p>
        </p:txBody>
      </p:sp>
      <p:sp>
        <p:nvSpPr>
          <p:cNvPr id="7" name="矩形 6"/>
          <p:cNvSpPr/>
          <p:nvPr/>
        </p:nvSpPr>
        <p:spPr>
          <a:xfrm>
            <a:off x="1256872" y="2441691"/>
            <a:ext cx="9793088" cy="1938992"/>
          </a:xfrm>
          <a:prstGeom prst="rect">
            <a:avLst/>
          </a:prstGeom>
        </p:spPr>
        <p:txBody>
          <a:bodyPr wrap="square">
            <a:spAutoFit/>
          </a:bodyPr>
          <a:lstStyle/>
          <a:p>
            <a:r>
              <a:rPr lang="en-US" altLang="zh-CN" sz="2400" dirty="0"/>
              <a:t>1.</a:t>
            </a:r>
            <a:r>
              <a:rPr lang="zh-CN" altLang="zh-CN" sz="2400" dirty="0"/>
              <a:t>利用</a:t>
            </a:r>
            <a:r>
              <a:rPr lang="en-US" altLang="zh-CN" sz="2400" dirty="0"/>
              <a:t>java MVC</a:t>
            </a:r>
            <a:r>
              <a:rPr lang="zh-CN" altLang="zh-CN" sz="2400" dirty="0"/>
              <a:t>开源框架开发系统的代码（系统管理模块、用户管理模块、地图管理模块）</a:t>
            </a:r>
          </a:p>
          <a:p>
            <a:r>
              <a:rPr lang="en-US" altLang="zh-CN" sz="2400" dirty="0"/>
              <a:t>2.</a:t>
            </a:r>
            <a:r>
              <a:rPr lang="zh-CN" altLang="zh-CN" sz="2400" dirty="0"/>
              <a:t>利用</a:t>
            </a:r>
            <a:r>
              <a:rPr lang="en-US" altLang="zh-CN" sz="2400" dirty="0"/>
              <a:t>bootstrap</a:t>
            </a:r>
            <a:r>
              <a:rPr lang="zh-CN" altLang="zh-CN" sz="2400" dirty="0"/>
              <a:t>设计前端页面，包括风格，特效及具体的内容显示。</a:t>
            </a:r>
          </a:p>
          <a:p>
            <a:r>
              <a:rPr lang="en-US" altLang="zh-CN" sz="2400" dirty="0"/>
              <a:t>3.</a:t>
            </a:r>
            <a:r>
              <a:rPr lang="zh-CN" altLang="zh-CN" sz="2400" dirty="0"/>
              <a:t>采用</a:t>
            </a:r>
            <a:r>
              <a:rPr lang="en-US" altLang="zh-CN" sz="2400" dirty="0" err="1"/>
              <a:t>ajax</a:t>
            </a:r>
            <a:r>
              <a:rPr lang="zh-CN" altLang="zh-CN" sz="2400" dirty="0"/>
              <a:t>控制接口访问。</a:t>
            </a:r>
          </a:p>
          <a:p>
            <a:r>
              <a:rPr lang="en-US" altLang="zh-CN" sz="2400" dirty="0"/>
              <a:t>4.</a:t>
            </a:r>
            <a:r>
              <a:rPr lang="zh-CN" altLang="zh-CN" sz="2400" dirty="0"/>
              <a:t>采用</a:t>
            </a:r>
            <a:r>
              <a:rPr lang="en-US" altLang="zh-CN" sz="2400" dirty="0"/>
              <a:t>token</a:t>
            </a:r>
            <a:r>
              <a:rPr lang="zh-CN" altLang="zh-CN" sz="2400" dirty="0"/>
              <a:t>安全验证，保证登录安全。</a:t>
            </a:r>
          </a:p>
        </p:txBody>
      </p:sp>
      <p:sp>
        <p:nvSpPr>
          <p:cNvPr id="2" name="椭圆 1"/>
          <p:cNvSpPr/>
          <p:nvPr/>
        </p:nvSpPr>
        <p:spPr>
          <a:xfrm>
            <a:off x="7536160" y="1646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8136227" y="6149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nvSpPr>
        <p:spPr>
          <a:xfrm>
            <a:off x="9260181" y="8401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540383" y="5486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10320469" y="7879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5340" y="5061183"/>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7" name="椭圆 16"/>
          <p:cNvSpPr/>
          <p:nvPr/>
        </p:nvSpPr>
        <p:spPr>
          <a:xfrm>
            <a:off x="755407" y="5511503"/>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8" name="椭圆 17"/>
          <p:cNvSpPr/>
          <p:nvPr/>
        </p:nvSpPr>
        <p:spPr>
          <a:xfrm>
            <a:off x="1879361" y="5736664"/>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2159563" y="5445224"/>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0" name="椭圆 19"/>
          <p:cNvSpPr/>
          <p:nvPr/>
        </p:nvSpPr>
        <p:spPr>
          <a:xfrm>
            <a:off x="2939649" y="5684465"/>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椭圆 20"/>
          <p:cNvSpPr/>
          <p:nvPr/>
        </p:nvSpPr>
        <p:spPr>
          <a:xfrm>
            <a:off x="40637" y="6333057"/>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2" name="椭圆 21"/>
          <p:cNvSpPr/>
          <p:nvPr/>
        </p:nvSpPr>
        <p:spPr>
          <a:xfrm>
            <a:off x="-244852" y="6509940"/>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3695733" y="6476800"/>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682" y="1742360"/>
            <a:ext cx="5972409" cy="4172051"/>
          </a:xfrm>
        </p:spPr>
      </p:pic>
      <p:sp>
        <p:nvSpPr>
          <p:cNvPr id="5" name="标题 4"/>
          <p:cNvSpPr>
            <a:spLocks noGrp="1"/>
          </p:cNvSpPr>
          <p:nvPr>
            <p:ph type="title"/>
          </p:nvPr>
        </p:nvSpPr>
        <p:spPr>
          <a:xfrm>
            <a:off x="3313569" y="528087"/>
            <a:ext cx="5531667" cy="92952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思路图</a:t>
            </a:r>
            <a:endParaRPr lang="zh-CN" altLang="zh-CN" sz="2400" dirty="0"/>
          </a:p>
        </p:txBody>
      </p:sp>
    </p:spTree>
    <p:extLst>
      <p:ext uri="{BB962C8B-B14F-4D97-AF65-F5344CB8AC3E}">
        <p14:creationId xmlns:p14="http://schemas.microsoft.com/office/powerpoint/2010/main" val="4131556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3054176">
            <a:off x="7411188" y="389561"/>
            <a:ext cx="6602485"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Rectangle 3"/>
          <p:cNvSpPr/>
          <p:nvPr/>
        </p:nvSpPr>
        <p:spPr>
          <a:xfrm>
            <a:off x="0" y="1800860"/>
            <a:ext cx="12192000" cy="1740535"/>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a:solidFill>
                  <a:schemeClr val="accent2">
                    <a:lumMod val="60000"/>
                    <a:lumOff val="40000"/>
                  </a:schemeClr>
                </a:solidFill>
                <a:sym typeface="+mn-ea"/>
              </a:rPr>
              <a:t>在此感谢</a:t>
            </a:r>
            <a:r>
              <a:rPr lang="en-US" sz="3200">
                <a:solidFill>
                  <a:schemeClr val="accent2">
                    <a:lumMod val="60000"/>
                    <a:lumOff val="40000"/>
                  </a:schemeClr>
                </a:solidFill>
              </a:rPr>
              <a:t>各位老师、同学和朋友的</a:t>
            </a:r>
            <a:r>
              <a:rPr lang="en-US" sz="3200">
                <a:solidFill>
                  <a:schemeClr val="accent2">
                    <a:lumMod val="60000"/>
                    <a:lumOff val="40000"/>
                  </a:schemeClr>
                </a:solidFill>
                <a:sym typeface="+mn-ea"/>
              </a:rPr>
              <a:t>指导</a:t>
            </a:r>
            <a:r>
              <a:rPr lang="en-US" sz="3200">
                <a:solidFill>
                  <a:schemeClr val="accent2">
                    <a:lumMod val="60000"/>
                    <a:lumOff val="40000"/>
                  </a:schemeClr>
                </a:solidFill>
              </a:rPr>
              <a:t>和帮助。</a:t>
            </a:r>
            <a:endParaRPr lang="en-US" altLang="en-US" sz="3200">
              <a:solidFill>
                <a:schemeClr val="accent2">
                  <a:lumMod val="60000"/>
                  <a:lumOff val="40000"/>
                </a:schemeClr>
              </a:solidFill>
            </a:endParaRPr>
          </a:p>
        </p:txBody>
      </p:sp>
      <p:sp>
        <p:nvSpPr>
          <p:cNvPr id="7" name="Rectangle 44"/>
          <p:cNvSpPr/>
          <p:nvPr/>
        </p:nvSpPr>
        <p:spPr>
          <a:xfrm>
            <a:off x="5095848" y="3809183"/>
            <a:ext cx="1016516" cy="93522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8" name="Rectangle 46"/>
          <p:cNvSpPr/>
          <p:nvPr/>
        </p:nvSpPr>
        <p:spPr>
          <a:xfrm>
            <a:off x="6288021" y="4884695"/>
            <a:ext cx="2446247" cy="919685"/>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9" name="Rectangle 27"/>
          <p:cNvSpPr/>
          <p:nvPr/>
        </p:nvSpPr>
        <p:spPr>
          <a:xfrm>
            <a:off x="4175788" y="4884695"/>
            <a:ext cx="981704" cy="943564"/>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0" name="Rectangle 28"/>
          <p:cNvSpPr/>
          <p:nvPr/>
        </p:nvSpPr>
        <p:spPr>
          <a:xfrm>
            <a:off x="6201395" y="3809184"/>
            <a:ext cx="2986643" cy="96520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b="1" dirty="0">
              <a:latin typeface="微软雅黑" panose="020B0503020204020204" pitchFamily="34" charset="-122"/>
              <a:ea typeface="微软雅黑" panose="020B0503020204020204" pitchFamily="34" charset="-122"/>
            </a:endParaRPr>
          </a:p>
        </p:txBody>
      </p:sp>
      <p:sp>
        <p:nvSpPr>
          <p:cNvPr id="11" name="Rectangle 32"/>
          <p:cNvSpPr/>
          <p:nvPr/>
        </p:nvSpPr>
        <p:spPr>
          <a:xfrm>
            <a:off x="5238912" y="5897424"/>
            <a:ext cx="791471" cy="682413"/>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2" name="Rectangle 33"/>
          <p:cNvSpPr/>
          <p:nvPr/>
        </p:nvSpPr>
        <p:spPr>
          <a:xfrm>
            <a:off x="6106663" y="5897892"/>
            <a:ext cx="3733753" cy="681944"/>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3" name="Rectangle 35"/>
          <p:cNvSpPr/>
          <p:nvPr/>
        </p:nvSpPr>
        <p:spPr>
          <a:xfrm>
            <a:off x="8820787" y="4884695"/>
            <a:ext cx="3371213" cy="919685"/>
          </a:xfrm>
          <a:prstGeom prst="rect">
            <a:avLst/>
          </a:prstGeom>
          <a:solidFill>
            <a:schemeClr val="bg1">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4" name="Rectangle 36"/>
          <p:cNvSpPr/>
          <p:nvPr/>
        </p:nvSpPr>
        <p:spPr>
          <a:xfrm>
            <a:off x="4367809" y="5934356"/>
            <a:ext cx="770091" cy="645481"/>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5" name="Rectangle 41"/>
          <p:cNvSpPr/>
          <p:nvPr/>
        </p:nvSpPr>
        <p:spPr>
          <a:xfrm>
            <a:off x="9936427" y="5892328"/>
            <a:ext cx="2255573" cy="687508"/>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6" name="Rectangle 42"/>
          <p:cNvSpPr/>
          <p:nvPr/>
        </p:nvSpPr>
        <p:spPr>
          <a:xfrm>
            <a:off x="9271267" y="3809184"/>
            <a:ext cx="2920732" cy="9652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pic>
        <p:nvPicPr>
          <p:cNvPr id="4100" name="Picture 4" descr="C:\Users\admin\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912" y="4884695"/>
            <a:ext cx="962483" cy="919684"/>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3"/>
          <p:cNvSpPr/>
          <p:nvPr/>
        </p:nvSpPr>
        <p:spPr>
          <a:xfrm>
            <a:off x="394335" y="283845"/>
            <a:ext cx="3626485" cy="1075055"/>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latin typeface="微软雅黑" panose="020B0503020204020204" pitchFamily="34" charset="-122"/>
                <a:ea typeface="微软雅黑" panose="020B0503020204020204" pitchFamily="34" charset="-122"/>
                <a:sym typeface="+mn-ea"/>
              </a:rPr>
              <a:t>致谢</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B2B29"/>
        </a:solidFill>
        <a:ln>
          <a:noFill/>
        </a:ln>
      </a:spPr>
      <a:bodyPr rtlCol="0" anchor="ctr"/>
      <a:lstStyle>
        <a:defPPr>
          <a:defRPr sz="2400" dirty="0" smtClean="0">
            <a:solidFill>
              <a:schemeClr val="bg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613</Words>
  <Application>Microsoft Office PowerPoint</Application>
  <PresentationFormat>自定义</PresentationFormat>
  <Paragraphs>31</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思路图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2018-03-01T02:03:00Z</dcterms:created>
  <dcterms:modified xsi:type="dcterms:W3CDTF">2018-10-17T02:55:13Z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