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382" r:id="rId3"/>
    <p:sldId id="296" r:id="rId4"/>
    <p:sldId id="275" r:id="rId5"/>
    <p:sldId id="419" r:id="rId6"/>
    <p:sldId id="299" r:id="rId7"/>
    <p:sldId id="259" r:id="rId8"/>
    <p:sldId id="301" r:id="rId9"/>
    <p:sldId id="282" r:id="rId10"/>
    <p:sldId id="303" r:id="rId11"/>
    <p:sldId id="349" r:id="rId12"/>
    <p:sldId id="418" r:id="rId13"/>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5494" autoAdjust="0"/>
  </p:normalViewPr>
  <p:slideViewPr>
    <p:cSldViewPr snapToGrid="0" snapToObjects="1">
      <p:cViewPr varScale="1">
        <p:scale>
          <a:sx n="47" d="100"/>
          <a:sy n="47" d="100"/>
        </p:scale>
        <p:origin x="-86" y="-835"/>
      </p:cViewPr>
      <p:guideLst>
        <p:guide orient="horz" pos="2134"/>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2018/10/15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3867209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2018/10/15</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3705895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2018/10/15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smtClean="0"/>
              <a:t>单击此处添加您的标题文字</a:t>
            </a:r>
            <a:endParaRPr lang="zh-CN" altLang="en-US"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smtClean="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3" y="1244601"/>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6"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t>‹#›</a:t>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pic>
        <p:nvPicPr>
          <p:cNvPr id="11" name="图片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480" y="0"/>
            <a:ext cx="12192000" cy="5844540"/>
            <a:chOff x="-1" y="1609725"/>
            <a:chExt cx="12192002" cy="4243803"/>
          </a:xfrm>
        </p:grpSpPr>
        <p:pic>
          <p:nvPicPr>
            <p:cNvPr id="22"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5"/>
          <p:cNvSpPr txBox="1"/>
          <p:nvPr/>
        </p:nvSpPr>
        <p:spPr>
          <a:xfrm>
            <a:off x="7754804" y="4561964"/>
            <a:ext cx="1338828" cy="369332"/>
          </a:xfrm>
          <a:prstGeom prst="rect">
            <a:avLst/>
          </a:prstGeom>
          <a:noFill/>
        </p:spPr>
        <p:txBody>
          <a:bodyPr wrap="none"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a:t>
            </a:r>
            <a:r>
              <a:rPr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高宾</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410955" y="6264095"/>
            <a:ext cx="1747520" cy="337185"/>
          </a:xfrm>
          <a:prstGeom prst="rect">
            <a:avLst/>
          </a:prstGeom>
          <a:noFill/>
        </p:spPr>
        <p:txBody>
          <a:bodyPr wrap="none" rtlCol="0">
            <a:spAutoFit/>
          </a:bodyPr>
          <a:lstStyle/>
          <a:p>
            <a:pPr algn="ctr"/>
            <a:r>
              <a:rPr kumimoji="1"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018</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67533" y="4561964"/>
            <a:ext cx="1569660" cy="369332"/>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赵磊</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3174494" y="2481816"/>
            <a:ext cx="7785980" cy="1106805"/>
          </a:xfrm>
          <a:prstGeom prst="rect">
            <a:avLst/>
          </a:prstGeom>
        </p:spPr>
        <p:txBody>
          <a:bodyPr wrap="square">
            <a:spAutoFit/>
          </a:bodyPr>
          <a:lstStyle/>
          <a:p>
            <a:r>
              <a:rPr lang="zh-CN" altLang="en-US" sz="6600" b="1" dirty="0" smtClean="0">
                <a:solidFill>
                  <a:srgbClr val="071F65"/>
                </a:solidFill>
                <a:latin typeface="+mj-ea"/>
                <a:ea typeface="+mj-ea"/>
              </a:rPr>
              <a:t>毕业论文开题报告</a:t>
            </a:r>
            <a:endParaRPr lang="zh-CN" altLang="en-US" sz="6600" b="1" dirty="0">
              <a:solidFill>
                <a:srgbClr val="071F65"/>
              </a:solidFill>
              <a:latin typeface="+mj-ea"/>
              <a:ea typeface="+mj-ea"/>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0" name="矩形 19"/>
          <p:cNvSpPr/>
          <p:nvPr/>
        </p:nvSpPr>
        <p:spPr>
          <a:xfrm>
            <a:off x="3026664" y="2070735"/>
            <a:ext cx="7258051" cy="369332"/>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内蒙古师范大学网络技术学院</a:t>
            </a:r>
            <a:r>
              <a:rPr lang="en-US" altLang="zh-CN" b="1" dirty="0" smtClean="0">
                <a:latin typeface="微软雅黑" panose="020B0503020204020204" pitchFamily="34" charset="-122"/>
                <a:ea typeface="微软雅黑" panose="020B0503020204020204" pitchFamily="34" charset="-122"/>
              </a:rPr>
              <a:t>2015</a:t>
            </a:r>
            <a:r>
              <a:rPr lang="zh-CN" altLang="en-US" b="1" dirty="0" smtClean="0">
                <a:latin typeface="微软雅黑" panose="020B0503020204020204" pitchFamily="34" charset="-122"/>
                <a:ea typeface="微软雅黑" panose="020B0503020204020204" pitchFamily="34" charset="-122"/>
              </a:rPr>
              <a:t>级计算机科学与技术（嵌入式二班）</a:t>
            </a:r>
            <a:endParaRPr lang="zh-CN" altLang="en-US" b="1" dirty="0">
              <a:latin typeface="微软雅黑" panose="020B0503020204020204" pitchFamily="34" charset="-122"/>
              <a:ea typeface="微软雅黑" panose="020B0503020204020204" pitchFamily="34" charset="-122"/>
            </a:endParaRPr>
          </a:p>
        </p:txBody>
      </p:sp>
      <p:sp>
        <p:nvSpPr>
          <p:cNvPr id="4" name="矩形 3"/>
          <p:cNvSpPr/>
          <p:nvPr/>
        </p:nvSpPr>
        <p:spPr>
          <a:xfrm>
            <a:off x="5192853" y="4561964"/>
            <a:ext cx="2446504" cy="369332"/>
          </a:xfrm>
          <a:prstGeom prst="rect">
            <a:avLst/>
          </a:prstGeom>
        </p:spPr>
        <p:txBody>
          <a:bodyPr wrap="none">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20151104820</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1+#ppt_w/2"/>
                                          </p:val>
                                        </p:tav>
                                        <p:tav tm="100000">
                                          <p:val>
                                            <p:strVal val="#ppt_x"/>
                                          </p:val>
                                        </p:tav>
                                      </p:tavLst>
                                    </p:anim>
                                    <p:anim calcmode="lin" valueType="num">
                                      <p:cBhvr additive="base">
                                        <p:cTn id="4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9" grpId="0"/>
      <p:bldP spid="13" grpId="0"/>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4</a:t>
            </a:r>
            <a:endParaRPr lang="zh-CN" altLang="en-US" sz="7200" b="1" dirty="0">
              <a:solidFill>
                <a:schemeClr val="bg1"/>
              </a:solidFill>
            </a:endParaRPr>
          </a:p>
        </p:txBody>
      </p:sp>
      <p:sp>
        <p:nvSpPr>
          <p:cNvPr id="4" name="矩形 3"/>
          <p:cNvSpPr/>
          <p:nvPr/>
        </p:nvSpPr>
        <p:spPr>
          <a:xfrm>
            <a:off x="5667985" y="2744858"/>
            <a:ext cx="3162300" cy="829945"/>
          </a:xfrm>
          <a:prstGeom prst="rect">
            <a:avLst/>
          </a:prstGeom>
        </p:spPr>
        <p:txBody>
          <a:bodyPr wrap="none">
            <a:spAutoFit/>
          </a:bodyPr>
          <a:lstStyle/>
          <a:p>
            <a:r>
              <a:rPr lang="zh-CN" altLang="en-US" sz="4800" dirty="0" smtClean="0">
                <a:solidFill>
                  <a:schemeClr val="bg1"/>
                </a:solidFill>
                <a:latin typeface="+mj-ea"/>
              </a:rPr>
              <a:t>工 作 计 划</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工作计划</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文本框 99"/>
          <p:cNvSpPr txBox="1"/>
          <p:nvPr/>
        </p:nvSpPr>
        <p:spPr>
          <a:xfrm>
            <a:off x="3280410" y="1021715"/>
            <a:ext cx="5080000" cy="860425"/>
          </a:xfrm>
          <a:prstGeom prst="rect">
            <a:avLst/>
          </a:prstGeom>
          <a:noFill/>
          <a:ln w="9525">
            <a:noFill/>
          </a:ln>
        </p:spPr>
        <p:txBody>
          <a:bodyPr>
            <a:spAutoFit/>
          </a:bodyPr>
          <a:lstStyle/>
          <a:p>
            <a:pPr indent="0" algn="ctr"/>
            <a:r>
              <a:rPr lang="zh-CN" sz="3200" b="1">
                <a:latin typeface="宋体" panose="02010600030101010101" pitchFamily="2" charset="-122"/>
                <a:ea typeface="宋体" panose="02010600030101010101" pitchFamily="2" charset="-122"/>
                <a:cs typeface="宋体" panose="02010600030101010101" pitchFamily="2" charset="-122"/>
              </a:rPr>
              <a:t>工</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作</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计</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划</a:t>
            </a:r>
            <a:endParaRPr lang="en-US" sz="3200" b="1">
              <a:latin typeface="宋体" panose="02010600030101010101" pitchFamily="2" charset="-122"/>
              <a:ea typeface="宋体" panose="02010600030101010101" pitchFamily="2" charset="-122"/>
              <a:cs typeface="宋体" panose="02010600030101010101" pitchFamily="2" charset="-122"/>
            </a:endParaRPr>
          </a:p>
          <a:p>
            <a:pPr indent="0" algn="ctr"/>
            <a:r>
              <a:rPr lang="en-US" b="1">
                <a:latin typeface="Arial" panose="020B0604020202020204" pitchFamily="34" charset="0"/>
              </a:rPr>
              <a:t> </a:t>
            </a:r>
            <a:endParaRPr lang="zh-CN" altLang="en-US"/>
          </a:p>
        </p:txBody>
      </p:sp>
      <p:graphicFrame>
        <p:nvGraphicFramePr>
          <p:cNvPr id="3" name="表格 2"/>
          <p:cNvGraphicFramePr/>
          <p:nvPr>
            <p:extLst>
              <p:ext uri="{D42A27DB-BD31-4B8C-83A1-F6EECF244321}">
                <p14:modId xmlns:p14="http://schemas.microsoft.com/office/powerpoint/2010/main" val="2900076413"/>
              </p:ext>
            </p:extLst>
          </p:nvPr>
        </p:nvGraphicFramePr>
        <p:xfrm>
          <a:off x="1496695" y="1771650"/>
          <a:ext cx="8647430" cy="4212590"/>
        </p:xfrm>
        <a:graphic>
          <a:graphicData uri="http://schemas.openxmlformats.org/drawingml/2006/table">
            <a:tbl>
              <a:tblPr firstRow="1" bandRow="1">
                <a:tableStyleId>{5940675A-B579-460E-94D1-54222C63F5DA}</a:tableStyleId>
              </a:tblPr>
              <a:tblGrid>
                <a:gridCol w="2844800"/>
                <a:gridCol w="3841750"/>
                <a:gridCol w="1960880"/>
              </a:tblGrid>
              <a:tr h="495300">
                <a:tc>
                  <a:txBody>
                    <a:bodyPr/>
                    <a:lstStyle/>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起止时间</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具体任务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所需条件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2018/09/30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选题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800" b="0" dirty="0" smtClean="0">
                          <a:latin typeface="宋体" panose="02010600030101010101" pitchFamily="2" charset="-122"/>
                          <a:ea typeface="宋体" panose="02010600030101010101" pitchFamily="2" charset="-122"/>
                          <a:cs typeface="Times New Roman" panose="02020603050405020304" pitchFamily="18" charset="0"/>
                        </a:rPr>
                        <a:t>2018</a:t>
                      </a:r>
                      <a:r>
                        <a:rPr lang="en-US" sz="1800" b="0" dirty="0" smtClean="0">
                          <a:latin typeface="宋体" panose="02010600030101010101" pitchFamily="2" charset="-122"/>
                          <a:ea typeface="宋体" panose="02010600030101010101" pitchFamily="2" charset="-122"/>
                          <a:cs typeface="宋体" panose="02010600030101010101" pitchFamily="2" charset="-122"/>
                        </a:rPr>
                        <a:t>/10/</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8</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smtClean="0">
                          <a:latin typeface="宋体" panose="02010600030101010101" pitchFamily="2" charset="-122"/>
                          <a:ea typeface="宋体" panose="02010600030101010101" pitchFamily="2" charset="-122"/>
                          <a:cs typeface="宋体" panose="02010600030101010101" pitchFamily="2" charset="-122"/>
                        </a:rPr>
                        <a:t>确定论文题目</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800" b="0" dirty="0" smtClean="0">
                          <a:latin typeface="宋体" panose="02010600030101010101" pitchFamily="2" charset="-122"/>
                          <a:ea typeface="宋体" panose="02010600030101010101" pitchFamily="2" charset="-122"/>
                          <a:cs typeface="宋体" panose="02010600030101010101" pitchFamily="2" charset="-122"/>
                        </a:rPr>
                        <a:t>2018/10/</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9</a:t>
                      </a:r>
                      <a:r>
                        <a:rPr lang="en-US" sz="1800" b="0" dirty="0" smtClean="0">
                          <a:latin typeface="宋体" panose="02010600030101010101" pitchFamily="2" charset="-122"/>
                          <a:ea typeface="宋体" panose="02010600030101010101" pitchFamily="2" charset="-122"/>
                          <a:cs typeface="宋体" panose="02010600030101010101" pitchFamily="2" charset="-122"/>
                        </a:rPr>
                        <a:t>--</a:t>
                      </a:r>
                      <a:r>
                        <a:rPr lang="en-US" sz="1800" b="0" dirty="0" smtClean="0">
                          <a:latin typeface="宋体" panose="02010600030101010101" pitchFamily="2" charset="-122"/>
                          <a:ea typeface="宋体" panose="02010600030101010101" pitchFamily="2" charset="-122"/>
                          <a:cs typeface="Times New Roman" panose="02020603050405020304" pitchFamily="18" charset="0"/>
                        </a:rPr>
                        <a:t>2018</a:t>
                      </a:r>
                      <a:r>
                        <a:rPr lang="en-US" sz="1800" b="0" dirty="0" smtClean="0">
                          <a:latin typeface="宋体" panose="02010600030101010101" pitchFamily="2" charset="-122"/>
                          <a:ea typeface="宋体" panose="02010600030101010101" pitchFamily="2" charset="-122"/>
                          <a:cs typeface="宋体" panose="02010600030101010101" pitchFamily="2" charset="-122"/>
                        </a:rPr>
                        <a:t>/10/1</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0</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查阅文献资料</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800" b="0" dirty="0" smtClean="0">
                          <a:latin typeface="宋体" panose="02010600030101010101" pitchFamily="2" charset="-122"/>
                          <a:ea typeface="宋体" panose="02010600030101010101" pitchFamily="2" charset="-122"/>
                          <a:cs typeface="宋体" panose="02010600030101010101" pitchFamily="2" charset="-122"/>
                        </a:rPr>
                        <a:t>2018/10/1</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1</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smtClean="0">
                          <a:latin typeface="宋体" panose="02010600030101010101" pitchFamily="2" charset="-122"/>
                          <a:ea typeface="宋体" panose="02010600030101010101" pitchFamily="2" charset="-122"/>
                          <a:cs typeface="Times New Roman" panose="02020603050405020304" pitchFamily="18" charset="0"/>
                        </a:rPr>
                        <a:t>开题报告</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smtClean="0">
                          <a:latin typeface="宋体" panose="02010600030101010101" pitchFamily="2" charset="-122"/>
                          <a:ea typeface="宋体" panose="02010600030101010101" pitchFamily="2" charset="-122"/>
                          <a:cs typeface="Times New Roman" panose="02020603050405020304" pitchFamily="18" charset="0"/>
                        </a:rPr>
                        <a:t>开始</a:t>
                      </a:r>
                      <a:r>
                        <a:rPr lang="en-US" sz="1800" b="0" dirty="0" err="1" smtClean="0">
                          <a:latin typeface="宋体" panose="02010600030101010101" pitchFamily="2" charset="-122"/>
                          <a:ea typeface="宋体" panose="02010600030101010101" pitchFamily="2" charset="-122"/>
                          <a:cs typeface="Times New Roman" panose="02020603050405020304" pitchFamily="18" charset="0"/>
                        </a:rPr>
                        <a:t>毕业设计</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4825" y="2796928"/>
            <a:ext cx="2192020" cy="829945"/>
          </a:xfrm>
          <a:prstGeom prst="rect">
            <a:avLst/>
          </a:prstGeom>
        </p:spPr>
        <p:txBody>
          <a:bodyPr wrap="none">
            <a:spAutoFit/>
          </a:bodyPr>
          <a:lstStyle/>
          <a:p>
            <a:r>
              <a:rPr lang="zh-CN" altLang="en-US" sz="4800" dirty="0" smtClean="0">
                <a:solidFill>
                  <a:schemeClr val="bg1"/>
                </a:solidFill>
                <a:latin typeface="+mj-ea"/>
              </a:rPr>
              <a:t>谢 谢！</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71F65"/>
                </a:solidFill>
              </a:rPr>
              <a:t>目录</a:t>
            </a:r>
            <a:endParaRPr lang="zh-CN" altLang="en-US" dirty="0">
              <a:solidFill>
                <a:srgbClr val="071F65"/>
              </a:solidFill>
            </a:endParaRPr>
          </a:p>
        </p:txBody>
      </p:sp>
      <p:grpSp>
        <p:nvGrpSpPr>
          <p:cNvPr id="39" name="Group 4"/>
          <p:cNvGrpSpPr/>
          <p:nvPr/>
        </p:nvGrpSpPr>
        <p:grpSpPr bwMode="auto">
          <a:xfrm>
            <a:off x="2737580" y="1906813"/>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49" name="Group 11"/>
          <p:cNvGrpSpPr/>
          <p:nvPr/>
        </p:nvGrpSpPr>
        <p:grpSpPr bwMode="auto">
          <a:xfrm>
            <a:off x="2737580" y="2972025"/>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66" name="Group 18"/>
          <p:cNvGrpSpPr/>
          <p:nvPr/>
        </p:nvGrpSpPr>
        <p:grpSpPr bwMode="auto">
          <a:xfrm>
            <a:off x="2737580" y="400961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76" name="TextBox 1"/>
          <p:cNvSpPr txBox="1"/>
          <p:nvPr/>
        </p:nvSpPr>
        <p:spPr>
          <a:xfrm>
            <a:off x="3291951" y="1919919"/>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65"/>
          <p:cNvSpPr txBox="1"/>
          <p:nvPr/>
        </p:nvSpPr>
        <p:spPr>
          <a:xfrm>
            <a:off x="3301476" y="298989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8" name="TextBox 66"/>
          <p:cNvSpPr txBox="1"/>
          <p:nvPr/>
        </p:nvSpPr>
        <p:spPr>
          <a:xfrm>
            <a:off x="3301476" y="403764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TextBox 64"/>
          <p:cNvSpPr txBox="1"/>
          <p:nvPr/>
        </p:nvSpPr>
        <p:spPr>
          <a:xfrm>
            <a:off x="5880830" y="2124300"/>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1" name="TextBox 69"/>
          <p:cNvSpPr txBox="1"/>
          <p:nvPr/>
        </p:nvSpPr>
        <p:spPr>
          <a:xfrm>
            <a:off x="5895118" y="3189513"/>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参考</a:t>
            </a:r>
            <a:r>
              <a:rPr lang="zh-CN" sz="2000" b="1" dirty="0" smtClean="0">
                <a:solidFill>
                  <a:schemeClr val="bg1"/>
                </a:solidFill>
                <a:latin typeface="微软雅黑" panose="020B0503020204020204" pitchFamily="34" charset="-122"/>
                <a:ea typeface="微软雅黑" panose="020B0503020204020204" pitchFamily="34" charset="-122"/>
              </a:rPr>
              <a:t>文献</a:t>
            </a:r>
          </a:p>
        </p:txBody>
      </p:sp>
      <p:sp>
        <p:nvSpPr>
          <p:cNvPr id="82" name="TextBox 70"/>
          <p:cNvSpPr txBox="1"/>
          <p:nvPr/>
        </p:nvSpPr>
        <p:spPr>
          <a:xfrm>
            <a:off x="5904643" y="4255678"/>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论文结构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 name="Group 18"/>
          <p:cNvGrpSpPr/>
          <p:nvPr/>
        </p:nvGrpSpPr>
        <p:grpSpPr bwMode="auto">
          <a:xfrm>
            <a:off x="2737580" y="5080225"/>
            <a:ext cx="6911975" cy="1092200"/>
            <a:chOff x="0" y="0"/>
            <a:chExt cx="4354" cy="688"/>
          </a:xfrm>
        </p:grpSpPr>
        <p:sp>
          <p:nvSpPr>
            <p:cNvPr id="6"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7"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8"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5" name="TextBox 66"/>
          <p:cNvSpPr txBox="1"/>
          <p:nvPr/>
        </p:nvSpPr>
        <p:spPr>
          <a:xfrm>
            <a:off x="3349736" y="5080314"/>
            <a:ext cx="1728787" cy="46037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0"/>
          <p:cNvSpPr txBox="1"/>
          <p:nvPr/>
        </p:nvSpPr>
        <p:spPr>
          <a:xfrm>
            <a:off x="5895118" y="5325653"/>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0" grpId="0"/>
      <p:bldP spid="81" grpId="0"/>
      <p:bldP spid="82"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1</a:t>
            </a:r>
            <a:endParaRPr lang="zh-CN" altLang="en-US" sz="7200" b="1" dirty="0">
              <a:solidFill>
                <a:schemeClr val="bg1"/>
              </a:solidFill>
            </a:endParaRPr>
          </a:p>
        </p:txBody>
      </p:sp>
      <p:sp>
        <p:nvSpPr>
          <p:cNvPr id="4" name="矩形 3"/>
          <p:cNvSpPr/>
          <p:nvPr/>
        </p:nvSpPr>
        <p:spPr>
          <a:xfrm>
            <a:off x="5638797" y="2692404"/>
            <a:ext cx="3162300" cy="829945"/>
          </a:xfrm>
          <a:prstGeom prst="rect">
            <a:avLst/>
          </a:prstGeom>
        </p:spPr>
        <p:txBody>
          <a:bodyPr wrap="none">
            <a:spAutoFit/>
          </a:bodyPr>
          <a:lstStyle/>
          <a:p>
            <a:r>
              <a:rPr lang="zh-CN" altLang="en-US" sz="4800" dirty="0">
                <a:solidFill>
                  <a:schemeClr val="bg1"/>
                </a:solidFill>
                <a:latin typeface="+mj-ea"/>
              </a:rPr>
              <a:t>选 题 意 义</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rgbClr val="071F65"/>
                </a:solidFill>
              </a:rPr>
              <a:t>选题意义</a:t>
            </a:r>
            <a:endParaRPr lang="zh-CN" dirty="0">
              <a:solidFill>
                <a:srgbClr val="071F65"/>
              </a:solidFill>
            </a:endParaRPr>
          </a:p>
        </p:txBody>
      </p:sp>
      <p:sp>
        <p:nvSpPr>
          <p:cNvPr id="3" name="文本框 2"/>
          <p:cNvSpPr txBox="1"/>
          <p:nvPr/>
        </p:nvSpPr>
        <p:spPr>
          <a:xfrm>
            <a:off x="602614" y="1169336"/>
            <a:ext cx="10360025" cy="4524315"/>
          </a:xfrm>
          <a:prstGeom prst="rect">
            <a:avLst/>
          </a:prstGeom>
          <a:noFill/>
        </p:spPr>
        <p:txBody>
          <a:bodyPr wrap="square" rtlCol="0">
            <a:spAutoFit/>
          </a:bodyPr>
          <a:lstStyle/>
          <a:p>
            <a:r>
              <a:rPr lang="zh-CN" altLang="en-US" sz="2400" b="1" dirty="0" smtClean="0">
                <a:latin typeface="+mn-ea"/>
              </a:rPr>
              <a:t>立题依据：</a:t>
            </a:r>
            <a:endParaRPr lang="en-US" altLang="zh-CN" sz="2400" b="1" dirty="0" smtClean="0">
              <a:latin typeface="+mn-ea"/>
            </a:endParaRPr>
          </a:p>
          <a:p>
            <a:r>
              <a:rPr lang="en-US" altLang="zh-CN" sz="2400" dirty="0" smtClean="0">
                <a:latin typeface="+mn-ea"/>
              </a:rPr>
              <a:t>	</a:t>
            </a:r>
            <a:r>
              <a:rPr lang="zh-CN" altLang="zh-CN" sz="2400" dirty="0"/>
              <a:t>消防意识一直是被社会所重视的一个话题，而且好多的公司或者政府都会下发一些消防手册供人们去浏览学习，但是现在是一个信息化的时代，很多年龄大的人都开始学着去上网，在网上搜索浏览自己需要的知识，更不用说年轻人，电子浏览的时间基本都超过了纸质浏览的时间。所以针对这一现象，我设计并制作了一个消防网站，向社会大众提供一个可以清晰浏览消防知识的平台。 </a:t>
            </a:r>
            <a:endParaRPr lang="en-US" altLang="zh-CN" sz="2400" dirty="0" smtClean="0"/>
          </a:p>
          <a:p>
            <a:r>
              <a:rPr lang="zh-CN" altLang="en-US" sz="2400" b="1" dirty="0"/>
              <a:t>主要</a:t>
            </a:r>
            <a:r>
              <a:rPr lang="zh-CN" altLang="en-US" sz="2400" b="1" dirty="0" smtClean="0"/>
              <a:t>内容：</a:t>
            </a:r>
            <a:endParaRPr lang="en-US" altLang="zh-CN" sz="2400" b="1" dirty="0" smtClean="0"/>
          </a:p>
          <a:p>
            <a:r>
              <a:rPr lang="en-US" altLang="zh-CN" sz="2400" dirty="0" smtClean="0"/>
              <a:t>	</a:t>
            </a:r>
            <a:r>
              <a:rPr lang="zh-CN" altLang="zh-CN" sz="2400" dirty="0" smtClean="0"/>
              <a:t>网站</a:t>
            </a:r>
            <a:r>
              <a:rPr lang="zh-CN" altLang="zh-CN" sz="2400" dirty="0"/>
              <a:t>采用</a:t>
            </a:r>
            <a:r>
              <a:rPr lang="en-US" altLang="zh-CN" sz="2400" dirty="0"/>
              <a:t>Java EE </a:t>
            </a:r>
            <a:r>
              <a:rPr lang="zh-CN" altLang="zh-CN" sz="2400" dirty="0"/>
              <a:t>技术，以</a:t>
            </a:r>
            <a:r>
              <a:rPr lang="en-US" altLang="zh-CN" sz="2400" dirty="0"/>
              <a:t>MySQL</a:t>
            </a:r>
            <a:r>
              <a:rPr lang="zh-CN" altLang="zh-CN" sz="2400" dirty="0"/>
              <a:t>数据库为后台数据库，通过</a:t>
            </a:r>
            <a:r>
              <a:rPr lang="en-US" altLang="zh-CN" sz="2400" dirty="0"/>
              <a:t>servlet</a:t>
            </a:r>
            <a:r>
              <a:rPr lang="zh-CN" altLang="zh-CN" sz="2400" dirty="0"/>
              <a:t>、</a:t>
            </a:r>
            <a:r>
              <a:rPr lang="en-US" altLang="zh-CN" sz="2400" dirty="0" err="1"/>
              <a:t>jsp</a:t>
            </a:r>
            <a:r>
              <a:rPr lang="zh-CN" altLang="zh-CN" sz="2400" dirty="0"/>
              <a:t>、</a:t>
            </a:r>
            <a:r>
              <a:rPr lang="en-US" altLang="zh-CN" sz="2400" dirty="0" err="1"/>
              <a:t>css</a:t>
            </a:r>
            <a:r>
              <a:rPr lang="zh-CN" altLang="zh-CN" sz="2400" dirty="0"/>
              <a:t>等相关技术，以实现大众方便、快捷的浏览到需要的消防知识为基础目标，制作出消防网站。人们无需登陆便可以浏览本网站所有的消防知识，也可以注册</a:t>
            </a:r>
            <a:r>
              <a:rPr lang="zh-CN" altLang="zh-CN" sz="2400" dirty="0" smtClean="0"/>
              <a:t>账号</a:t>
            </a:r>
            <a:r>
              <a:rPr lang="zh-CN" altLang="zh-CN" sz="2400" dirty="0"/>
              <a:t>，进行一些相应的操作。</a:t>
            </a:r>
            <a:endParaRPr lang="zh-CN" altLang="zh-CN" sz="2400" b="1" dirty="0"/>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选题意义</a:t>
            </a:r>
            <a:endParaRPr lang="zh-CN" altLang="en-US" dirty="0"/>
          </a:p>
        </p:txBody>
      </p:sp>
      <p:sp>
        <p:nvSpPr>
          <p:cNvPr id="4" name="灯片编号占位符 3"/>
          <p:cNvSpPr>
            <a:spLocks noGrp="1"/>
          </p:cNvSpPr>
          <p:nvPr>
            <p:ph type="sldNum" sz="quarter" idx="12"/>
          </p:nvPr>
        </p:nvSpPr>
        <p:spPr/>
        <p:txBody>
          <a:bodyPr/>
          <a:lstStyle/>
          <a:p>
            <a:fld id="{23DA680B-B80A-2545-AB30-B9870FE9052E}" type="slidenum">
              <a:rPr kumimoji="1" lang="zh-CN" altLang="en-US" smtClean="0"/>
              <a:t>5</a:t>
            </a:fld>
            <a:endParaRPr kumimoji="1" lang="zh-CN" altLang="en-US"/>
          </a:p>
        </p:txBody>
      </p:sp>
      <p:sp>
        <p:nvSpPr>
          <p:cNvPr id="6" name="TextBox 5"/>
          <p:cNvSpPr txBox="1"/>
          <p:nvPr/>
        </p:nvSpPr>
        <p:spPr>
          <a:xfrm>
            <a:off x="310243" y="1191986"/>
            <a:ext cx="11043557" cy="4524315"/>
          </a:xfrm>
          <a:prstGeom prst="rect">
            <a:avLst/>
          </a:prstGeom>
          <a:noFill/>
        </p:spPr>
        <p:txBody>
          <a:bodyPr wrap="square" rtlCol="0">
            <a:spAutoFit/>
          </a:bodyPr>
          <a:lstStyle/>
          <a:p>
            <a:r>
              <a:rPr lang="zh-CN" altLang="zh-CN" sz="2400" b="1" dirty="0">
                <a:latin typeface="+mn-ea"/>
              </a:rPr>
              <a:t>设计方案及思路：</a:t>
            </a:r>
          </a:p>
          <a:p>
            <a:r>
              <a:rPr lang="en-US" altLang="zh-CN" sz="2400" dirty="0" smtClean="0">
                <a:latin typeface="+mn-ea"/>
              </a:rPr>
              <a:t>	1</a:t>
            </a:r>
            <a:r>
              <a:rPr lang="en-US" altLang="zh-CN" sz="2400" dirty="0">
                <a:latin typeface="+mn-ea"/>
              </a:rPr>
              <a:t>. </a:t>
            </a:r>
            <a:r>
              <a:rPr lang="zh-CN" altLang="zh-CN" sz="2400" dirty="0">
                <a:latin typeface="+mn-ea"/>
              </a:rPr>
              <a:t>通过分析社会需求，从现实、安全、法律、可行性等方面精选正确消防知识</a:t>
            </a:r>
          </a:p>
          <a:p>
            <a:r>
              <a:rPr lang="en-US" altLang="zh-CN" sz="2400" dirty="0" smtClean="0">
                <a:latin typeface="+mn-ea"/>
              </a:rPr>
              <a:t>	2</a:t>
            </a:r>
            <a:r>
              <a:rPr lang="en-US" altLang="zh-CN" sz="2400" dirty="0">
                <a:latin typeface="+mn-ea"/>
              </a:rPr>
              <a:t>. </a:t>
            </a:r>
            <a:r>
              <a:rPr lang="zh-CN" altLang="zh-CN" sz="2400" dirty="0">
                <a:latin typeface="+mn-ea"/>
              </a:rPr>
              <a:t>根据功能需求进行系统的总体框架设计</a:t>
            </a:r>
          </a:p>
          <a:p>
            <a:r>
              <a:rPr lang="en-US" altLang="zh-CN" sz="2400" dirty="0">
                <a:latin typeface="+mn-ea"/>
              </a:rPr>
              <a:t>   </a:t>
            </a:r>
            <a:r>
              <a:rPr lang="en-US" altLang="zh-CN" sz="2400" dirty="0" smtClean="0">
                <a:latin typeface="+mn-ea"/>
              </a:rPr>
              <a:t>      </a:t>
            </a:r>
            <a:r>
              <a:rPr lang="zh-CN" altLang="zh-CN" sz="2400" dirty="0" smtClean="0">
                <a:latin typeface="+mn-ea"/>
              </a:rPr>
              <a:t>主要</a:t>
            </a:r>
            <a:r>
              <a:rPr lang="zh-CN" altLang="zh-CN" sz="2400" dirty="0">
                <a:latin typeface="+mn-ea"/>
              </a:rPr>
              <a:t>包含以下模块：</a:t>
            </a:r>
          </a:p>
          <a:p>
            <a:r>
              <a:rPr lang="en-US" altLang="zh-CN" sz="2400" dirty="0">
                <a:latin typeface="+mn-ea"/>
              </a:rPr>
              <a:t>   </a:t>
            </a:r>
            <a:r>
              <a:rPr lang="en-US" altLang="zh-CN" sz="2400" dirty="0" smtClean="0">
                <a:latin typeface="+mn-ea"/>
              </a:rPr>
              <a:t>		</a:t>
            </a:r>
            <a:r>
              <a:rPr lang="zh-CN" altLang="zh-CN" sz="2400" dirty="0" smtClean="0">
                <a:latin typeface="+mn-ea"/>
              </a:rPr>
              <a:t>（</a:t>
            </a:r>
            <a:r>
              <a:rPr lang="en-US" altLang="zh-CN" sz="2400" dirty="0" smtClean="0">
                <a:latin typeface="+mn-ea"/>
              </a:rPr>
              <a:t>1</a:t>
            </a:r>
            <a:r>
              <a:rPr lang="zh-CN" altLang="zh-CN" sz="2400" dirty="0">
                <a:latin typeface="+mn-ea"/>
              </a:rPr>
              <a:t>）管理员模块：用于管理网站的消防知识，进行增删改查。也可以</a:t>
            </a:r>
            <a:r>
              <a:rPr lang="zh-CN" altLang="zh-CN" sz="2400" dirty="0" smtClean="0">
                <a:latin typeface="+mn-ea"/>
              </a:rPr>
              <a:t>删除、</a:t>
            </a:r>
            <a:r>
              <a:rPr lang="en-US" altLang="zh-CN" sz="2400" dirty="0" smtClean="0">
                <a:latin typeface="+mn-ea"/>
              </a:rPr>
              <a:t>	           </a:t>
            </a:r>
            <a:r>
              <a:rPr lang="zh-CN" altLang="zh-CN" sz="2400" dirty="0" smtClean="0">
                <a:latin typeface="+mn-ea"/>
              </a:rPr>
              <a:t>查看</a:t>
            </a:r>
            <a:r>
              <a:rPr lang="zh-CN" altLang="zh-CN" sz="2400" dirty="0">
                <a:latin typeface="+mn-ea"/>
              </a:rPr>
              <a:t>用户信息。管理用户留言。</a:t>
            </a:r>
          </a:p>
          <a:p>
            <a:r>
              <a:rPr lang="en-US" altLang="zh-CN" sz="2400" dirty="0">
                <a:latin typeface="+mn-ea"/>
              </a:rPr>
              <a:t>   </a:t>
            </a:r>
            <a:r>
              <a:rPr lang="en-US" altLang="zh-CN" sz="2400" dirty="0" smtClean="0">
                <a:latin typeface="+mn-ea"/>
              </a:rPr>
              <a:t>    </a:t>
            </a:r>
            <a:r>
              <a:rPr lang="zh-CN" altLang="zh-CN" sz="2400" dirty="0" smtClean="0">
                <a:latin typeface="+mn-ea"/>
              </a:rPr>
              <a:t>（</a:t>
            </a:r>
            <a:r>
              <a:rPr lang="en-US" altLang="zh-CN" sz="2400" dirty="0">
                <a:latin typeface="+mn-ea"/>
              </a:rPr>
              <a:t>2</a:t>
            </a:r>
            <a:r>
              <a:rPr lang="zh-CN" altLang="zh-CN" sz="2400" dirty="0">
                <a:latin typeface="+mn-ea"/>
              </a:rPr>
              <a:t>）用户模块：浏览网站的人们可以选择在本网站注册用户，可以上传</a:t>
            </a:r>
            <a:r>
              <a:rPr lang="zh-CN" altLang="zh-CN" sz="2400" dirty="0" smtClean="0">
                <a:latin typeface="+mn-ea"/>
              </a:rPr>
              <a:t>一</a:t>
            </a:r>
            <a:r>
              <a:rPr lang="en-US" altLang="zh-CN" sz="2400" dirty="0" smtClean="0">
                <a:latin typeface="+mn-ea"/>
              </a:rPr>
              <a:t>	           </a:t>
            </a:r>
            <a:r>
              <a:rPr lang="zh-CN" altLang="zh-CN" sz="2400" dirty="0" smtClean="0">
                <a:latin typeface="+mn-ea"/>
              </a:rPr>
              <a:t>些</a:t>
            </a:r>
            <a:r>
              <a:rPr lang="zh-CN" altLang="zh-CN" sz="2400" dirty="0">
                <a:latin typeface="+mn-ea"/>
              </a:rPr>
              <a:t>消防知识或自己的消防经验，经管理员审查通过之后就可以在</a:t>
            </a:r>
            <a:r>
              <a:rPr lang="zh-CN" altLang="zh-CN" sz="2400" dirty="0" smtClean="0">
                <a:latin typeface="+mn-ea"/>
              </a:rPr>
              <a:t>网站</a:t>
            </a:r>
            <a:r>
              <a:rPr lang="en-US" altLang="zh-CN" sz="2400" dirty="0" smtClean="0">
                <a:latin typeface="+mn-ea"/>
              </a:rPr>
              <a:t> 	           </a:t>
            </a:r>
            <a:r>
              <a:rPr lang="zh-CN" altLang="zh-CN" sz="2400" dirty="0" smtClean="0">
                <a:latin typeface="+mn-ea"/>
              </a:rPr>
              <a:t>显示</a:t>
            </a:r>
            <a:r>
              <a:rPr lang="zh-CN" altLang="zh-CN" sz="2400" dirty="0">
                <a:latin typeface="+mn-ea"/>
              </a:rPr>
              <a:t>，供大众浏览。也可以留言，提出自己对网站的意见或建议。</a:t>
            </a:r>
          </a:p>
          <a:p>
            <a:r>
              <a:rPr lang="en-US" altLang="zh-CN" sz="2400" dirty="0">
                <a:latin typeface="+mn-ea"/>
              </a:rPr>
              <a:t>  </a:t>
            </a:r>
            <a:r>
              <a:rPr lang="en-US" altLang="zh-CN" sz="2400" dirty="0" smtClean="0">
                <a:latin typeface="+mn-ea"/>
              </a:rPr>
              <a:t>     </a:t>
            </a:r>
            <a:r>
              <a:rPr lang="zh-CN" altLang="zh-CN" sz="2400" dirty="0">
                <a:latin typeface="+mn-ea"/>
              </a:rPr>
              <a:t>（</a:t>
            </a:r>
            <a:r>
              <a:rPr lang="en-US" altLang="zh-CN" sz="2400" dirty="0">
                <a:latin typeface="+mn-ea"/>
              </a:rPr>
              <a:t>3</a:t>
            </a:r>
            <a:r>
              <a:rPr lang="zh-CN" altLang="zh-CN" sz="2400" dirty="0">
                <a:latin typeface="+mn-ea"/>
              </a:rPr>
              <a:t>）通过</a:t>
            </a:r>
            <a:r>
              <a:rPr lang="en-US" altLang="zh-CN" sz="2400" dirty="0" err="1">
                <a:latin typeface="+mn-ea"/>
              </a:rPr>
              <a:t>jsp</a:t>
            </a:r>
            <a:r>
              <a:rPr lang="en-US" altLang="zh-CN" sz="2400" dirty="0">
                <a:latin typeface="+mn-ea"/>
              </a:rPr>
              <a:t> </a:t>
            </a:r>
            <a:r>
              <a:rPr lang="zh-CN" altLang="zh-CN" sz="2400" dirty="0">
                <a:latin typeface="+mn-ea"/>
              </a:rPr>
              <a:t>、</a:t>
            </a:r>
            <a:r>
              <a:rPr lang="en-US" altLang="zh-CN" sz="2400" dirty="0" err="1">
                <a:latin typeface="+mn-ea"/>
              </a:rPr>
              <a:t>css</a:t>
            </a:r>
            <a:r>
              <a:rPr lang="zh-CN" altLang="zh-CN" sz="2400" dirty="0">
                <a:latin typeface="+mn-ea"/>
              </a:rPr>
              <a:t>设计系统界面</a:t>
            </a:r>
          </a:p>
          <a:p>
            <a:r>
              <a:rPr lang="en-US" altLang="zh-CN" sz="2400" dirty="0" smtClean="0">
                <a:latin typeface="+mn-ea"/>
              </a:rPr>
              <a:t>	3</a:t>
            </a:r>
            <a:r>
              <a:rPr lang="en-US" altLang="zh-CN" sz="2400" dirty="0">
                <a:latin typeface="+mn-ea"/>
              </a:rPr>
              <a:t>.	</a:t>
            </a:r>
            <a:r>
              <a:rPr lang="zh-CN" altLang="zh-CN" sz="2400" dirty="0">
                <a:latin typeface="+mn-ea"/>
              </a:rPr>
              <a:t>对项目进行测试，找出一些不足之处。</a:t>
            </a:r>
          </a:p>
          <a:p>
            <a:r>
              <a:rPr lang="en-US" altLang="zh-CN" sz="2400" dirty="0" smtClean="0">
                <a:latin typeface="+mn-ea"/>
              </a:rPr>
              <a:t>	4</a:t>
            </a:r>
            <a:r>
              <a:rPr lang="en-US" altLang="zh-CN" sz="2400" dirty="0">
                <a:latin typeface="+mn-ea"/>
              </a:rPr>
              <a:t>. </a:t>
            </a:r>
            <a:r>
              <a:rPr lang="zh-CN" altLang="zh-CN" sz="2400" dirty="0">
                <a:latin typeface="+mn-ea"/>
              </a:rPr>
              <a:t>最后进行该项目的整体测试和项目的整体优化。</a:t>
            </a:r>
            <a:endParaRPr lang="zh-CN" altLang="en-US" sz="2400" dirty="0">
              <a:latin typeface="+mn-ea"/>
            </a:endParaRPr>
          </a:p>
        </p:txBody>
      </p:sp>
    </p:spTree>
    <p:extLst>
      <p:ext uri="{BB962C8B-B14F-4D97-AF65-F5344CB8AC3E}">
        <p14:creationId xmlns:p14="http://schemas.microsoft.com/office/powerpoint/2010/main" val="156906329"/>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2</a:t>
            </a:r>
            <a:endParaRPr lang="zh-CN" altLang="en-US" sz="7200" b="1" dirty="0">
              <a:solidFill>
                <a:schemeClr val="bg1"/>
              </a:solidFill>
            </a:endParaRPr>
          </a:p>
        </p:txBody>
      </p:sp>
      <p:sp>
        <p:nvSpPr>
          <p:cNvPr id="4" name="矩形 3"/>
          <p:cNvSpPr/>
          <p:nvPr/>
        </p:nvSpPr>
        <p:spPr>
          <a:xfrm>
            <a:off x="5590162" y="2694513"/>
            <a:ext cx="2646878" cy="830997"/>
          </a:xfrm>
          <a:prstGeom prst="rect">
            <a:avLst/>
          </a:prstGeom>
        </p:spPr>
        <p:txBody>
          <a:bodyPr wrap="none">
            <a:spAutoFit/>
          </a:bodyPr>
          <a:lstStyle/>
          <a:p>
            <a:r>
              <a:rPr lang="zh-CN" altLang="en-US" sz="4800" dirty="0" smtClean="0">
                <a:solidFill>
                  <a:schemeClr val="bg1"/>
                </a:solidFill>
                <a:latin typeface="+mj-ea"/>
              </a:rPr>
              <a:t>参考文献</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464" y="152773"/>
            <a:ext cx="11056060" cy="699594"/>
          </a:xfrm>
        </p:spPr>
        <p:txBody>
          <a:bodyPr>
            <a:normAutofit/>
          </a:bodyPr>
          <a:lstStyle/>
          <a:p>
            <a:r>
              <a:rPr lang="zh-CN" altLang="en-US" dirty="0" smtClean="0">
                <a:solidFill>
                  <a:srgbClr val="071F65"/>
                </a:solidFill>
              </a:rPr>
              <a:t>参考</a:t>
            </a:r>
            <a:r>
              <a:rPr lang="zh-CN" dirty="0" smtClean="0">
                <a:solidFill>
                  <a:srgbClr val="071F65"/>
                </a:solidFill>
              </a:rPr>
              <a:t>文献</a:t>
            </a:r>
            <a:endParaRPr lang="zh-CN" dirty="0">
              <a:solidFill>
                <a:srgbClr val="071F65"/>
              </a:solidFill>
            </a:endParaRPr>
          </a:p>
        </p:txBody>
      </p:sp>
      <p:sp>
        <p:nvSpPr>
          <p:cNvPr id="40" name="矩形 39"/>
          <p:cNvSpPr/>
          <p:nvPr/>
        </p:nvSpPr>
        <p:spPr>
          <a:xfrm>
            <a:off x="1268955" y="1680813"/>
            <a:ext cx="8565596" cy="2585323"/>
          </a:xfrm>
          <a:prstGeom prst="rect">
            <a:avLst/>
          </a:prstGeom>
          <a:noFill/>
          <a:effectLst/>
        </p:spPr>
        <p:txBody>
          <a:bodyPr wrap="square">
            <a:spAutoFit/>
          </a:bodyPr>
          <a:lstStyle/>
          <a:p>
            <a:r>
              <a:rPr lang="zh-CN" altLang="zh-CN" dirty="0"/>
              <a:t>参考</a:t>
            </a:r>
            <a:r>
              <a:rPr lang="zh-CN" altLang="zh-CN" dirty="0" smtClean="0"/>
              <a:t>文献</a:t>
            </a:r>
            <a:endParaRPr lang="en-US" altLang="zh-CN" dirty="0" smtClean="0"/>
          </a:p>
          <a:p>
            <a:endParaRPr lang="zh-CN" altLang="zh-CN" dirty="0"/>
          </a:p>
          <a:p>
            <a:r>
              <a:rPr lang="en-US" altLang="zh-CN" dirty="0"/>
              <a:t>[1] </a:t>
            </a:r>
            <a:r>
              <a:rPr lang="zh-CN" altLang="zh-CN" dirty="0"/>
              <a:t>李运莉</a:t>
            </a:r>
            <a:r>
              <a:rPr lang="en-US" altLang="zh-CN" dirty="0"/>
              <a:t>. web</a:t>
            </a:r>
            <a:r>
              <a:rPr lang="zh-CN" altLang="zh-CN" dirty="0"/>
              <a:t>数据库应用系统性能优化</a:t>
            </a:r>
            <a:r>
              <a:rPr lang="en-US" altLang="zh-CN" dirty="0"/>
              <a:t>[M]</a:t>
            </a:r>
            <a:r>
              <a:rPr lang="zh-CN" altLang="zh-CN" dirty="0"/>
              <a:t>．北京：人民邮电出版社，</a:t>
            </a:r>
            <a:r>
              <a:rPr lang="en-US" altLang="zh-CN" dirty="0"/>
              <a:t>2011.</a:t>
            </a:r>
            <a:endParaRPr lang="zh-CN" altLang="zh-CN" dirty="0"/>
          </a:p>
          <a:p>
            <a:r>
              <a:rPr lang="en-US" altLang="zh-CN" dirty="0"/>
              <a:t>[2] </a:t>
            </a:r>
            <a:r>
              <a:rPr lang="zh-CN" altLang="zh-CN" dirty="0"/>
              <a:t>张剑飞</a:t>
            </a:r>
            <a:r>
              <a:rPr lang="en-US" altLang="zh-CN" dirty="0"/>
              <a:t>.Java EE</a:t>
            </a:r>
            <a:r>
              <a:rPr lang="zh-CN" altLang="zh-CN" dirty="0"/>
              <a:t>开发技术</a:t>
            </a:r>
            <a:r>
              <a:rPr lang="en-US" altLang="zh-CN" dirty="0"/>
              <a:t>. </a:t>
            </a:r>
            <a:r>
              <a:rPr lang="zh-CN" altLang="zh-CN" dirty="0"/>
              <a:t>哈尔滨工业大学出版社</a:t>
            </a:r>
            <a:r>
              <a:rPr lang="en-US" altLang="zh-CN" dirty="0"/>
              <a:t>.2013</a:t>
            </a:r>
            <a:endParaRPr lang="zh-CN" altLang="zh-CN" dirty="0"/>
          </a:p>
          <a:p>
            <a:r>
              <a:rPr lang="en-US" altLang="zh-CN" dirty="0"/>
              <a:t>[3] </a:t>
            </a:r>
            <a:r>
              <a:rPr lang="zh-CN" altLang="zh-CN" dirty="0"/>
              <a:t>王映龙</a:t>
            </a:r>
            <a:r>
              <a:rPr lang="en-US" altLang="zh-CN" dirty="0"/>
              <a:t>.Java EE</a:t>
            </a:r>
            <a:r>
              <a:rPr lang="zh-CN" altLang="zh-CN" dirty="0"/>
              <a:t>实用教程</a:t>
            </a:r>
            <a:r>
              <a:rPr lang="en-US" altLang="zh-CN" dirty="0"/>
              <a:t>. </a:t>
            </a:r>
            <a:r>
              <a:rPr lang="zh-CN" altLang="zh-CN" dirty="0"/>
              <a:t>清华大学出版社</a:t>
            </a:r>
            <a:r>
              <a:rPr lang="en-US" altLang="zh-CN" dirty="0"/>
              <a:t>.2011</a:t>
            </a:r>
            <a:endParaRPr lang="zh-CN" altLang="zh-CN" dirty="0"/>
          </a:p>
          <a:p>
            <a:r>
              <a:rPr lang="en-US" altLang="zh-CN" dirty="0"/>
              <a:t>[4] </a:t>
            </a:r>
            <a:r>
              <a:rPr lang="zh-CN" altLang="zh-CN" dirty="0"/>
              <a:t>王爱国</a:t>
            </a:r>
            <a:r>
              <a:rPr lang="en-US" altLang="zh-CN" dirty="0"/>
              <a:t>.Java</a:t>
            </a:r>
            <a:r>
              <a:rPr lang="zh-CN" altLang="zh-CN" dirty="0"/>
              <a:t>面向对象程序设计</a:t>
            </a:r>
            <a:r>
              <a:rPr lang="en-US" altLang="zh-CN" dirty="0"/>
              <a:t>. </a:t>
            </a:r>
            <a:r>
              <a:rPr lang="zh-CN" altLang="zh-CN" dirty="0"/>
              <a:t>机械工业出版社</a:t>
            </a:r>
            <a:r>
              <a:rPr lang="en-US" altLang="zh-CN" dirty="0"/>
              <a:t>.2014</a:t>
            </a:r>
            <a:endParaRPr lang="zh-CN" altLang="zh-CN" dirty="0"/>
          </a:p>
          <a:p>
            <a:r>
              <a:rPr lang="en-US" altLang="zh-CN" dirty="0"/>
              <a:t>[5]</a:t>
            </a:r>
            <a:r>
              <a:rPr lang="zh-CN" altLang="zh-CN" dirty="0"/>
              <a:t>白亮</a:t>
            </a:r>
            <a:r>
              <a:rPr lang="en-US" altLang="zh-CN" dirty="0"/>
              <a:t>. Java</a:t>
            </a:r>
            <a:r>
              <a:rPr lang="zh-CN" altLang="zh-CN" dirty="0"/>
              <a:t>简介</a:t>
            </a:r>
            <a:r>
              <a:rPr lang="en-US" altLang="zh-CN" dirty="0"/>
              <a:t>[J]. </a:t>
            </a:r>
            <a:r>
              <a:rPr lang="zh-CN" altLang="zh-CN" dirty="0"/>
              <a:t>厦门科技</a:t>
            </a:r>
            <a:r>
              <a:rPr lang="en-US" altLang="zh-CN" dirty="0"/>
              <a:t>, 2005(1):27-29. </a:t>
            </a:r>
            <a:endParaRPr lang="zh-CN" altLang="zh-CN" dirty="0"/>
          </a:p>
          <a:p>
            <a:r>
              <a:rPr lang="en-US" altLang="zh-CN" dirty="0"/>
              <a:t>[6]</a:t>
            </a:r>
            <a:r>
              <a:rPr lang="zh-CN" altLang="zh-CN" dirty="0"/>
              <a:t>孙卫琴．</a:t>
            </a:r>
            <a:r>
              <a:rPr lang="en-US" altLang="zh-CN" dirty="0"/>
              <a:t>Tomcat</a:t>
            </a:r>
            <a:r>
              <a:rPr lang="zh-CN" altLang="zh-CN" dirty="0"/>
              <a:t>与</a:t>
            </a:r>
            <a:r>
              <a:rPr lang="en-US" altLang="zh-CN" dirty="0"/>
              <a:t>Java Web</a:t>
            </a:r>
            <a:r>
              <a:rPr lang="zh-CN" altLang="zh-CN" dirty="0"/>
              <a:t>开发技术详解（第</a:t>
            </a:r>
            <a:r>
              <a:rPr lang="en-US" altLang="zh-CN" dirty="0"/>
              <a:t>2</a:t>
            </a:r>
            <a:r>
              <a:rPr lang="zh-CN" altLang="zh-CN" dirty="0"/>
              <a:t>版）</a:t>
            </a:r>
            <a:r>
              <a:rPr lang="en-US" altLang="zh-CN" dirty="0"/>
              <a:t>[M]</a:t>
            </a:r>
            <a:r>
              <a:rPr lang="zh-CN" altLang="zh-CN" dirty="0"/>
              <a:t>．北京：电子工业出版社，</a:t>
            </a:r>
            <a:r>
              <a:rPr lang="en-US" altLang="zh-CN" dirty="0"/>
              <a:t>2009</a:t>
            </a:r>
            <a:r>
              <a:rPr lang="zh-CN" altLang="zh-CN" dirty="0"/>
              <a:t>．</a:t>
            </a:r>
            <a:endParaRPr b="1"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9">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4" name="矩形 3"/>
          <p:cNvSpPr/>
          <p:nvPr/>
        </p:nvSpPr>
        <p:spPr>
          <a:xfrm>
            <a:off x="5658240" y="2717761"/>
            <a:ext cx="3162300" cy="829945"/>
          </a:xfrm>
          <a:prstGeom prst="rect">
            <a:avLst/>
          </a:prstGeom>
        </p:spPr>
        <p:txBody>
          <a:bodyPr wrap="none">
            <a:spAutoFit/>
          </a:bodyPr>
          <a:lstStyle/>
          <a:p>
            <a:r>
              <a:rPr lang="zh-CN" altLang="en-US" sz="4800" dirty="0" smtClean="0">
                <a:solidFill>
                  <a:schemeClr val="bg1"/>
                </a:solidFill>
                <a:latin typeface="+mj-ea"/>
              </a:rPr>
              <a:t>论 文 结 构</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p>
        </p:txBody>
      </p:sp>
      <p:sp>
        <p:nvSpPr>
          <p:cNvPr id="28" name="矩形 27"/>
          <p:cNvSpPr/>
          <p:nvPr/>
        </p:nvSpPr>
        <p:spPr>
          <a:xfrm>
            <a:off x="1049655" y="836930"/>
            <a:ext cx="9943465" cy="6247864"/>
          </a:xfrm>
          <a:prstGeom prst="rect">
            <a:avLst/>
          </a:prstGeom>
        </p:spPr>
        <p:txBody>
          <a:bodyPr wrap="square">
            <a:spAutoFit/>
          </a:bodyPr>
          <a:lstStyle/>
          <a:p>
            <a:r>
              <a:rPr lang="en-US" altLang="zh-CN" sz="1600" dirty="0">
                <a:latin typeface="+mn-ea"/>
              </a:rPr>
              <a:t>1</a:t>
            </a:r>
            <a:r>
              <a:rPr lang="zh-CN" altLang="zh-CN" sz="1600" dirty="0">
                <a:latin typeface="+mn-ea"/>
              </a:rPr>
              <a:t>、标题</a:t>
            </a:r>
          </a:p>
          <a:p>
            <a:r>
              <a:rPr lang="zh-CN" altLang="zh-CN" sz="1600" dirty="0">
                <a:latin typeface="+mn-ea"/>
              </a:rPr>
              <a:t>标题是文章的标签，是论文内容的高度概括，是论文的灵魂和核心，也是编制索引、查阅文献的重要线索。</a:t>
            </a:r>
          </a:p>
          <a:p>
            <a:r>
              <a:rPr lang="en-US" altLang="zh-CN" sz="1600" dirty="0">
                <a:latin typeface="+mn-ea"/>
              </a:rPr>
              <a:t>2</a:t>
            </a:r>
            <a:r>
              <a:rPr lang="zh-CN" altLang="zh-CN" sz="1600" dirty="0">
                <a:latin typeface="+mn-ea"/>
              </a:rPr>
              <a:t>、目录：</a:t>
            </a:r>
          </a:p>
          <a:p>
            <a:r>
              <a:rPr lang="zh-CN" altLang="zh-CN" sz="1600" dirty="0">
                <a:latin typeface="+mn-ea"/>
              </a:rPr>
              <a:t>反映论文的大纲。该目录应列出纸张的每个组成部分的大小和标题，等级，页码，并且包括带注释的参考文献，附录，图形，索引以及供读者查找的其他辅助页面</a:t>
            </a:r>
          </a:p>
          <a:p>
            <a:r>
              <a:rPr lang="en-US" altLang="zh-CN" sz="1600" dirty="0">
                <a:latin typeface="+mn-ea"/>
              </a:rPr>
              <a:t>3</a:t>
            </a:r>
            <a:r>
              <a:rPr lang="zh-CN" altLang="zh-CN" sz="1600" dirty="0">
                <a:latin typeface="+mn-ea"/>
              </a:rPr>
              <a:t>、摘要</a:t>
            </a:r>
          </a:p>
          <a:p>
            <a:r>
              <a:rPr lang="zh-CN" altLang="zh-CN" sz="1600" dirty="0">
                <a:latin typeface="+mn-ea"/>
              </a:rPr>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sz="1600" dirty="0">
                <a:latin typeface="+mn-ea"/>
              </a:rPr>
              <a:t>4</a:t>
            </a:r>
            <a:r>
              <a:rPr lang="zh-CN" altLang="zh-CN" sz="1600" dirty="0">
                <a:latin typeface="+mn-ea"/>
              </a:rPr>
              <a:t>、关键词</a:t>
            </a:r>
          </a:p>
          <a:p>
            <a:r>
              <a:rPr lang="zh-CN" altLang="zh-CN" sz="1600" dirty="0">
                <a:latin typeface="+mn-ea"/>
              </a:rPr>
              <a:t>关键词是为便于文献索引的制作而从论文中选出的最核心的专业性概念或词语。</a:t>
            </a:r>
          </a:p>
          <a:p>
            <a:r>
              <a:rPr lang="en-US" altLang="zh-CN" sz="1600" dirty="0">
                <a:latin typeface="+mn-ea"/>
              </a:rPr>
              <a:t>5</a:t>
            </a:r>
            <a:r>
              <a:rPr lang="zh-CN" altLang="zh-CN" sz="1600" dirty="0">
                <a:latin typeface="+mn-ea"/>
              </a:rPr>
              <a:t>、前言</a:t>
            </a:r>
          </a:p>
          <a:p>
            <a:r>
              <a:rPr lang="zh-CN" altLang="zh-CN" sz="1600" dirty="0">
                <a:latin typeface="+mn-ea"/>
              </a:rPr>
              <a:t>前言也叫引言、绪论等，是放在正文前面的短文。</a:t>
            </a:r>
          </a:p>
          <a:p>
            <a:r>
              <a:rPr lang="en-US" altLang="zh-CN" sz="1600" dirty="0">
                <a:latin typeface="+mn-ea"/>
              </a:rPr>
              <a:t>6</a:t>
            </a:r>
            <a:r>
              <a:rPr lang="zh-CN" altLang="zh-CN" sz="1600" dirty="0">
                <a:latin typeface="+mn-ea"/>
              </a:rPr>
              <a:t>、正文</a:t>
            </a:r>
          </a:p>
          <a:p>
            <a:r>
              <a:rPr lang="zh-CN" altLang="zh-CN" sz="1600" dirty="0">
                <a:latin typeface="+mn-ea"/>
              </a:rPr>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sz="1600" dirty="0">
                <a:latin typeface="+mn-ea"/>
              </a:rPr>
              <a:t>7</a:t>
            </a:r>
            <a:r>
              <a:rPr lang="zh-CN" altLang="zh-CN" sz="1600" dirty="0">
                <a:latin typeface="+mn-ea"/>
              </a:rPr>
              <a:t>、结论</a:t>
            </a:r>
          </a:p>
          <a:p>
            <a:r>
              <a:rPr lang="zh-CN" altLang="zh-CN" sz="1600" dirty="0">
                <a:latin typeface="+mn-ea"/>
              </a:rPr>
              <a:t>结论是论文的收尾部分，写论证得到的结果。</a:t>
            </a:r>
          </a:p>
          <a:p>
            <a:r>
              <a:rPr lang="en-US" altLang="zh-CN" sz="1600" dirty="0">
                <a:latin typeface="+mn-ea"/>
              </a:rPr>
              <a:t>8</a:t>
            </a:r>
            <a:r>
              <a:rPr lang="zh-CN" altLang="zh-CN" sz="1600" dirty="0">
                <a:latin typeface="+mn-ea"/>
              </a:rPr>
              <a:t>、致谢</a:t>
            </a:r>
          </a:p>
          <a:p>
            <a:r>
              <a:rPr lang="zh-CN" altLang="zh-CN" sz="1600" dirty="0">
                <a:latin typeface="+mn-ea"/>
              </a:rPr>
              <a:t>为对直接或间接帮助过自己的人表示感谢，一般在论文结尾处应以简短的文字表示感谢。</a:t>
            </a:r>
          </a:p>
          <a:p>
            <a:r>
              <a:rPr lang="en-US" altLang="zh-CN" sz="1600" dirty="0">
                <a:latin typeface="+mn-ea"/>
              </a:rPr>
              <a:t>9</a:t>
            </a:r>
            <a:r>
              <a:rPr lang="zh-CN" altLang="zh-CN" sz="1600" dirty="0">
                <a:latin typeface="+mn-ea"/>
              </a:rPr>
              <a:t>、参考文献</a:t>
            </a:r>
            <a:r>
              <a:rPr lang="en-US" altLang="zh-CN" sz="1600" dirty="0">
                <a:latin typeface="+mn-ea"/>
              </a:rPr>
              <a:t>(</a:t>
            </a:r>
            <a:r>
              <a:rPr lang="zh-CN" altLang="zh-CN" sz="1600" dirty="0">
                <a:latin typeface="+mn-ea"/>
              </a:rPr>
              <a:t>或引文注释</a:t>
            </a:r>
            <a:r>
              <a:rPr lang="en-US" altLang="zh-CN" sz="1600" dirty="0">
                <a:latin typeface="+mn-ea"/>
              </a:rPr>
              <a:t>)</a:t>
            </a:r>
            <a:endParaRPr lang="zh-CN" altLang="zh-CN" sz="1600" dirty="0">
              <a:latin typeface="+mn-ea"/>
            </a:endParaRPr>
          </a:p>
          <a:p>
            <a:r>
              <a:rPr lang="zh-CN" altLang="zh-CN" sz="1600" dirty="0">
                <a:latin typeface="+mn-ea"/>
              </a:rPr>
              <a:t>在论文的末尾列出在研究这一课题和撰写论文过程中，参考和引用了哪些文献资料。</a:t>
            </a:r>
          </a:p>
          <a:p>
            <a:r>
              <a:rPr altLang="zh-CN" sz="1600" dirty="0">
                <a:latin typeface="+mn-ea"/>
                <a:cs typeface="宋体" panose="02010600030101010101" pitchFamily="2" charset="-122"/>
              </a:rPr>
              <a:t>      </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
  <TotalTime>11</TotalTime>
  <Words>740</Words>
  <Application>Microsoft Office PowerPoint</Application>
  <PresentationFormat>自定义</PresentationFormat>
  <Paragraphs>116</Paragraphs>
  <Slides>12</Slides>
  <Notes>11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A000120140530A99PPBG</vt:lpstr>
      <vt:lpstr>PowerPoint 演示文稿</vt:lpstr>
      <vt:lpstr>目录</vt:lpstr>
      <vt:lpstr>PowerPoint 演示文稿</vt:lpstr>
      <vt:lpstr>选题意义</vt:lpstr>
      <vt:lpstr>选题意义</vt:lpstr>
      <vt:lpstr>PowerPoint 演示文稿</vt:lpstr>
      <vt:lpstr>参考文献</vt:lpstr>
      <vt:lpstr>PowerPoint 演示文稿</vt:lpstr>
      <vt:lpstr>论文结构</vt:lpstr>
      <vt:lpstr>PowerPoint 演示文稿</vt:lpstr>
      <vt:lpstr>工作计划</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Administrator</cp:lastModifiedBy>
  <cp:revision>292</cp:revision>
  <dcterms:created xsi:type="dcterms:W3CDTF">2014-06-03T07:56:00Z</dcterms:created>
  <dcterms:modified xsi:type="dcterms:W3CDTF">2018-10-15T10:45:18Z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