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7" r:id="rId5"/>
    <p:sldId id="262" r:id="rId6"/>
    <p:sldId id="271" r:id="rId7"/>
    <p:sldId id="272" r:id="rId8"/>
    <p:sldId id="259" r:id="rId9"/>
    <p:sldId id="273" r:id="rId10"/>
    <p:sldId id="26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258187"/>
    <a:srgbClr val="33AA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6" d="100"/>
          <a:sy n="116" d="100"/>
        </p:scale>
        <p:origin x="6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CAADBD5-FF6F-4F1F-AF78-B518D2CD17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1C2A10-E97F-46DF-9873-696D05EB38D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AADBD5-FF6F-4F1F-AF78-B518D2CD176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1C2A10-E97F-46DF-9873-696D05EB38D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ccnn.com_2018011761074383rpx8_02 [转换]-01"/>
          <p:cNvPicPr>
            <a:picLocks noChangeAspect="1"/>
          </p:cNvPicPr>
          <p:nvPr/>
        </p:nvPicPr>
        <p:blipFill>
          <a:blip r:embed="rId1"/>
          <a:stretch>
            <a:fillRect/>
          </a:stretch>
        </p:blipFill>
        <p:spPr>
          <a:xfrm>
            <a:off x="-29210" y="-20320"/>
            <a:ext cx="12214860" cy="6890385"/>
          </a:xfrm>
          <a:prstGeom prst="rect">
            <a:avLst/>
          </a:prstGeom>
        </p:spPr>
      </p:pic>
      <p:sp>
        <p:nvSpPr>
          <p:cNvPr id="7" name="文本框 6"/>
          <p:cNvSpPr txBox="1"/>
          <p:nvPr/>
        </p:nvSpPr>
        <p:spPr>
          <a:xfrm>
            <a:off x="4277360" y="1507490"/>
            <a:ext cx="5429885" cy="1445260"/>
          </a:xfrm>
          <a:prstGeom prst="rect">
            <a:avLst/>
          </a:prstGeom>
          <a:noFill/>
        </p:spPr>
        <p:txBody>
          <a:bodyPr wrap="none" rtlCol="0">
            <a:spAutoFit/>
          </a:bodyPr>
          <a:p>
            <a:pPr algn="l"/>
            <a:r>
              <a:rPr lang="en-US" altLang="zh-CN" sz="4400" b="1">
                <a:solidFill>
                  <a:srgbClr val="33AAB9"/>
                </a:solidFill>
                <a:latin typeface="微软雅黑" panose="020B0503020204020204" pitchFamily="34" charset="-122"/>
                <a:ea typeface="微软雅黑" panose="020B0503020204020204" pitchFamily="34" charset="-122"/>
              </a:rPr>
              <a:t>THESIS PROPOSAL</a:t>
            </a:r>
            <a:endParaRPr lang="en-US" altLang="zh-CN" sz="4400" b="1">
              <a:solidFill>
                <a:srgbClr val="33AAB9"/>
              </a:solidFill>
              <a:latin typeface="微软雅黑" panose="020B0503020204020204" pitchFamily="34" charset="-122"/>
              <a:ea typeface="微软雅黑" panose="020B0503020204020204" pitchFamily="34" charset="-122"/>
            </a:endParaRPr>
          </a:p>
          <a:p>
            <a:pPr algn="ctr"/>
            <a:r>
              <a:rPr lang="zh-CN" altLang="en-US" sz="4400" b="1">
                <a:solidFill>
                  <a:srgbClr val="33AAB9"/>
                </a:solidFill>
                <a:latin typeface="微软雅黑" panose="020B0503020204020204" pitchFamily="34" charset="-122"/>
                <a:ea typeface="微软雅黑" panose="020B0503020204020204" pitchFamily="34" charset="-122"/>
              </a:rPr>
              <a:t>开题报告</a:t>
            </a:r>
            <a:endParaRPr lang="zh-CN" altLang="en-US" sz="4400" b="1">
              <a:solidFill>
                <a:srgbClr val="33AAB9"/>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20185" y="4582160"/>
            <a:ext cx="5943600" cy="460375"/>
          </a:xfrm>
          <a:prstGeom prst="rect">
            <a:avLst/>
          </a:prstGeom>
          <a:noFill/>
        </p:spPr>
        <p:txBody>
          <a:bodyPr wrap="square" rtlCol="0">
            <a:spAutoFit/>
          </a:bodyPr>
          <a:p>
            <a:r>
              <a:rPr lang="zh-CN" altLang="en-US" sz="2400">
                <a:latin typeface="楷体" panose="02010609060101010101" charset="-122"/>
                <a:ea typeface="楷体" panose="02010609060101010101" charset="-122"/>
                <a:cs typeface="楷体" panose="02010609060101010101" charset="-122"/>
              </a:rPr>
              <a:t>基于Java EE的在线竞拍系统的设计与实现</a:t>
            </a:r>
            <a:endParaRPr lang="zh-CN" altLang="en-US" sz="2400">
              <a:latin typeface="楷体" panose="02010609060101010101" charset="-122"/>
              <a:ea typeface="楷体" panose="02010609060101010101" charset="-122"/>
              <a:cs typeface="楷体" panose="02010609060101010101"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matthew-henry-49707-unsplash"/>
          <p:cNvPicPr>
            <a:picLocks noChangeAspect="1"/>
          </p:cNvPicPr>
          <p:nvPr/>
        </p:nvPicPr>
        <p:blipFill>
          <a:blip r:embed="rId1"/>
          <a:srcRect b="43989"/>
          <a:stretch>
            <a:fillRect/>
          </a:stretch>
        </p:blipFill>
        <p:spPr>
          <a:xfrm>
            <a:off x="6985" y="-20955"/>
            <a:ext cx="12200890" cy="4556125"/>
          </a:xfrm>
          <a:prstGeom prst="rect">
            <a:avLst/>
          </a:prstGeom>
        </p:spPr>
      </p:pic>
      <p:sp>
        <p:nvSpPr>
          <p:cNvPr id="14" name="矩形 13"/>
          <p:cNvSpPr/>
          <p:nvPr/>
        </p:nvSpPr>
        <p:spPr>
          <a:xfrm>
            <a:off x="-12065" y="-20955"/>
            <a:ext cx="12219940" cy="4556125"/>
          </a:xfrm>
          <a:prstGeom prst="rect">
            <a:avLst/>
          </a:prstGeom>
          <a:solidFill>
            <a:srgbClr val="258187">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321310" y="1282700"/>
            <a:ext cx="5401310" cy="583565"/>
          </a:xfrm>
          <a:prstGeom prst="rect">
            <a:avLst/>
          </a:prstGeom>
          <a:noFill/>
        </p:spPr>
        <p:txBody>
          <a:bodyPr wrap="none" rtlCol="0">
            <a:spAutoFit/>
          </a:bodyPr>
          <a:p>
            <a:pPr algn="l"/>
            <a:r>
              <a:rPr lang="zh-CN" altLang="en-US" sz="3200" b="1">
                <a:solidFill>
                  <a:schemeClr val="bg1"/>
                </a:solidFill>
              </a:rPr>
              <a:t>Selected topic significance</a:t>
            </a:r>
            <a:endParaRPr lang="zh-CN" altLang="en-US" sz="3200" b="1">
              <a:solidFill>
                <a:schemeClr val="bg1"/>
              </a:solidFill>
            </a:endParaRPr>
          </a:p>
        </p:txBody>
      </p:sp>
      <p:sp>
        <p:nvSpPr>
          <p:cNvPr id="16" name="矩形 15"/>
          <p:cNvSpPr/>
          <p:nvPr/>
        </p:nvSpPr>
        <p:spPr>
          <a:xfrm>
            <a:off x="441325" y="2061210"/>
            <a:ext cx="440690" cy="75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6780530" y="549275"/>
            <a:ext cx="4726940" cy="3415030"/>
          </a:xfrm>
          <a:prstGeom prst="rect">
            <a:avLst/>
          </a:prstGeom>
          <a:noFill/>
        </p:spPr>
        <p:txBody>
          <a:bodyPr wrap="square" rtlCol="0">
            <a:spAutoFit/>
          </a:bodyPr>
          <a:p>
            <a:pPr indent="360045" fontAlgn="auto"/>
            <a:r>
              <a:rPr lang="zh-CN" altLang="en-US">
                <a:solidFill>
                  <a:schemeClr val="bg1"/>
                </a:solidFill>
              </a:rPr>
              <a:t>电子商务在中国的发展速度是有目共睹的，说中国的电子商务已经是全球电子商务的领跑者也不为过，中国电子商务中比较经典的成功案例有阿里、京东等。</a:t>
            </a:r>
            <a:endParaRPr lang="zh-CN" altLang="en-US">
              <a:solidFill>
                <a:schemeClr val="bg1"/>
              </a:solidFill>
            </a:endParaRPr>
          </a:p>
          <a:p>
            <a:pPr indent="360045" fontAlgn="auto"/>
            <a:r>
              <a:rPr lang="zh-CN" altLang="en-US">
                <a:solidFill>
                  <a:schemeClr val="bg1"/>
                </a:solidFill>
              </a:rPr>
              <a:t>随着我国社会主义市场经济的发展，一个平等、公开、透明的市场环境显得越来越有必要。而根据我国的市场经济发展的客观要求，拍卖因此而重获新生。拍卖的特点显而易见，购买的对象集中、购买的过程很简捷、价格会让购买者感觉合适、完全公开、具有很强的法律约束力，而这些特点也正是当今社会人们最需要的。</a:t>
            </a:r>
            <a:endParaRPr lang="zh-CN" altLang="en-US">
              <a:solidFill>
                <a:schemeClr val="bg1"/>
              </a:solidFill>
            </a:endParaRPr>
          </a:p>
        </p:txBody>
      </p:sp>
      <p:sp>
        <p:nvSpPr>
          <p:cNvPr id="19" name="椭圆 18"/>
          <p:cNvSpPr/>
          <p:nvPr/>
        </p:nvSpPr>
        <p:spPr>
          <a:xfrm>
            <a:off x="1724660" y="4854575"/>
            <a:ext cx="1547495" cy="1547495"/>
          </a:xfrm>
          <a:prstGeom prst="ellipse">
            <a:avLst/>
          </a:prstGeom>
          <a:solidFill>
            <a:srgbClr val="92D050"/>
          </a:solidFill>
          <a:ln>
            <a:noFill/>
          </a:ln>
          <a:effectLst>
            <a:outerShdw blurRad="254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5233035" y="4854575"/>
            <a:ext cx="1547495" cy="1547495"/>
          </a:xfrm>
          <a:prstGeom prst="ellipse">
            <a:avLst/>
          </a:prstGeom>
          <a:solidFill>
            <a:srgbClr val="FFC000"/>
          </a:solidFill>
          <a:ln>
            <a:noFill/>
          </a:ln>
          <a:effectLst>
            <a:outerShdw blurRad="254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nvSpPr>
        <p:spPr>
          <a:xfrm>
            <a:off x="8453120" y="4854575"/>
            <a:ext cx="1547495" cy="1547495"/>
          </a:xfrm>
          <a:prstGeom prst="ellipse">
            <a:avLst/>
          </a:prstGeom>
          <a:solidFill>
            <a:srgbClr val="FF5050"/>
          </a:solidFill>
          <a:ln>
            <a:noFill/>
          </a:ln>
          <a:effectLst>
            <a:outerShdw blurRad="254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2102485" y="5515610"/>
            <a:ext cx="894080" cy="306705"/>
          </a:xfrm>
          <a:prstGeom prst="rect">
            <a:avLst/>
          </a:prstGeom>
          <a:noFill/>
        </p:spPr>
        <p:txBody>
          <a:bodyPr wrap="none" rtlCol="0">
            <a:spAutoFit/>
          </a:bodyPr>
          <a:p>
            <a:pPr algn="l"/>
            <a:r>
              <a:rPr lang="zh-CN" altLang="en-US" sz="1400" b="1">
                <a:solidFill>
                  <a:schemeClr val="bg1"/>
                </a:solidFill>
              </a:rPr>
              <a:t>电子商务</a:t>
            </a:r>
            <a:endParaRPr lang="zh-CN" altLang="en-US" sz="1400" b="1">
              <a:solidFill>
                <a:schemeClr val="bg1"/>
              </a:solidFill>
            </a:endParaRPr>
          </a:p>
        </p:txBody>
      </p:sp>
      <p:sp>
        <p:nvSpPr>
          <p:cNvPr id="25" name="文本框 24"/>
          <p:cNvSpPr txBox="1"/>
          <p:nvPr/>
        </p:nvSpPr>
        <p:spPr>
          <a:xfrm>
            <a:off x="5622290" y="5515610"/>
            <a:ext cx="894080" cy="306705"/>
          </a:xfrm>
          <a:prstGeom prst="rect">
            <a:avLst/>
          </a:prstGeom>
          <a:noFill/>
        </p:spPr>
        <p:txBody>
          <a:bodyPr wrap="none" rtlCol="0">
            <a:spAutoFit/>
          </a:bodyPr>
          <a:p>
            <a:pPr algn="l"/>
            <a:r>
              <a:rPr lang="zh-CN" altLang="en-US" sz="1400" b="1">
                <a:solidFill>
                  <a:schemeClr val="bg1"/>
                </a:solidFill>
              </a:rPr>
              <a:t>经济发展</a:t>
            </a:r>
            <a:endParaRPr lang="zh-CN" altLang="en-US" sz="1400" b="1">
              <a:solidFill>
                <a:schemeClr val="bg1"/>
              </a:solidFill>
            </a:endParaRPr>
          </a:p>
        </p:txBody>
      </p:sp>
      <p:sp>
        <p:nvSpPr>
          <p:cNvPr id="26" name="文本框 25"/>
          <p:cNvSpPr txBox="1"/>
          <p:nvPr/>
        </p:nvSpPr>
        <p:spPr>
          <a:xfrm>
            <a:off x="8815070" y="5515610"/>
            <a:ext cx="894080" cy="306705"/>
          </a:xfrm>
          <a:prstGeom prst="rect">
            <a:avLst/>
          </a:prstGeom>
          <a:noFill/>
        </p:spPr>
        <p:txBody>
          <a:bodyPr wrap="none" rtlCol="0">
            <a:spAutoFit/>
          </a:bodyPr>
          <a:p>
            <a:pPr algn="l"/>
            <a:r>
              <a:rPr lang="zh-CN" altLang="en-US" sz="1400" b="1">
                <a:solidFill>
                  <a:schemeClr val="bg1"/>
                </a:solidFill>
              </a:rPr>
              <a:t>市场需求</a:t>
            </a:r>
            <a:endParaRPr lang="zh-CN" altLang="en-US" sz="1400" b="1">
              <a:solidFill>
                <a:schemeClr val="bg1"/>
              </a:solidFill>
            </a:endParaRPr>
          </a:p>
        </p:txBody>
      </p:sp>
      <p:sp>
        <p:nvSpPr>
          <p:cNvPr id="2" name="文本框 1"/>
          <p:cNvSpPr txBox="1"/>
          <p:nvPr/>
        </p:nvSpPr>
        <p:spPr>
          <a:xfrm>
            <a:off x="321310" y="2331720"/>
            <a:ext cx="1808480" cy="583565"/>
          </a:xfrm>
          <a:prstGeom prst="rect">
            <a:avLst/>
          </a:prstGeom>
          <a:noFill/>
        </p:spPr>
        <p:txBody>
          <a:bodyPr wrap="none" rtlCol="0">
            <a:spAutoFit/>
          </a:bodyPr>
          <a:p>
            <a:pPr algn="l"/>
            <a:r>
              <a:rPr lang="zh-CN" altLang="en-US" sz="3200" b="1">
                <a:solidFill>
                  <a:schemeClr val="bg1"/>
                </a:solidFill>
              </a:rPr>
              <a:t>选题意义</a:t>
            </a:r>
            <a:endParaRPr lang="zh-CN" altLang="en-US" sz="3200" b="1">
              <a:solidFill>
                <a:schemeClr val="bg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图片 40" descr="sccnn.com_2018011761074383rpx8_02 [转换]-01"/>
          <p:cNvPicPr>
            <a:picLocks noChangeAspect="1"/>
          </p:cNvPicPr>
          <p:nvPr/>
        </p:nvPicPr>
        <p:blipFill>
          <a:blip r:embed="rId1"/>
          <a:srcRect r="43805"/>
          <a:stretch>
            <a:fillRect/>
          </a:stretch>
        </p:blipFill>
        <p:spPr>
          <a:xfrm>
            <a:off x="-29210" y="-20320"/>
            <a:ext cx="4991735" cy="5010785"/>
          </a:xfrm>
          <a:prstGeom prst="rect">
            <a:avLst/>
          </a:prstGeom>
        </p:spPr>
      </p:pic>
      <p:sp>
        <p:nvSpPr>
          <p:cNvPr id="3" name="弧形 2"/>
          <p:cNvSpPr/>
          <p:nvPr/>
        </p:nvSpPr>
        <p:spPr>
          <a:xfrm rot="2640000">
            <a:off x="-446405" y="648970"/>
            <a:ext cx="5560695" cy="5560695"/>
          </a:xfrm>
          <a:prstGeom prst="arc">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椭圆 3"/>
          <p:cNvSpPr/>
          <p:nvPr/>
        </p:nvSpPr>
        <p:spPr>
          <a:xfrm>
            <a:off x="4450080" y="870585"/>
            <a:ext cx="297815" cy="297815"/>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4747895" y="2512060"/>
            <a:ext cx="297815" cy="29781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4648835" y="4577715"/>
            <a:ext cx="297815" cy="29781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962525" y="502285"/>
            <a:ext cx="978535" cy="368300"/>
          </a:xfrm>
          <a:prstGeom prst="rect">
            <a:avLst/>
          </a:prstGeom>
          <a:noFill/>
        </p:spPr>
        <p:txBody>
          <a:bodyPr wrap="none" rtlCol="0">
            <a:spAutoFit/>
          </a:bodyPr>
          <a:p>
            <a:pPr algn="l"/>
            <a:r>
              <a:rPr lang="en-US" altLang="zh-CN" b="1">
                <a:solidFill>
                  <a:schemeClr val="tx1"/>
                </a:solidFill>
              </a:rPr>
              <a:t>PART 1</a:t>
            </a:r>
            <a:endParaRPr lang="en-US" altLang="zh-CN" b="1">
              <a:solidFill>
                <a:schemeClr val="tx1"/>
              </a:solidFill>
            </a:endParaRPr>
          </a:p>
        </p:txBody>
      </p:sp>
      <p:sp>
        <p:nvSpPr>
          <p:cNvPr id="18" name="文本框 17"/>
          <p:cNvSpPr txBox="1"/>
          <p:nvPr/>
        </p:nvSpPr>
        <p:spPr>
          <a:xfrm>
            <a:off x="4962525" y="941070"/>
            <a:ext cx="5478780" cy="1076325"/>
          </a:xfrm>
          <a:prstGeom prst="rect">
            <a:avLst/>
          </a:prstGeom>
          <a:noFill/>
        </p:spPr>
        <p:txBody>
          <a:bodyPr wrap="square" rtlCol="0">
            <a:spAutoFit/>
          </a:bodyPr>
          <a:p>
            <a:pPr indent="457200" algn="just" fontAlgn="auto"/>
            <a:r>
              <a:rPr lang="zh-CN" altLang="en-US" sz="1600">
                <a:solidFill>
                  <a:schemeClr val="tx1"/>
                </a:solidFill>
              </a:rPr>
              <a:t>传统拍卖是固定时间固定地点，需要本人当时在现场叫价，如果时间条件不允许，则无法参加，通过网络在线竞拍则可以弥补这个缺点，而且在网络上可以做到更加透明的交易，提高交易效率的同时，有效的降低了运营成本。</a:t>
            </a:r>
            <a:endParaRPr lang="zh-CN" altLang="en-US" sz="1600">
              <a:solidFill>
                <a:schemeClr val="tx1"/>
              </a:solidFill>
            </a:endParaRPr>
          </a:p>
        </p:txBody>
      </p:sp>
      <p:sp>
        <p:nvSpPr>
          <p:cNvPr id="7" name="文本框 6"/>
          <p:cNvSpPr txBox="1"/>
          <p:nvPr/>
        </p:nvSpPr>
        <p:spPr>
          <a:xfrm>
            <a:off x="5151120" y="2300605"/>
            <a:ext cx="978535" cy="368300"/>
          </a:xfrm>
          <a:prstGeom prst="rect">
            <a:avLst/>
          </a:prstGeom>
          <a:noFill/>
        </p:spPr>
        <p:txBody>
          <a:bodyPr wrap="none" rtlCol="0">
            <a:spAutoFit/>
          </a:bodyPr>
          <a:p>
            <a:pPr algn="l"/>
            <a:r>
              <a:rPr lang="en-US" altLang="zh-CN" b="1">
                <a:solidFill>
                  <a:schemeClr val="tx1"/>
                </a:solidFill>
              </a:rPr>
              <a:t>PART 2</a:t>
            </a:r>
            <a:endParaRPr lang="en-US" altLang="zh-CN" b="1">
              <a:solidFill>
                <a:schemeClr val="tx1"/>
              </a:solidFill>
            </a:endParaRPr>
          </a:p>
        </p:txBody>
      </p:sp>
      <p:sp>
        <p:nvSpPr>
          <p:cNvPr id="8" name="文本框 7"/>
          <p:cNvSpPr txBox="1"/>
          <p:nvPr/>
        </p:nvSpPr>
        <p:spPr>
          <a:xfrm>
            <a:off x="5151120" y="2809875"/>
            <a:ext cx="5478780" cy="1322070"/>
          </a:xfrm>
          <a:prstGeom prst="rect">
            <a:avLst/>
          </a:prstGeom>
          <a:noFill/>
        </p:spPr>
        <p:txBody>
          <a:bodyPr wrap="square" rtlCol="0">
            <a:spAutoFit/>
          </a:bodyPr>
          <a:p>
            <a:pPr indent="457200" algn="just" fontAlgn="auto"/>
            <a:r>
              <a:rPr lang="zh-CN" altLang="en-US" sz="1600">
                <a:solidFill>
                  <a:schemeClr val="tx1"/>
                </a:solidFill>
              </a:rPr>
              <a:t>在线竞拍系统是属于C2C模式的一种平台，C2C是建立于消费者和消费者之间（Consumer to Consumer）的商业交易。随着我国电商产业的迅猛发展，有超过1/4的用户会使用网络从事商品交易活动，所以C2C模式必将会因为他的巨大优势成为电子商务领域中不可或缺的一部分。</a:t>
            </a:r>
            <a:endParaRPr lang="zh-CN" altLang="en-US" sz="1600">
              <a:solidFill>
                <a:schemeClr val="tx1"/>
              </a:solidFill>
            </a:endParaRPr>
          </a:p>
        </p:txBody>
      </p:sp>
      <p:sp>
        <p:nvSpPr>
          <p:cNvPr id="9" name="文本框 8"/>
          <p:cNvSpPr txBox="1"/>
          <p:nvPr/>
        </p:nvSpPr>
        <p:spPr>
          <a:xfrm>
            <a:off x="5109210" y="4411980"/>
            <a:ext cx="978535" cy="368300"/>
          </a:xfrm>
          <a:prstGeom prst="rect">
            <a:avLst/>
          </a:prstGeom>
          <a:noFill/>
        </p:spPr>
        <p:txBody>
          <a:bodyPr wrap="none" rtlCol="0">
            <a:spAutoFit/>
          </a:bodyPr>
          <a:p>
            <a:pPr algn="l"/>
            <a:r>
              <a:rPr lang="en-US" altLang="zh-CN" b="1">
                <a:solidFill>
                  <a:schemeClr val="tx1"/>
                </a:solidFill>
              </a:rPr>
              <a:t>PART 3</a:t>
            </a:r>
            <a:endParaRPr lang="en-US" altLang="zh-CN" b="1">
              <a:solidFill>
                <a:schemeClr val="tx1"/>
              </a:solidFill>
            </a:endParaRPr>
          </a:p>
        </p:txBody>
      </p:sp>
      <p:sp>
        <p:nvSpPr>
          <p:cNvPr id="10" name="文本框 9"/>
          <p:cNvSpPr txBox="1"/>
          <p:nvPr/>
        </p:nvSpPr>
        <p:spPr>
          <a:xfrm>
            <a:off x="5151120" y="4875530"/>
            <a:ext cx="5478780" cy="1322070"/>
          </a:xfrm>
          <a:prstGeom prst="rect">
            <a:avLst/>
          </a:prstGeom>
          <a:noFill/>
        </p:spPr>
        <p:txBody>
          <a:bodyPr wrap="square" rtlCol="0">
            <a:spAutoFit/>
          </a:bodyPr>
          <a:p>
            <a:pPr indent="457200" algn="just" fontAlgn="auto"/>
            <a:r>
              <a:rPr lang="zh-CN" altLang="en-US" sz="1600">
                <a:solidFill>
                  <a:schemeClr val="tx1"/>
                </a:solidFill>
                <a:latin typeface="+mn-ea"/>
                <a:cs typeface="+mn-ea"/>
              </a:rPr>
              <a:t>“在线竞拍系统”是一个电子商务平台，只要将这个系统部署到网络上，全世界的客户都可以在这个系统上发布想出售的商品，也可以对自己中意的商品进行竞价。整个拍卖过程无需人工参与，全部由系统独立自主完成。最大程度上减少使用劳动力。</a:t>
            </a:r>
            <a:endParaRPr lang="zh-CN" altLang="en-US" sz="1600">
              <a:solidFill>
                <a:schemeClr val="tx1"/>
              </a:solidFill>
              <a:latin typeface="+mn-ea"/>
              <a:cs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图片 40" descr="sccnn.com_2018011761074383rpx8_02 [转换]-01"/>
          <p:cNvPicPr>
            <a:picLocks noChangeAspect="1"/>
          </p:cNvPicPr>
          <p:nvPr/>
        </p:nvPicPr>
        <p:blipFill>
          <a:blip r:embed="rId1"/>
          <a:srcRect r="43805"/>
          <a:stretch>
            <a:fillRect/>
          </a:stretch>
        </p:blipFill>
        <p:spPr>
          <a:xfrm>
            <a:off x="-29210" y="-20320"/>
            <a:ext cx="4991735" cy="5010785"/>
          </a:xfrm>
          <a:prstGeom prst="rect">
            <a:avLst/>
          </a:prstGeom>
        </p:spPr>
      </p:pic>
      <p:sp>
        <p:nvSpPr>
          <p:cNvPr id="3" name="弧形 2"/>
          <p:cNvSpPr/>
          <p:nvPr/>
        </p:nvSpPr>
        <p:spPr>
          <a:xfrm rot="2640000">
            <a:off x="-446405" y="648970"/>
            <a:ext cx="5560695" cy="5560695"/>
          </a:xfrm>
          <a:prstGeom prst="arc">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椭圆 3"/>
          <p:cNvSpPr/>
          <p:nvPr/>
        </p:nvSpPr>
        <p:spPr>
          <a:xfrm>
            <a:off x="4559300" y="1122045"/>
            <a:ext cx="297815" cy="297815"/>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857115" y="581025"/>
            <a:ext cx="1097280" cy="368300"/>
          </a:xfrm>
          <a:prstGeom prst="rect">
            <a:avLst/>
          </a:prstGeom>
          <a:noFill/>
        </p:spPr>
        <p:txBody>
          <a:bodyPr wrap="none" rtlCol="0">
            <a:spAutoFit/>
          </a:bodyPr>
          <a:p>
            <a:pPr algn="l"/>
            <a:r>
              <a:rPr lang="zh-CN" altLang="en-US" b="1">
                <a:solidFill>
                  <a:schemeClr val="tx1"/>
                </a:solidFill>
              </a:rPr>
              <a:t>参考文献</a:t>
            </a:r>
            <a:endParaRPr lang="zh-CN" altLang="en-US" b="1">
              <a:solidFill>
                <a:schemeClr val="tx1"/>
              </a:solidFill>
            </a:endParaRPr>
          </a:p>
        </p:txBody>
      </p:sp>
      <p:sp>
        <p:nvSpPr>
          <p:cNvPr id="18" name="文本框 17"/>
          <p:cNvSpPr txBox="1"/>
          <p:nvPr/>
        </p:nvSpPr>
        <p:spPr>
          <a:xfrm>
            <a:off x="4857115" y="1593850"/>
            <a:ext cx="5478780" cy="4523105"/>
          </a:xfrm>
          <a:prstGeom prst="rect">
            <a:avLst/>
          </a:prstGeom>
          <a:noFill/>
        </p:spPr>
        <p:txBody>
          <a:bodyPr wrap="square" rtlCol="0">
            <a:spAutoFit/>
          </a:bodyPr>
          <a:p>
            <a:pPr indent="457200" algn="just" fontAlgn="auto">
              <a:lnSpc>
                <a:spcPct val="150000"/>
              </a:lnSpc>
            </a:pPr>
            <a:r>
              <a:rPr lang="zh-CN" altLang="en-US" sz="1600">
                <a:solidFill>
                  <a:schemeClr val="tx1"/>
                </a:solidFill>
              </a:rPr>
              <a:t>[1] 王国辉．Java Web编程宝典:十年典藏版[M]．北京：人民邮电出版社，2011．</a:t>
            </a:r>
            <a:endParaRPr lang="zh-CN" altLang="en-US" sz="1600">
              <a:solidFill>
                <a:schemeClr val="tx1"/>
              </a:solidFill>
            </a:endParaRPr>
          </a:p>
          <a:p>
            <a:pPr indent="457200" algn="just" fontAlgn="auto">
              <a:lnSpc>
                <a:spcPct val="150000"/>
              </a:lnSpc>
            </a:pPr>
            <a:r>
              <a:rPr lang="zh-CN" altLang="en-US" sz="1600">
                <a:solidFill>
                  <a:schemeClr val="tx1"/>
                </a:solidFill>
              </a:rPr>
              <a:t>[2] 赵利庆．Java Web架构中数据库优化模式的研究与实现[D]．北京：北京邮电大学，2015．</a:t>
            </a:r>
            <a:endParaRPr lang="zh-CN" altLang="en-US" sz="1600">
              <a:solidFill>
                <a:schemeClr val="tx1"/>
              </a:solidFill>
            </a:endParaRPr>
          </a:p>
          <a:p>
            <a:pPr indent="457200" algn="just" fontAlgn="auto">
              <a:lnSpc>
                <a:spcPct val="150000"/>
              </a:lnSpc>
            </a:pPr>
            <a:r>
              <a:rPr lang="zh-CN" altLang="en-US" sz="1600">
                <a:solidFill>
                  <a:schemeClr val="tx1"/>
                </a:solidFill>
              </a:rPr>
              <a:t>[3] 张琳娜．Java多态性机制应用研究[J]．攀枝花学院学报，2016，14(02)：25-28．</a:t>
            </a:r>
            <a:endParaRPr lang="zh-CN" altLang="en-US" sz="1600">
              <a:solidFill>
                <a:schemeClr val="tx1"/>
              </a:solidFill>
            </a:endParaRPr>
          </a:p>
          <a:p>
            <a:pPr indent="457200" algn="just" fontAlgn="auto">
              <a:lnSpc>
                <a:spcPct val="150000"/>
              </a:lnSpc>
            </a:pPr>
            <a:r>
              <a:rPr lang="zh-CN" altLang="en-US" sz="1600">
                <a:solidFill>
                  <a:schemeClr val="tx1"/>
                </a:solidFill>
              </a:rPr>
              <a:t>[4] 杨静．基于JAVA WEB中MVC模式的研究与应用[J]．电脑知识与技术，2014，9(28)：68-71．</a:t>
            </a:r>
            <a:endParaRPr lang="zh-CN" altLang="en-US" sz="1600">
              <a:solidFill>
                <a:schemeClr val="tx1"/>
              </a:solidFill>
            </a:endParaRPr>
          </a:p>
          <a:p>
            <a:pPr indent="457200" algn="just" fontAlgn="auto">
              <a:lnSpc>
                <a:spcPct val="150000"/>
              </a:lnSpc>
            </a:pPr>
            <a:r>
              <a:rPr lang="zh-CN" altLang="en-US" sz="1600">
                <a:solidFill>
                  <a:schemeClr val="tx1"/>
                </a:solidFill>
              </a:rPr>
              <a:t>[5] 周爱民．JavaScript语言精髓与编程实践[M]．北京：电子工业出版社，2012．</a:t>
            </a:r>
            <a:endParaRPr lang="zh-CN" altLang="en-US" sz="1600">
              <a:solidFill>
                <a:schemeClr val="tx1"/>
              </a:solidFill>
            </a:endParaRPr>
          </a:p>
          <a:p>
            <a:pPr indent="457200" algn="just" fontAlgn="auto">
              <a:lnSpc>
                <a:spcPct val="150000"/>
              </a:lnSpc>
            </a:pPr>
            <a:r>
              <a:rPr lang="zh-CN" altLang="en-US" sz="1600">
                <a:solidFill>
                  <a:schemeClr val="tx1"/>
                </a:solidFill>
              </a:rPr>
              <a:t>[6] 宋佳颖．基于Java的邮件接收系统分析[J]．无线互联科技，2015，(24)：12-13．</a:t>
            </a:r>
            <a:endParaRPr lang="zh-CN" altLang="en-US" sz="1600">
              <a:solidFill>
                <a:schemeClr val="tx1"/>
              </a:solidFill>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图片 40" descr="sccnn.com_2018011761074383rpx8_02 [转换]-01"/>
          <p:cNvPicPr>
            <a:picLocks noChangeAspect="1"/>
          </p:cNvPicPr>
          <p:nvPr/>
        </p:nvPicPr>
        <p:blipFill>
          <a:blip r:embed="rId1"/>
          <a:srcRect r="43805"/>
          <a:stretch>
            <a:fillRect/>
          </a:stretch>
        </p:blipFill>
        <p:spPr>
          <a:xfrm>
            <a:off x="-29210" y="-20320"/>
            <a:ext cx="4991735" cy="5010785"/>
          </a:xfrm>
          <a:prstGeom prst="rect">
            <a:avLst/>
          </a:prstGeom>
        </p:spPr>
      </p:pic>
      <p:sp>
        <p:nvSpPr>
          <p:cNvPr id="3" name="弧形 2"/>
          <p:cNvSpPr/>
          <p:nvPr/>
        </p:nvSpPr>
        <p:spPr>
          <a:xfrm rot="2640000">
            <a:off x="-446405" y="648970"/>
            <a:ext cx="5560695" cy="5560695"/>
          </a:xfrm>
          <a:prstGeom prst="arc">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椭圆 3"/>
          <p:cNvSpPr/>
          <p:nvPr/>
        </p:nvSpPr>
        <p:spPr>
          <a:xfrm>
            <a:off x="5064760" y="1450340"/>
            <a:ext cx="297815" cy="297815"/>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567680" y="937260"/>
            <a:ext cx="1097280" cy="368300"/>
          </a:xfrm>
          <a:prstGeom prst="rect">
            <a:avLst/>
          </a:prstGeom>
          <a:noFill/>
        </p:spPr>
        <p:txBody>
          <a:bodyPr wrap="none" rtlCol="0">
            <a:spAutoFit/>
          </a:bodyPr>
          <a:p>
            <a:pPr algn="l"/>
            <a:r>
              <a:rPr lang="en-US" altLang="zh-CN" b="1">
                <a:solidFill>
                  <a:schemeClr val="tx1"/>
                </a:solidFill>
              </a:rPr>
              <a:t>研究内容</a:t>
            </a:r>
            <a:endParaRPr lang="en-US" altLang="zh-CN" b="1">
              <a:solidFill>
                <a:schemeClr val="tx1"/>
              </a:solidFill>
            </a:endParaRPr>
          </a:p>
        </p:txBody>
      </p:sp>
      <p:sp>
        <p:nvSpPr>
          <p:cNvPr id="18" name="文本框 17"/>
          <p:cNvSpPr txBox="1"/>
          <p:nvPr/>
        </p:nvSpPr>
        <p:spPr>
          <a:xfrm>
            <a:off x="5567680" y="1953260"/>
            <a:ext cx="5478780" cy="3784600"/>
          </a:xfrm>
          <a:prstGeom prst="rect">
            <a:avLst/>
          </a:prstGeom>
          <a:noFill/>
        </p:spPr>
        <p:txBody>
          <a:bodyPr wrap="square" rtlCol="0">
            <a:spAutoFit/>
          </a:bodyPr>
          <a:p>
            <a:pPr indent="457200" algn="just" fontAlgn="auto">
              <a:lnSpc>
                <a:spcPct val="150000"/>
              </a:lnSpc>
            </a:pPr>
            <a:r>
              <a:rPr lang="zh-CN" altLang="en-US" sz="1600">
                <a:solidFill>
                  <a:schemeClr val="tx1"/>
                </a:solidFill>
              </a:rPr>
              <a:t>本系统使用JAVA和MySQL开发工具，而这两个开发工具相对而言也是比较简单、易学的。这种面向对象语言，当前的计算机硬件配置也完全能够满足开发要求，所以技术上也是可行的。本软件工程项目管理系统的服务器采用的是Tomcat 8.0版本，Tomcat发展至今，技术上自不必多说，性能也很稳定，完全能够担负地起服务器的重任，可辅助完成中小型应用的成功开发。数据库服务器选用的是MySQL 5.7版本，是目前运行速度较快的SQL语言数据库，能够同时处理大量数据，且保证数据的完整性。它的灵活性、易用性与安全性为新系统的开发提供了一个良好的环境。</a:t>
            </a:r>
            <a:endParaRPr lang="zh-CN" altLang="en-US" sz="1600">
              <a:solidFill>
                <a:schemeClr val="tx1"/>
              </a:solidFill>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cnn.com_2018011761074383rpx8_02 [转换]-01"/>
          <p:cNvPicPr>
            <a:picLocks noChangeAspect="1"/>
          </p:cNvPicPr>
          <p:nvPr/>
        </p:nvPicPr>
        <p:blipFill>
          <a:blip r:embed="rId1"/>
          <a:srcRect r="43805"/>
          <a:stretch>
            <a:fillRect/>
          </a:stretch>
        </p:blipFill>
        <p:spPr>
          <a:xfrm>
            <a:off x="-29210" y="-20320"/>
            <a:ext cx="2491105" cy="2500630"/>
          </a:xfrm>
          <a:prstGeom prst="rect">
            <a:avLst/>
          </a:prstGeom>
        </p:spPr>
      </p:pic>
      <p:sp>
        <p:nvSpPr>
          <p:cNvPr id="26" name="矩形 25"/>
          <p:cNvSpPr/>
          <p:nvPr/>
        </p:nvSpPr>
        <p:spPr>
          <a:xfrm>
            <a:off x="3217545" y="2791460"/>
            <a:ext cx="1343025" cy="15652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7590790" y="2791460"/>
            <a:ext cx="1343025" cy="15652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222240" y="541655"/>
            <a:ext cx="1440815" cy="1678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5230495" y="4768215"/>
            <a:ext cx="1440815" cy="12439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2" name="图片 41" descr="sccnn.com_2018011761074383rpx8_02 [转换]-01"/>
          <p:cNvPicPr>
            <a:picLocks noChangeAspect="1"/>
          </p:cNvPicPr>
          <p:nvPr/>
        </p:nvPicPr>
        <p:blipFill>
          <a:blip r:embed="rId1"/>
          <a:srcRect r="43805"/>
          <a:stretch>
            <a:fillRect/>
          </a:stretch>
        </p:blipFill>
        <p:spPr>
          <a:xfrm flipH="1" flipV="1">
            <a:off x="10591800" y="5228590"/>
            <a:ext cx="1619250" cy="1625600"/>
          </a:xfrm>
          <a:prstGeom prst="rect">
            <a:avLst/>
          </a:prstGeom>
        </p:spPr>
      </p:pic>
      <p:pic>
        <p:nvPicPr>
          <p:cNvPr id="2" name="图片 1" descr="功能模块框图"/>
          <p:cNvPicPr>
            <a:picLocks noChangeAspect="1"/>
          </p:cNvPicPr>
          <p:nvPr/>
        </p:nvPicPr>
        <p:blipFill>
          <a:blip r:embed="rId2"/>
          <a:stretch>
            <a:fillRect/>
          </a:stretch>
        </p:blipFill>
        <p:spPr>
          <a:xfrm>
            <a:off x="2844800" y="754380"/>
            <a:ext cx="5746750" cy="4955540"/>
          </a:xfrm>
          <a:prstGeom prst="rect">
            <a:avLst/>
          </a:prstGeom>
        </p:spPr>
      </p:pic>
      <p:sp>
        <p:nvSpPr>
          <p:cNvPr id="3" name="文本框 2"/>
          <p:cNvSpPr txBox="1"/>
          <p:nvPr/>
        </p:nvSpPr>
        <p:spPr>
          <a:xfrm>
            <a:off x="10042525" y="1196340"/>
            <a:ext cx="675005" cy="3160395"/>
          </a:xfrm>
          <a:prstGeom prst="rect">
            <a:avLst/>
          </a:prstGeom>
          <a:noFill/>
        </p:spPr>
        <p:txBody>
          <a:bodyPr vert="eaVert" wrap="square" rtlCol="0">
            <a:spAutoFit/>
          </a:bodyPr>
          <a:p>
            <a:r>
              <a:rPr lang="zh-CN" altLang="en-US" sz="3200">
                <a:latin typeface="楷体" panose="02010609060101010101" charset="-122"/>
                <a:ea typeface="楷体" panose="02010609060101010101" charset="-122"/>
                <a:cs typeface="楷体" panose="02010609060101010101" charset="-122"/>
              </a:rPr>
              <a:t>功  能  模  块</a:t>
            </a:r>
            <a:endParaRPr lang="zh-CN" altLang="en-US" sz="3200">
              <a:latin typeface="楷体" panose="02010609060101010101" charset="-122"/>
              <a:ea typeface="楷体" panose="02010609060101010101" charset="-122"/>
              <a:cs typeface="楷体" panose="02010609060101010101"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cnn.com_2018011761074383rpx8_02 [转换]-01"/>
          <p:cNvPicPr>
            <a:picLocks noChangeAspect="1"/>
          </p:cNvPicPr>
          <p:nvPr/>
        </p:nvPicPr>
        <p:blipFill>
          <a:blip r:embed="rId1"/>
          <a:srcRect r="43805"/>
          <a:stretch>
            <a:fillRect/>
          </a:stretch>
        </p:blipFill>
        <p:spPr>
          <a:xfrm>
            <a:off x="-29210" y="-20320"/>
            <a:ext cx="2491105" cy="2500630"/>
          </a:xfrm>
          <a:prstGeom prst="rect">
            <a:avLst/>
          </a:prstGeom>
        </p:spPr>
      </p:pic>
      <p:sp>
        <p:nvSpPr>
          <p:cNvPr id="26" name="矩形 25"/>
          <p:cNvSpPr/>
          <p:nvPr/>
        </p:nvSpPr>
        <p:spPr>
          <a:xfrm>
            <a:off x="3217545" y="2791460"/>
            <a:ext cx="1343025" cy="15652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7590790" y="2791460"/>
            <a:ext cx="1343025" cy="15652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222240" y="541655"/>
            <a:ext cx="1440815" cy="1678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5230495" y="4768215"/>
            <a:ext cx="1440815" cy="12439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2" name="图片 41" descr="sccnn.com_2018011761074383rpx8_02 [转换]-01"/>
          <p:cNvPicPr>
            <a:picLocks noChangeAspect="1"/>
          </p:cNvPicPr>
          <p:nvPr/>
        </p:nvPicPr>
        <p:blipFill>
          <a:blip r:embed="rId1"/>
          <a:srcRect r="43805"/>
          <a:stretch>
            <a:fillRect/>
          </a:stretch>
        </p:blipFill>
        <p:spPr>
          <a:xfrm flipH="1" flipV="1">
            <a:off x="10591800" y="5228590"/>
            <a:ext cx="1619250" cy="1625600"/>
          </a:xfrm>
          <a:prstGeom prst="rect">
            <a:avLst/>
          </a:prstGeom>
        </p:spPr>
      </p:pic>
      <p:sp>
        <p:nvSpPr>
          <p:cNvPr id="3" name="文本框 2"/>
          <p:cNvSpPr txBox="1"/>
          <p:nvPr/>
        </p:nvSpPr>
        <p:spPr>
          <a:xfrm>
            <a:off x="4123055" y="541655"/>
            <a:ext cx="4340225" cy="583565"/>
          </a:xfrm>
          <a:prstGeom prst="rect">
            <a:avLst/>
          </a:prstGeom>
          <a:noFill/>
        </p:spPr>
        <p:txBody>
          <a:bodyPr vert="horz" wrap="square" rtlCol="0">
            <a:spAutoFit/>
          </a:bodyPr>
          <a:p>
            <a:r>
              <a:rPr lang="zh-CN" altLang="en-US" sz="3200">
                <a:latin typeface="楷体" panose="02010609060101010101" charset="-122"/>
                <a:ea typeface="楷体" panose="02010609060101010101" charset="-122"/>
                <a:cs typeface="楷体" panose="02010609060101010101" charset="-122"/>
              </a:rPr>
              <a:t>工作计划</a:t>
            </a:r>
            <a:endParaRPr lang="zh-CN" altLang="en-US" sz="3200">
              <a:latin typeface="楷体" panose="02010609060101010101" charset="-122"/>
              <a:ea typeface="楷体" panose="02010609060101010101" charset="-122"/>
              <a:cs typeface="楷体" panose="02010609060101010101" charset="-122"/>
            </a:endParaRPr>
          </a:p>
        </p:txBody>
      </p:sp>
      <p:graphicFrame>
        <p:nvGraphicFramePr>
          <p:cNvPr id="5" name="表格 4"/>
          <p:cNvGraphicFramePr/>
          <p:nvPr/>
        </p:nvGraphicFramePr>
        <p:xfrm>
          <a:off x="1828800" y="2095500"/>
          <a:ext cx="8533130" cy="301752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solidFill>
                            <a:schemeClr val="tx1"/>
                          </a:solidFill>
                        </a:rPr>
                        <a:t>起止时间</a:t>
                      </a:r>
                      <a:endParaRPr lang="zh-CN" altLang="en-US">
                        <a:solidFill>
                          <a:schemeClr val="tx1"/>
                        </a:solidFill>
                      </a:endParaRPr>
                    </a:p>
                  </a:txBody>
                  <a:tcPr>
                    <a:solidFill>
                      <a:schemeClr val="bg1">
                        <a:lumMod val="95000"/>
                      </a:schemeClr>
                    </a:solidFill>
                  </a:tcPr>
                </a:tc>
                <a:tc>
                  <a:txBody>
                    <a:bodyPr/>
                    <a:p>
                      <a:pPr>
                        <a:buNone/>
                      </a:pPr>
                      <a:r>
                        <a:rPr lang="zh-CN" altLang="en-US">
                          <a:solidFill>
                            <a:schemeClr val="tx1"/>
                          </a:solidFill>
                        </a:rPr>
                        <a:t>具体任务</a:t>
                      </a:r>
                      <a:endParaRPr lang="zh-CN" altLang="en-US">
                        <a:solidFill>
                          <a:schemeClr val="tx1"/>
                        </a:solidFill>
                      </a:endParaRPr>
                    </a:p>
                  </a:txBody>
                  <a:tcPr>
                    <a:solidFill>
                      <a:schemeClr val="bg1">
                        <a:lumMod val="95000"/>
                      </a:schemeClr>
                    </a:solidFill>
                  </a:tcPr>
                </a:tc>
              </a:tr>
              <a:tr h="381000">
                <a:tc>
                  <a:txBody>
                    <a:bodyPr/>
                    <a:p>
                      <a:pPr>
                        <a:buNone/>
                      </a:pPr>
                      <a:r>
                        <a:rPr lang="zh-CN" altLang="en-US"/>
                        <a:t>2018.9.29-2018.9.30</a:t>
                      </a:r>
                      <a:endParaRPr lang="zh-CN" altLang="en-US"/>
                    </a:p>
                  </a:txBody>
                  <a:tcPr/>
                </a:tc>
                <a:tc>
                  <a:txBody>
                    <a:bodyPr/>
                    <a:p>
                      <a:pPr>
                        <a:buNone/>
                      </a:pPr>
                      <a:r>
                        <a:rPr lang="zh-CN" altLang="en-US"/>
                        <a:t>选题</a:t>
                      </a:r>
                      <a:endParaRPr lang="zh-CN" altLang="en-US"/>
                    </a:p>
                  </a:txBody>
                  <a:tcPr/>
                </a:tc>
              </a:tr>
              <a:tr h="381000">
                <a:tc>
                  <a:txBody>
                    <a:bodyPr/>
                    <a:p>
                      <a:pPr>
                        <a:buNone/>
                      </a:pPr>
                      <a:r>
                        <a:rPr lang="zh-CN" altLang="en-US"/>
                        <a:t>2018.10.01-2018.10.16</a:t>
                      </a:r>
                      <a:endParaRPr lang="zh-CN" altLang="en-US"/>
                    </a:p>
                  </a:txBody>
                  <a:tcPr/>
                </a:tc>
                <a:tc>
                  <a:txBody>
                    <a:bodyPr/>
                    <a:p>
                      <a:pPr>
                        <a:buNone/>
                      </a:pPr>
                      <a:r>
                        <a:rPr lang="zh-CN" altLang="en-US"/>
                        <a:t>完成开题报告材料</a:t>
                      </a:r>
                      <a:endParaRPr lang="zh-CN" altLang="en-US"/>
                    </a:p>
                  </a:txBody>
                  <a:tcPr/>
                </a:tc>
              </a:tr>
              <a:tr h="381000">
                <a:tc>
                  <a:txBody>
                    <a:bodyPr/>
                    <a:p>
                      <a:pPr>
                        <a:buNone/>
                      </a:pPr>
                      <a:r>
                        <a:rPr lang="zh-CN" altLang="en-US"/>
                        <a:t>2018.10.18-2018.10.19</a:t>
                      </a:r>
                      <a:endParaRPr lang="zh-CN" altLang="en-US"/>
                    </a:p>
                  </a:txBody>
                  <a:tcPr/>
                </a:tc>
                <a:tc>
                  <a:txBody>
                    <a:bodyPr/>
                    <a:p>
                      <a:pPr>
                        <a:buNone/>
                      </a:pPr>
                      <a:r>
                        <a:rPr lang="zh-CN" altLang="en-US"/>
                        <a:t>指导老师反馈，修改</a:t>
                      </a:r>
                      <a:endParaRPr lang="zh-CN" altLang="en-US"/>
                    </a:p>
                  </a:txBody>
                  <a:tcPr/>
                </a:tc>
              </a:tr>
              <a:tr h="381000">
                <a:tc>
                  <a:txBody>
                    <a:bodyPr/>
                    <a:p>
                      <a:pPr>
                        <a:buNone/>
                      </a:pPr>
                      <a:r>
                        <a:rPr lang="zh-CN" altLang="en-US"/>
                        <a:t>2018.10.22-2018.10.26</a:t>
                      </a:r>
                      <a:endParaRPr lang="zh-CN" altLang="en-US"/>
                    </a:p>
                  </a:txBody>
                  <a:tcPr/>
                </a:tc>
                <a:tc>
                  <a:txBody>
                    <a:bodyPr/>
                    <a:p>
                      <a:pPr>
                        <a:buNone/>
                      </a:pPr>
                      <a:r>
                        <a:rPr lang="zh-CN" altLang="en-US"/>
                        <a:t>老师开题</a:t>
                      </a:r>
                      <a:endParaRPr lang="zh-CN" altLang="en-US"/>
                    </a:p>
                  </a:txBody>
                  <a:tcPr/>
                </a:tc>
              </a:tr>
              <a:tr h="381000">
                <a:tc>
                  <a:txBody>
                    <a:bodyPr/>
                    <a:p>
                      <a:pPr>
                        <a:buNone/>
                      </a:pPr>
                      <a:r>
                        <a:rPr lang="zh-CN" altLang="en-US"/>
                        <a:t>12月底</a:t>
                      </a:r>
                      <a:endParaRPr lang="zh-CN" altLang="en-US"/>
                    </a:p>
                  </a:txBody>
                  <a:tcPr/>
                </a:tc>
                <a:tc>
                  <a:txBody>
                    <a:bodyPr/>
                    <a:p>
                      <a:pPr>
                        <a:buNone/>
                      </a:pPr>
                      <a:r>
                        <a:rPr lang="zh-CN" altLang="en-US"/>
                        <a:t>完成论文和项目初稿</a:t>
                      </a:r>
                      <a:endParaRPr lang="zh-CN" altLang="en-US"/>
                    </a:p>
                  </a:txBody>
                  <a:tcPr/>
                </a:tc>
              </a:tr>
              <a:tr h="320040">
                <a:tc>
                  <a:txBody>
                    <a:bodyPr/>
                    <a:p>
                      <a:pPr>
                        <a:buNone/>
                      </a:pPr>
                      <a:r>
                        <a:rPr lang="zh-CN" altLang="en-US"/>
                        <a:t>3月15</a:t>
                      </a:r>
                      <a:endParaRPr lang="zh-CN" altLang="en-US"/>
                    </a:p>
                  </a:txBody>
                  <a:tcPr/>
                </a:tc>
                <a:tc>
                  <a:txBody>
                    <a:bodyPr/>
                    <a:p>
                      <a:pPr>
                        <a:buNone/>
                      </a:pPr>
                      <a:r>
                        <a:rPr lang="zh-CN" altLang="en-US"/>
                        <a:t>完成论文和项目</a:t>
                      </a:r>
                      <a:endParaRPr lang="zh-CN" altLang="en-US"/>
                    </a:p>
                  </a:txBody>
                  <a:tcPr/>
                </a:tc>
              </a:tr>
              <a:tr h="320040">
                <a:tc>
                  <a:txBody>
                    <a:bodyPr/>
                    <a:p>
                      <a:pPr>
                        <a:buNone/>
                      </a:pPr>
                      <a:r>
                        <a:rPr lang="zh-CN" altLang="en-US"/>
                        <a:t>4月下旬</a:t>
                      </a:r>
                      <a:endParaRPr lang="zh-CN" altLang="en-US"/>
                    </a:p>
                  </a:txBody>
                  <a:tcPr/>
                </a:tc>
                <a:tc>
                  <a:txBody>
                    <a:bodyPr/>
                    <a:p>
                      <a:pPr>
                        <a:buNone/>
                      </a:pPr>
                      <a:r>
                        <a:rPr lang="zh-CN" altLang="en-US"/>
                        <a:t>毕设答辩</a:t>
                      </a:r>
                      <a:endParaRPr lang="zh-CN" altLang="en-US"/>
                    </a:p>
                  </a:txBody>
                  <a:tcPr/>
                </a:tc>
              </a:tr>
            </a:tbl>
          </a:graphicData>
        </a:graphic>
      </p:graphicFrame>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ccnn.com_2018011761074383rpx8_02 [转换]-01"/>
          <p:cNvPicPr>
            <a:picLocks noChangeAspect="1"/>
          </p:cNvPicPr>
          <p:nvPr/>
        </p:nvPicPr>
        <p:blipFill>
          <a:blip r:embed="rId1"/>
          <a:stretch>
            <a:fillRect/>
          </a:stretch>
        </p:blipFill>
        <p:spPr>
          <a:xfrm>
            <a:off x="-29210" y="-20320"/>
            <a:ext cx="12214860" cy="6890385"/>
          </a:xfrm>
          <a:prstGeom prst="rect">
            <a:avLst/>
          </a:prstGeom>
        </p:spPr>
      </p:pic>
      <p:sp>
        <p:nvSpPr>
          <p:cNvPr id="7" name="文本框 6"/>
          <p:cNvSpPr txBox="1"/>
          <p:nvPr/>
        </p:nvSpPr>
        <p:spPr>
          <a:xfrm>
            <a:off x="5419090" y="1528445"/>
            <a:ext cx="5264785" cy="1198880"/>
          </a:xfrm>
          <a:prstGeom prst="rect">
            <a:avLst/>
          </a:prstGeom>
          <a:noFill/>
        </p:spPr>
        <p:txBody>
          <a:bodyPr wrap="none" rtlCol="0">
            <a:spAutoFit/>
          </a:bodyPr>
          <a:p>
            <a:pPr algn="l"/>
            <a:r>
              <a:rPr lang="en-US" altLang="zh-CN" sz="7200" b="1">
                <a:solidFill>
                  <a:srgbClr val="33AAB9"/>
                </a:solidFill>
                <a:latin typeface="微软雅黑" panose="020B0503020204020204" pitchFamily="34" charset="-122"/>
                <a:ea typeface="微软雅黑" panose="020B0503020204020204" pitchFamily="34" charset="-122"/>
              </a:rPr>
              <a:t>Thank  you</a:t>
            </a:r>
            <a:endParaRPr lang="en-US" altLang="zh-CN" sz="7200" b="1">
              <a:solidFill>
                <a:srgbClr val="33AAB9"/>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52390" y="5753735"/>
            <a:ext cx="4286250" cy="645160"/>
          </a:xfrm>
          <a:prstGeom prst="rect">
            <a:avLst/>
          </a:prstGeom>
          <a:noFill/>
        </p:spPr>
        <p:txBody>
          <a:bodyPr wrap="square" rtlCol="0">
            <a:spAutoFit/>
          </a:bodyPr>
          <a:p>
            <a:r>
              <a:rPr lang="zh-CN" altLang="en-US"/>
              <a:t>You can add you content here,and you can delete this textbox just you like</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11.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7.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8.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9.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Office 主题">
  <a:themeElements>
    <a:clrScheme name="Office">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1481</Words>
  <Application>WPS 演示</Application>
  <PresentationFormat>宽屏</PresentationFormat>
  <Paragraphs>83</Paragraphs>
  <Slides>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宋体</vt:lpstr>
      <vt:lpstr>Wingdings</vt:lpstr>
      <vt:lpstr>黑体</vt:lpstr>
      <vt:lpstr>微软雅黑</vt:lpstr>
      <vt:lpstr>楷体</vt:lpstr>
      <vt:lpstr>Calibri</vt:lpstr>
      <vt:lpstr>Arial Unicode MS</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Black Swan</cp:lastModifiedBy>
  <cp:revision>25</cp:revision>
  <dcterms:created xsi:type="dcterms:W3CDTF">2018-03-01T02:03:00Z</dcterms:created>
  <dcterms:modified xsi:type="dcterms:W3CDTF">2018-10-17T01:41:04Z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y fmtid="{D5CDD505-2E9C-101B-9397-08002B2CF9AE}" pid="3" name="KSORubyTemplateID">
    <vt:lpwstr>8</vt:lpwstr>
  </property>
</Properties>
</file>