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97" r:id="rId6"/>
    <p:sldId id="276" r:id="rId7"/>
    <p:sldId id="268" r:id="rId8"/>
    <p:sldId id="277" r:id="rId9"/>
    <p:sldId id="298" r:id="rId10"/>
    <p:sldId id="278" r:id="rId11"/>
    <p:sldId id="299" r:id="rId12"/>
    <p:sldId id="27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showGuides="1">
      <p:cViewPr varScale="1">
        <p:scale>
          <a:sx n="56" d="100"/>
          <a:sy n="56" d="100"/>
        </p:scale>
        <p:origin x="-96" y="-157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741045" y="2480310"/>
            <a:ext cx="5634355" cy="1999615"/>
          </a:xfrm>
          <a:prstGeom prst="rect">
            <a:avLst/>
          </a:prstGeom>
          <a:noFill/>
        </p:spPr>
        <p:txBody>
          <a:bodyPr wrap="square" rtlCol="0">
            <a:spAutoFit/>
          </a:bodyPr>
          <a:lstStyle/>
          <a:p>
            <a:r>
              <a:rPr lang="en-US" altLang="zh-CN" sz="8000" dirty="0" smtClean="0">
                <a:solidFill>
                  <a:srgbClr val="002B41"/>
                </a:solidFill>
                <a:latin typeface="Impact" panose="020B0806030902050204" pitchFamily="34" charset="0"/>
                <a:ea typeface="微软雅黑" panose="020B0503020204020204" pitchFamily="34" charset="-122"/>
              </a:rPr>
              <a:t>2018</a:t>
            </a:r>
            <a:endParaRPr lang="en-US" altLang="zh-CN" sz="8000" dirty="0">
              <a:solidFill>
                <a:srgbClr val="002B41"/>
              </a:solidFill>
              <a:latin typeface="Impact" panose="020B0806030902050204" pitchFamily="34" charset="0"/>
              <a:ea typeface="微软雅黑" panose="020B0503020204020204" pitchFamily="34" charset="-122"/>
            </a:endParaRPr>
          </a:p>
          <a:p>
            <a:r>
              <a:rPr lang="en-US" altLang="zh-CN" sz="4400" dirty="0">
                <a:solidFill>
                  <a:srgbClr val="002B41"/>
                </a:solidFill>
                <a:latin typeface="微软雅黑" panose="020B0503020204020204" pitchFamily="34" charset="-122"/>
                <a:ea typeface="微软雅黑" panose="020B0503020204020204" pitchFamily="34" charset="-122"/>
              </a:rPr>
              <a:t>SSM</a:t>
            </a:r>
            <a:r>
              <a:rPr lang="zh-CN" altLang="en-US" sz="4400" dirty="0">
                <a:solidFill>
                  <a:srgbClr val="002B41"/>
                </a:solidFill>
                <a:latin typeface="微软雅黑" panose="020B0503020204020204" pitchFamily="34" charset="-122"/>
                <a:ea typeface="微软雅黑" panose="020B0503020204020204" pitchFamily="34" charset="-122"/>
              </a:rPr>
              <a:t>订单管理系统</a:t>
            </a:r>
            <a:endParaRPr lang="zh-CN" altLang="en-US"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198880" cy="39878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参考文献</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5" name="组合 4"/>
          <p:cNvGrpSpPr/>
          <p:nvPr/>
        </p:nvGrpSpPr>
        <p:grpSpPr>
          <a:xfrm>
            <a:off x="1155934" y="1886673"/>
            <a:ext cx="4721785" cy="4116236"/>
            <a:chOff x="2098355" y="789986"/>
            <a:chExt cx="4201275" cy="3662479"/>
          </a:xfrm>
        </p:grpSpPr>
        <p:pic>
          <p:nvPicPr>
            <p:cNvPr id="6" name="图片 5"/>
            <p:cNvPicPr>
              <a:picLocks noChangeAspect="1"/>
            </p:cNvPicPr>
            <p:nvPr/>
          </p:nvPicPr>
          <p:blipFill>
            <a:blip r:embed="rId1" cstate="screen"/>
            <a:stretch>
              <a:fillRect/>
            </a:stretch>
          </p:blipFill>
          <p:spPr>
            <a:xfrm>
              <a:off x="2240339" y="944468"/>
              <a:ext cx="3917305" cy="2297694"/>
            </a:xfrm>
            <a:prstGeom prst="rect">
              <a:avLst/>
            </a:prstGeom>
          </p:spPr>
        </p:pic>
        <p:grpSp>
          <p:nvGrpSpPr>
            <p:cNvPr id="7" name="组合 6"/>
            <p:cNvGrpSpPr/>
            <p:nvPr/>
          </p:nvGrpSpPr>
          <p:grpSpPr>
            <a:xfrm>
              <a:off x="2098355" y="789986"/>
              <a:ext cx="4201275" cy="3662479"/>
              <a:chOff x="3552668" y="726551"/>
              <a:chExt cx="5148000" cy="4487791"/>
            </a:xfrm>
          </p:grpSpPr>
          <p:sp>
            <p:nvSpPr>
              <p:cNvPr id="8" name="椭圆 7"/>
              <p:cNvSpPr/>
              <p:nvPr/>
            </p:nvSpPr>
            <p:spPr>
              <a:xfrm>
                <a:off x="3726648" y="4871204"/>
                <a:ext cx="4800040" cy="343138"/>
              </a:xfrm>
              <a:prstGeom prst="ellipse">
                <a:avLst/>
              </a:prstGeom>
              <a:gradFill flip="none" rotWithShape="1">
                <a:gsLst>
                  <a:gs pos="0">
                    <a:schemeClr val="tx1">
                      <a:alpha val="60000"/>
                      <a:lumMod val="85000"/>
                      <a:lumOff val="15000"/>
                    </a:schemeClr>
                  </a:gs>
                  <a:gs pos="100000">
                    <a:srgbClr val="0D0D0D">
                      <a:alpha val="0"/>
                      <a:lumMod val="85000"/>
                      <a:lumOff val="1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552668" y="726551"/>
                <a:ext cx="5148000" cy="3132000"/>
              </a:xfrm>
              <a:custGeom>
                <a:avLst/>
                <a:gdLst>
                  <a:gd name="connsiteX0" fmla="*/ 216000 w 5148000"/>
                  <a:gd name="connsiteY0" fmla="*/ 216000 h 3132000"/>
                  <a:gd name="connsiteX1" fmla="*/ 216000 w 5148000"/>
                  <a:gd name="connsiteY1" fmla="*/ 2916000 h 3132000"/>
                  <a:gd name="connsiteX2" fmla="*/ 4932000 w 5148000"/>
                  <a:gd name="connsiteY2" fmla="*/ 2916000 h 3132000"/>
                  <a:gd name="connsiteX3" fmla="*/ 4932000 w 5148000"/>
                  <a:gd name="connsiteY3" fmla="*/ 216000 h 3132000"/>
                  <a:gd name="connsiteX4" fmla="*/ 181341 w 5148000"/>
                  <a:gd name="connsiteY4" fmla="*/ 0 h 3132000"/>
                  <a:gd name="connsiteX5" fmla="*/ 4966659 w 5148000"/>
                  <a:gd name="connsiteY5" fmla="*/ 0 h 3132000"/>
                  <a:gd name="connsiteX6" fmla="*/ 5148000 w 5148000"/>
                  <a:gd name="connsiteY6" fmla="*/ 181341 h 3132000"/>
                  <a:gd name="connsiteX7" fmla="*/ 5148000 w 5148000"/>
                  <a:gd name="connsiteY7" fmla="*/ 3132000 h 3132000"/>
                  <a:gd name="connsiteX8" fmla="*/ 0 w 5148000"/>
                  <a:gd name="connsiteY8" fmla="*/ 3132000 h 3132000"/>
                  <a:gd name="connsiteX9" fmla="*/ 0 w 5148000"/>
                  <a:gd name="connsiteY9" fmla="*/ 181341 h 3132000"/>
                  <a:gd name="connsiteX10" fmla="*/ 181341 w 5148000"/>
                  <a:gd name="connsiteY10" fmla="*/ 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8000" h="3132000">
                    <a:moveTo>
                      <a:pt x="216000" y="216000"/>
                    </a:moveTo>
                    <a:lnTo>
                      <a:pt x="216000" y="2916000"/>
                    </a:lnTo>
                    <a:lnTo>
                      <a:pt x="4932000" y="2916000"/>
                    </a:lnTo>
                    <a:lnTo>
                      <a:pt x="4932000" y="216000"/>
                    </a:lnTo>
                    <a:close/>
                    <a:moveTo>
                      <a:pt x="181341" y="0"/>
                    </a:moveTo>
                    <a:lnTo>
                      <a:pt x="4966659" y="0"/>
                    </a:lnTo>
                    <a:cubicBezTo>
                      <a:pt x="5066811" y="0"/>
                      <a:pt x="5148000" y="81189"/>
                      <a:pt x="5148000" y="181341"/>
                    </a:cubicBezTo>
                    <a:lnTo>
                      <a:pt x="5148000" y="3132000"/>
                    </a:lnTo>
                    <a:lnTo>
                      <a:pt x="0" y="3132000"/>
                    </a:lnTo>
                    <a:lnTo>
                      <a:pt x="0" y="181341"/>
                    </a:lnTo>
                    <a:cubicBezTo>
                      <a:pt x="0" y="81189"/>
                      <a:pt x="81189" y="0"/>
                      <a:pt x="18134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任意多边形 9"/>
              <p:cNvSpPr/>
              <p:nvPr/>
            </p:nvSpPr>
            <p:spPr>
              <a:xfrm>
                <a:off x="3552668" y="3858551"/>
                <a:ext cx="5148000" cy="509665"/>
              </a:xfrm>
              <a:custGeom>
                <a:avLst/>
                <a:gdLst>
                  <a:gd name="connsiteX0" fmla="*/ 0 w 5148000"/>
                  <a:gd name="connsiteY0" fmla="*/ 0 h 509665"/>
                  <a:gd name="connsiteX1" fmla="*/ 5148000 w 5148000"/>
                  <a:gd name="connsiteY1" fmla="*/ 0 h 509665"/>
                  <a:gd name="connsiteX2" fmla="*/ 5148000 w 5148000"/>
                  <a:gd name="connsiteY2" fmla="*/ 328324 h 509665"/>
                  <a:gd name="connsiteX3" fmla="*/ 4966659 w 5148000"/>
                  <a:gd name="connsiteY3" fmla="*/ 509665 h 509665"/>
                  <a:gd name="connsiteX4" fmla="*/ 181341 w 5148000"/>
                  <a:gd name="connsiteY4" fmla="*/ 509665 h 509665"/>
                  <a:gd name="connsiteX5" fmla="*/ 0 w 5148000"/>
                  <a:gd name="connsiteY5" fmla="*/ 328324 h 5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8000" h="509665">
                    <a:moveTo>
                      <a:pt x="0" y="0"/>
                    </a:moveTo>
                    <a:lnTo>
                      <a:pt x="5148000" y="0"/>
                    </a:lnTo>
                    <a:lnTo>
                      <a:pt x="5148000" y="328324"/>
                    </a:lnTo>
                    <a:cubicBezTo>
                      <a:pt x="5148000" y="428476"/>
                      <a:pt x="5066811" y="509665"/>
                      <a:pt x="4966659" y="509665"/>
                    </a:cubicBezTo>
                    <a:lnTo>
                      <a:pt x="181341" y="509665"/>
                    </a:lnTo>
                    <a:cubicBezTo>
                      <a:pt x="81189" y="509665"/>
                      <a:pt x="0" y="428476"/>
                      <a:pt x="0" y="328324"/>
                    </a:cubicBezTo>
                    <a:close/>
                  </a:path>
                </a:pathLst>
              </a:custGeom>
              <a:gradFill>
                <a:gsLst>
                  <a:gs pos="0">
                    <a:srgbClr val="929398"/>
                  </a:gs>
                  <a:gs pos="100000">
                    <a:srgbClr val="D0D2D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126730" y="4368216"/>
                <a:ext cx="1999876" cy="674557"/>
              </a:xfrm>
              <a:custGeom>
                <a:avLst/>
                <a:gdLst>
                  <a:gd name="connsiteX0" fmla="*/ 485189 w 2612038"/>
                  <a:gd name="connsiteY0" fmla="*/ 0 h 1054155"/>
                  <a:gd name="connsiteX1" fmla="*/ 2126847 w 2612038"/>
                  <a:gd name="connsiteY1" fmla="*/ 0 h 1054155"/>
                  <a:gd name="connsiteX2" fmla="*/ 2346146 w 2612038"/>
                  <a:gd name="connsiteY2" fmla="*/ 776937 h 1054155"/>
                  <a:gd name="connsiteX3" fmla="*/ 2612036 w 2612038"/>
                  <a:gd name="connsiteY3" fmla="*/ 974364 h 1054155"/>
                  <a:gd name="connsiteX4" fmla="*/ 2564864 w 2612038"/>
                  <a:gd name="connsiteY4" fmla="*/ 974364 h 1054155"/>
                  <a:gd name="connsiteX5" fmla="*/ 2585504 w 2612038"/>
                  <a:gd name="connsiteY5" fmla="*/ 977608 h 1054155"/>
                  <a:gd name="connsiteX6" fmla="*/ 2612038 w 2612038"/>
                  <a:gd name="connsiteY6" fmla="*/ 990447 h 1054155"/>
                  <a:gd name="connsiteX7" fmla="*/ 1306019 w 2612038"/>
                  <a:gd name="connsiteY7" fmla="*/ 1054155 h 1054155"/>
                  <a:gd name="connsiteX8" fmla="*/ 0 w 2612038"/>
                  <a:gd name="connsiteY8" fmla="*/ 990447 h 1054155"/>
                  <a:gd name="connsiteX9" fmla="*/ 26534 w 2612038"/>
                  <a:gd name="connsiteY9" fmla="*/ 977608 h 1054155"/>
                  <a:gd name="connsiteX10" fmla="*/ 47175 w 2612038"/>
                  <a:gd name="connsiteY10" fmla="*/ 974364 h 1054155"/>
                  <a:gd name="connsiteX11" fmla="*/ 0 w 2612038"/>
                  <a:gd name="connsiteY11" fmla="*/ 974364 h 1054155"/>
                  <a:gd name="connsiteX12" fmla="*/ 265890 w 2612038"/>
                  <a:gd name="connsiteY12" fmla="*/ 776937 h 105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2038" h="1054155">
                    <a:moveTo>
                      <a:pt x="485189" y="0"/>
                    </a:moveTo>
                    <a:lnTo>
                      <a:pt x="2126847" y="0"/>
                    </a:lnTo>
                    <a:lnTo>
                      <a:pt x="2346146" y="776937"/>
                    </a:lnTo>
                    <a:lnTo>
                      <a:pt x="2612036" y="974364"/>
                    </a:lnTo>
                    <a:lnTo>
                      <a:pt x="2564864" y="974364"/>
                    </a:lnTo>
                    <a:lnTo>
                      <a:pt x="2585504" y="977608"/>
                    </a:lnTo>
                    <a:cubicBezTo>
                      <a:pt x="2602902" y="981755"/>
                      <a:pt x="2612038" y="986049"/>
                      <a:pt x="2612038" y="990447"/>
                    </a:cubicBezTo>
                    <a:cubicBezTo>
                      <a:pt x="2612038" y="1025632"/>
                      <a:pt x="2027313" y="1054155"/>
                      <a:pt x="1306019" y="1054155"/>
                    </a:cubicBezTo>
                    <a:cubicBezTo>
                      <a:pt x="584725" y="1054155"/>
                      <a:pt x="0" y="1025632"/>
                      <a:pt x="0" y="990447"/>
                    </a:cubicBezTo>
                    <a:cubicBezTo>
                      <a:pt x="0" y="986049"/>
                      <a:pt x="9136" y="981755"/>
                      <a:pt x="26534" y="977608"/>
                    </a:cubicBezTo>
                    <a:lnTo>
                      <a:pt x="47175" y="974364"/>
                    </a:lnTo>
                    <a:lnTo>
                      <a:pt x="0" y="974364"/>
                    </a:lnTo>
                    <a:lnTo>
                      <a:pt x="265890" y="776937"/>
                    </a:lnTo>
                    <a:close/>
                  </a:path>
                </a:pathLst>
              </a:custGeom>
              <a:gradFill>
                <a:gsLst>
                  <a:gs pos="31000">
                    <a:srgbClr val="F2F2F2"/>
                  </a:gs>
                  <a:gs pos="13000">
                    <a:srgbClr val="929398"/>
                  </a:gs>
                  <a:gs pos="67000">
                    <a:srgbClr val="CCCCCE"/>
                  </a:gs>
                  <a:gs pos="100000">
                    <a:srgbClr val="929398"/>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26730" y="5006773"/>
                <a:ext cx="1999876" cy="36000"/>
              </a:xfrm>
              <a:prstGeom prst="rect">
                <a:avLst/>
              </a:prstGeom>
              <a:gradFill>
                <a:gsLst>
                  <a:gs pos="0">
                    <a:srgbClr val="262626"/>
                  </a:gs>
                  <a:gs pos="50000">
                    <a:srgbClr val="404040"/>
                  </a:gs>
                  <a:gs pos="100000">
                    <a:srgbClr val="262626"/>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424414" y="726551"/>
                <a:ext cx="2276254" cy="3132000"/>
              </a:xfrm>
              <a:custGeom>
                <a:avLst/>
                <a:gdLst>
                  <a:gd name="connsiteX0" fmla="*/ 0 w 2276254"/>
                  <a:gd name="connsiteY0" fmla="*/ 0 h 3132000"/>
                  <a:gd name="connsiteX1" fmla="*/ 777237 w 2276254"/>
                  <a:gd name="connsiteY1" fmla="*/ 0 h 3132000"/>
                  <a:gd name="connsiteX2" fmla="*/ 1768840 w 2276254"/>
                  <a:gd name="connsiteY2" fmla="*/ 0 h 3132000"/>
                  <a:gd name="connsiteX3" fmla="*/ 2054039 w 2276254"/>
                  <a:gd name="connsiteY3" fmla="*/ 0 h 3132000"/>
                  <a:gd name="connsiteX4" fmla="*/ 2276254 w 2276254"/>
                  <a:gd name="connsiteY4" fmla="*/ 222215 h 3132000"/>
                  <a:gd name="connsiteX5" fmla="*/ 2276254 w 2276254"/>
                  <a:gd name="connsiteY5" fmla="*/ 2909785 h 3132000"/>
                  <a:gd name="connsiteX6" fmla="*/ 2054039 w 2276254"/>
                  <a:gd name="connsiteY6" fmla="*/ 3132000 h 3132000"/>
                  <a:gd name="connsiteX7" fmla="*/ 1326630 w 2276254"/>
                  <a:gd name="connsiteY7" fmla="*/ 3132000 h 3132000"/>
                  <a:gd name="connsiteX8" fmla="*/ 777237 w 2276254"/>
                  <a:gd name="connsiteY8" fmla="*/ 3132000 h 3132000"/>
                  <a:gd name="connsiteX9" fmla="*/ 442210 w 2276254"/>
                  <a:gd name="connsiteY9" fmla="*/ 313200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6254" h="3132000">
                    <a:moveTo>
                      <a:pt x="0" y="0"/>
                    </a:moveTo>
                    <a:lnTo>
                      <a:pt x="777237" y="0"/>
                    </a:lnTo>
                    <a:lnTo>
                      <a:pt x="1768840" y="0"/>
                    </a:lnTo>
                    <a:lnTo>
                      <a:pt x="2054039" y="0"/>
                    </a:lnTo>
                    <a:cubicBezTo>
                      <a:pt x="2176765" y="0"/>
                      <a:pt x="2276254" y="99489"/>
                      <a:pt x="2276254" y="222215"/>
                    </a:cubicBezTo>
                    <a:lnTo>
                      <a:pt x="2276254" y="2909785"/>
                    </a:lnTo>
                    <a:cubicBezTo>
                      <a:pt x="2276254" y="3032511"/>
                      <a:pt x="2176765" y="3132000"/>
                      <a:pt x="2054039" y="3132000"/>
                    </a:cubicBezTo>
                    <a:lnTo>
                      <a:pt x="1326630" y="3132000"/>
                    </a:lnTo>
                    <a:lnTo>
                      <a:pt x="777237" y="3132000"/>
                    </a:lnTo>
                    <a:lnTo>
                      <a:pt x="442210" y="3132000"/>
                    </a:lnTo>
                    <a:close/>
                  </a:path>
                </a:pathLst>
              </a:custGeom>
              <a:gradFill>
                <a:gsLst>
                  <a:gs pos="0">
                    <a:srgbClr val="FFFFFF">
                      <a:alpha val="60000"/>
                    </a:srgbClr>
                  </a:gs>
                  <a:gs pos="67000">
                    <a:srgbClr val="FFFFFF">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cstate="screen"/>
              <a:stretch>
                <a:fillRect/>
              </a:stretch>
            </p:blipFill>
            <p:spPr>
              <a:xfrm>
                <a:off x="6003655" y="3959266"/>
                <a:ext cx="246025" cy="299843"/>
              </a:xfrm>
              <a:prstGeom prst="rect">
                <a:avLst/>
              </a:prstGeom>
            </p:spPr>
          </p:pic>
        </p:grpSp>
      </p:grpSp>
      <p:sp>
        <p:nvSpPr>
          <p:cNvPr id="15" name="文本框 14"/>
          <p:cNvSpPr txBox="1"/>
          <p:nvPr/>
        </p:nvSpPr>
        <p:spPr>
          <a:xfrm>
            <a:off x="6678520" y="2060801"/>
            <a:ext cx="4350636" cy="2886710"/>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基于SSM框架的图书管理系统的设计与实现[J].魏书寒.工业控制计算机.2017(07)</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 基于SSM框架的Web系统研究与应用[J].邹红霆.湖南理工学院学报(自然科学版).2017(01)</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SSM框架在Web应用开发中的设计与实现[J].李洋.计算机技术与发展.2016(12)</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基于Spring MVC及MyBatis的Web应用框架研究[J].徐雯、高建华.微型电脑应用. 2012(07)</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]基于SSM的客户关系管理系统的设计与实现[D]. 白元.北京交通大学 2016</a:t>
            </a:r>
            <a:endParaRPr lang="zh-CN" sz="1400" dirty="0" smtClean="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740874" y="2997736"/>
            <a:ext cx="5500619" cy="1200329"/>
          </a:xfrm>
          <a:prstGeom prst="rect">
            <a:avLst/>
          </a:prstGeom>
          <a:noFill/>
        </p:spPr>
        <p:txBody>
          <a:bodyPr wrap="square" rtlCol="0">
            <a:spAutoFit/>
          </a:bodyPr>
          <a:lstStyle/>
          <a:p>
            <a:r>
              <a:rPr lang="zh-CN" altLang="en-US" sz="7200" dirty="0" smtClean="0">
                <a:solidFill>
                  <a:srgbClr val="002B41"/>
                </a:solidFill>
                <a:latin typeface="微软雅黑" panose="020B0503020204020204" pitchFamily="34" charset="-122"/>
                <a:ea typeface="微软雅黑" panose="020B0503020204020204" pitchFamily="34" charset="-122"/>
              </a:rPr>
              <a:t>感谢观看</a:t>
            </a:r>
            <a:endParaRPr lang="zh-CN" altLang="en-US" sz="7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6348911" y="125731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412104" y="1335488"/>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256976" y="1335477"/>
            <a:ext cx="2897077" cy="52197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选题意义</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6348911" y="250177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412104" y="257995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256976" y="2579942"/>
            <a:ext cx="2897077" cy="52197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需求分析</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6348911" y="374914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6412104" y="382731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256976" y="3858419"/>
            <a:ext cx="2897077" cy="521970"/>
          </a:xfrm>
          <a:prstGeom prst="rect">
            <a:avLst/>
          </a:prstGeom>
          <a:solidFill>
            <a:srgbClr val="F1F1F1"/>
          </a:solid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数据库设计</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21" name="椭圆 1"/>
          <p:cNvSpPr>
            <a:spLocks noChangeArrowheads="1"/>
          </p:cNvSpPr>
          <p:nvPr/>
        </p:nvSpPr>
        <p:spPr bwMode="auto">
          <a:xfrm>
            <a:off x="6348911" y="498943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6412104" y="506760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256976" y="5091726"/>
            <a:ext cx="2897077" cy="521970"/>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参考文献</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21"/>
          <p:cNvSpPr txBox="1"/>
          <p:nvPr/>
        </p:nvSpPr>
        <p:spPr>
          <a:xfrm>
            <a:off x="2336422" y="4494307"/>
            <a:ext cx="7519154" cy="2914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endParaRPr lang="zh-CN" altLang="en-US" sz="1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061777" y="3909532"/>
            <a:ext cx="4068445" cy="460375"/>
          </a:xfrm>
          <a:prstGeom prst="rect">
            <a:avLst/>
          </a:prstGeom>
          <a:effectLst/>
        </p:spPr>
        <p:txBody>
          <a:bodyPr wrap="none">
            <a:spAutoFit/>
          </a:bodyPr>
          <a:lstStyle/>
          <a:p>
            <a:pPr algn="ctr">
              <a:spcBef>
                <a:spcPct val="0"/>
              </a:spcBef>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Meaning of topic selection</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选题意义</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198880" cy="39878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选题意义</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5" name="组合 4"/>
          <p:cNvGrpSpPr/>
          <p:nvPr/>
        </p:nvGrpSpPr>
        <p:grpSpPr>
          <a:xfrm>
            <a:off x="1155934" y="1886673"/>
            <a:ext cx="4721785" cy="4116236"/>
            <a:chOff x="2098355" y="789986"/>
            <a:chExt cx="4201275" cy="3662479"/>
          </a:xfrm>
        </p:grpSpPr>
        <p:pic>
          <p:nvPicPr>
            <p:cNvPr id="6" name="图片 5"/>
            <p:cNvPicPr>
              <a:picLocks noChangeAspect="1"/>
            </p:cNvPicPr>
            <p:nvPr/>
          </p:nvPicPr>
          <p:blipFill>
            <a:blip r:embed="rId1" cstate="screen"/>
            <a:stretch>
              <a:fillRect/>
            </a:stretch>
          </p:blipFill>
          <p:spPr>
            <a:xfrm>
              <a:off x="2240339" y="944468"/>
              <a:ext cx="3917305" cy="2297694"/>
            </a:xfrm>
            <a:prstGeom prst="rect">
              <a:avLst/>
            </a:prstGeom>
          </p:spPr>
        </p:pic>
        <p:grpSp>
          <p:nvGrpSpPr>
            <p:cNvPr id="7" name="组合 6"/>
            <p:cNvGrpSpPr/>
            <p:nvPr/>
          </p:nvGrpSpPr>
          <p:grpSpPr>
            <a:xfrm>
              <a:off x="2098355" y="789986"/>
              <a:ext cx="4201275" cy="3662479"/>
              <a:chOff x="3552668" y="726551"/>
              <a:chExt cx="5148000" cy="4487791"/>
            </a:xfrm>
          </p:grpSpPr>
          <p:sp>
            <p:nvSpPr>
              <p:cNvPr id="8" name="椭圆 7"/>
              <p:cNvSpPr/>
              <p:nvPr/>
            </p:nvSpPr>
            <p:spPr>
              <a:xfrm>
                <a:off x="3726648" y="4871204"/>
                <a:ext cx="4800040" cy="343138"/>
              </a:xfrm>
              <a:prstGeom prst="ellipse">
                <a:avLst/>
              </a:prstGeom>
              <a:gradFill flip="none" rotWithShape="1">
                <a:gsLst>
                  <a:gs pos="0">
                    <a:schemeClr val="tx1">
                      <a:alpha val="60000"/>
                      <a:lumMod val="85000"/>
                      <a:lumOff val="15000"/>
                    </a:schemeClr>
                  </a:gs>
                  <a:gs pos="100000">
                    <a:srgbClr val="0D0D0D">
                      <a:alpha val="0"/>
                      <a:lumMod val="85000"/>
                      <a:lumOff val="1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552668" y="726551"/>
                <a:ext cx="5148000" cy="3132000"/>
              </a:xfrm>
              <a:custGeom>
                <a:avLst/>
                <a:gdLst>
                  <a:gd name="connsiteX0" fmla="*/ 216000 w 5148000"/>
                  <a:gd name="connsiteY0" fmla="*/ 216000 h 3132000"/>
                  <a:gd name="connsiteX1" fmla="*/ 216000 w 5148000"/>
                  <a:gd name="connsiteY1" fmla="*/ 2916000 h 3132000"/>
                  <a:gd name="connsiteX2" fmla="*/ 4932000 w 5148000"/>
                  <a:gd name="connsiteY2" fmla="*/ 2916000 h 3132000"/>
                  <a:gd name="connsiteX3" fmla="*/ 4932000 w 5148000"/>
                  <a:gd name="connsiteY3" fmla="*/ 216000 h 3132000"/>
                  <a:gd name="connsiteX4" fmla="*/ 181341 w 5148000"/>
                  <a:gd name="connsiteY4" fmla="*/ 0 h 3132000"/>
                  <a:gd name="connsiteX5" fmla="*/ 4966659 w 5148000"/>
                  <a:gd name="connsiteY5" fmla="*/ 0 h 3132000"/>
                  <a:gd name="connsiteX6" fmla="*/ 5148000 w 5148000"/>
                  <a:gd name="connsiteY6" fmla="*/ 181341 h 3132000"/>
                  <a:gd name="connsiteX7" fmla="*/ 5148000 w 5148000"/>
                  <a:gd name="connsiteY7" fmla="*/ 3132000 h 3132000"/>
                  <a:gd name="connsiteX8" fmla="*/ 0 w 5148000"/>
                  <a:gd name="connsiteY8" fmla="*/ 3132000 h 3132000"/>
                  <a:gd name="connsiteX9" fmla="*/ 0 w 5148000"/>
                  <a:gd name="connsiteY9" fmla="*/ 181341 h 3132000"/>
                  <a:gd name="connsiteX10" fmla="*/ 181341 w 5148000"/>
                  <a:gd name="connsiteY10" fmla="*/ 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8000" h="3132000">
                    <a:moveTo>
                      <a:pt x="216000" y="216000"/>
                    </a:moveTo>
                    <a:lnTo>
                      <a:pt x="216000" y="2916000"/>
                    </a:lnTo>
                    <a:lnTo>
                      <a:pt x="4932000" y="2916000"/>
                    </a:lnTo>
                    <a:lnTo>
                      <a:pt x="4932000" y="216000"/>
                    </a:lnTo>
                    <a:close/>
                    <a:moveTo>
                      <a:pt x="181341" y="0"/>
                    </a:moveTo>
                    <a:lnTo>
                      <a:pt x="4966659" y="0"/>
                    </a:lnTo>
                    <a:cubicBezTo>
                      <a:pt x="5066811" y="0"/>
                      <a:pt x="5148000" y="81189"/>
                      <a:pt x="5148000" y="181341"/>
                    </a:cubicBezTo>
                    <a:lnTo>
                      <a:pt x="5148000" y="3132000"/>
                    </a:lnTo>
                    <a:lnTo>
                      <a:pt x="0" y="3132000"/>
                    </a:lnTo>
                    <a:lnTo>
                      <a:pt x="0" y="181341"/>
                    </a:lnTo>
                    <a:cubicBezTo>
                      <a:pt x="0" y="81189"/>
                      <a:pt x="81189" y="0"/>
                      <a:pt x="18134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任意多边形 9"/>
              <p:cNvSpPr/>
              <p:nvPr/>
            </p:nvSpPr>
            <p:spPr>
              <a:xfrm>
                <a:off x="3552668" y="3858551"/>
                <a:ext cx="5148000" cy="509665"/>
              </a:xfrm>
              <a:custGeom>
                <a:avLst/>
                <a:gdLst>
                  <a:gd name="connsiteX0" fmla="*/ 0 w 5148000"/>
                  <a:gd name="connsiteY0" fmla="*/ 0 h 509665"/>
                  <a:gd name="connsiteX1" fmla="*/ 5148000 w 5148000"/>
                  <a:gd name="connsiteY1" fmla="*/ 0 h 509665"/>
                  <a:gd name="connsiteX2" fmla="*/ 5148000 w 5148000"/>
                  <a:gd name="connsiteY2" fmla="*/ 328324 h 509665"/>
                  <a:gd name="connsiteX3" fmla="*/ 4966659 w 5148000"/>
                  <a:gd name="connsiteY3" fmla="*/ 509665 h 509665"/>
                  <a:gd name="connsiteX4" fmla="*/ 181341 w 5148000"/>
                  <a:gd name="connsiteY4" fmla="*/ 509665 h 509665"/>
                  <a:gd name="connsiteX5" fmla="*/ 0 w 5148000"/>
                  <a:gd name="connsiteY5" fmla="*/ 328324 h 5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8000" h="509665">
                    <a:moveTo>
                      <a:pt x="0" y="0"/>
                    </a:moveTo>
                    <a:lnTo>
                      <a:pt x="5148000" y="0"/>
                    </a:lnTo>
                    <a:lnTo>
                      <a:pt x="5148000" y="328324"/>
                    </a:lnTo>
                    <a:cubicBezTo>
                      <a:pt x="5148000" y="428476"/>
                      <a:pt x="5066811" y="509665"/>
                      <a:pt x="4966659" y="509665"/>
                    </a:cubicBezTo>
                    <a:lnTo>
                      <a:pt x="181341" y="509665"/>
                    </a:lnTo>
                    <a:cubicBezTo>
                      <a:pt x="81189" y="509665"/>
                      <a:pt x="0" y="428476"/>
                      <a:pt x="0" y="328324"/>
                    </a:cubicBezTo>
                    <a:close/>
                  </a:path>
                </a:pathLst>
              </a:custGeom>
              <a:gradFill>
                <a:gsLst>
                  <a:gs pos="0">
                    <a:srgbClr val="929398"/>
                  </a:gs>
                  <a:gs pos="100000">
                    <a:srgbClr val="D0D2D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126730" y="4368216"/>
                <a:ext cx="1999876" cy="674557"/>
              </a:xfrm>
              <a:custGeom>
                <a:avLst/>
                <a:gdLst>
                  <a:gd name="connsiteX0" fmla="*/ 485189 w 2612038"/>
                  <a:gd name="connsiteY0" fmla="*/ 0 h 1054155"/>
                  <a:gd name="connsiteX1" fmla="*/ 2126847 w 2612038"/>
                  <a:gd name="connsiteY1" fmla="*/ 0 h 1054155"/>
                  <a:gd name="connsiteX2" fmla="*/ 2346146 w 2612038"/>
                  <a:gd name="connsiteY2" fmla="*/ 776937 h 1054155"/>
                  <a:gd name="connsiteX3" fmla="*/ 2612036 w 2612038"/>
                  <a:gd name="connsiteY3" fmla="*/ 974364 h 1054155"/>
                  <a:gd name="connsiteX4" fmla="*/ 2564864 w 2612038"/>
                  <a:gd name="connsiteY4" fmla="*/ 974364 h 1054155"/>
                  <a:gd name="connsiteX5" fmla="*/ 2585504 w 2612038"/>
                  <a:gd name="connsiteY5" fmla="*/ 977608 h 1054155"/>
                  <a:gd name="connsiteX6" fmla="*/ 2612038 w 2612038"/>
                  <a:gd name="connsiteY6" fmla="*/ 990447 h 1054155"/>
                  <a:gd name="connsiteX7" fmla="*/ 1306019 w 2612038"/>
                  <a:gd name="connsiteY7" fmla="*/ 1054155 h 1054155"/>
                  <a:gd name="connsiteX8" fmla="*/ 0 w 2612038"/>
                  <a:gd name="connsiteY8" fmla="*/ 990447 h 1054155"/>
                  <a:gd name="connsiteX9" fmla="*/ 26534 w 2612038"/>
                  <a:gd name="connsiteY9" fmla="*/ 977608 h 1054155"/>
                  <a:gd name="connsiteX10" fmla="*/ 47175 w 2612038"/>
                  <a:gd name="connsiteY10" fmla="*/ 974364 h 1054155"/>
                  <a:gd name="connsiteX11" fmla="*/ 0 w 2612038"/>
                  <a:gd name="connsiteY11" fmla="*/ 974364 h 1054155"/>
                  <a:gd name="connsiteX12" fmla="*/ 265890 w 2612038"/>
                  <a:gd name="connsiteY12" fmla="*/ 776937 h 105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2038" h="1054155">
                    <a:moveTo>
                      <a:pt x="485189" y="0"/>
                    </a:moveTo>
                    <a:lnTo>
                      <a:pt x="2126847" y="0"/>
                    </a:lnTo>
                    <a:lnTo>
                      <a:pt x="2346146" y="776937"/>
                    </a:lnTo>
                    <a:lnTo>
                      <a:pt x="2612036" y="974364"/>
                    </a:lnTo>
                    <a:lnTo>
                      <a:pt x="2564864" y="974364"/>
                    </a:lnTo>
                    <a:lnTo>
                      <a:pt x="2585504" y="977608"/>
                    </a:lnTo>
                    <a:cubicBezTo>
                      <a:pt x="2602902" y="981755"/>
                      <a:pt x="2612038" y="986049"/>
                      <a:pt x="2612038" y="990447"/>
                    </a:cubicBezTo>
                    <a:cubicBezTo>
                      <a:pt x="2612038" y="1025632"/>
                      <a:pt x="2027313" y="1054155"/>
                      <a:pt x="1306019" y="1054155"/>
                    </a:cubicBezTo>
                    <a:cubicBezTo>
                      <a:pt x="584725" y="1054155"/>
                      <a:pt x="0" y="1025632"/>
                      <a:pt x="0" y="990447"/>
                    </a:cubicBezTo>
                    <a:cubicBezTo>
                      <a:pt x="0" y="986049"/>
                      <a:pt x="9136" y="981755"/>
                      <a:pt x="26534" y="977608"/>
                    </a:cubicBezTo>
                    <a:lnTo>
                      <a:pt x="47175" y="974364"/>
                    </a:lnTo>
                    <a:lnTo>
                      <a:pt x="0" y="974364"/>
                    </a:lnTo>
                    <a:lnTo>
                      <a:pt x="265890" y="776937"/>
                    </a:lnTo>
                    <a:close/>
                  </a:path>
                </a:pathLst>
              </a:custGeom>
              <a:gradFill>
                <a:gsLst>
                  <a:gs pos="31000">
                    <a:srgbClr val="F2F2F2"/>
                  </a:gs>
                  <a:gs pos="13000">
                    <a:srgbClr val="929398"/>
                  </a:gs>
                  <a:gs pos="67000">
                    <a:srgbClr val="CCCCCE"/>
                  </a:gs>
                  <a:gs pos="100000">
                    <a:srgbClr val="929398"/>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26730" y="5006773"/>
                <a:ext cx="1999876" cy="36000"/>
              </a:xfrm>
              <a:prstGeom prst="rect">
                <a:avLst/>
              </a:prstGeom>
              <a:gradFill>
                <a:gsLst>
                  <a:gs pos="0">
                    <a:srgbClr val="262626"/>
                  </a:gs>
                  <a:gs pos="50000">
                    <a:srgbClr val="404040"/>
                  </a:gs>
                  <a:gs pos="100000">
                    <a:srgbClr val="262626"/>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424414" y="726551"/>
                <a:ext cx="2276254" cy="3132000"/>
              </a:xfrm>
              <a:custGeom>
                <a:avLst/>
                <a:gdLst>
                  <a:gd name="connsiteX0" fmla="*/ 0 w 2276254"/>
                  <a:gd name="connsiteY0" fmla="*/ 0 h 3132000"/>
                  <a:gd name="connsiteX1" fmla="*/ 777237 w 2276254"/>
                  <a:gd name="connsiteY1" fmla="*/ 0 h 3132000"/>
                  <a:gd name="connsiteX2" fmla="*/ 1768840 w 2276254"/>
                  <a:gd name="connsiteY2" fmla="*/ 0 h 3132000"/>
                  <a:gd name="connsiteX3" fmla="*/ 2054039 w 2276254"/>
                  <a:gd name="connsiteY3" fmla="*/ 0 h 3132000"/>
                  <a:gd name="connsiteX4" fmla="*/ 2276254 w 2276254"/>
                  <a:gd name="connsiteY4" fmla="*/ 222215 h 3132000"/>
                  <a:gd name="connsiteX5" fmla="*/ 2276254 w 2276254"/>
                  <a:gd name="connsiteY5" fmla="*/ 2909785 h 3132000"/>
                  <a:gd name="connsiteX6" fmla="*/ 2054039 w 2276254"/>
                  <a:gd name="connsiteY6" fmla="*/ 3132000 h 3132000"/>
                  <a:gd name="connsiteX7" fmla="*/ 1326630 w 2276254"/>
                  <a:gd name="connsiteY7" fmla="*/ 3132000 h 3132000"/>
                  <a:gd name="connsiteX8" fmla="*/ 777237 w 2276254"/>
                  <a:gd name="connsiteY8" fmla="*/ 3132000 h 3132000"/>
                  <a:gd name="connsiteX9" fmla="*/ 442210 w 2276254"/>
                  <a:gd name="connsiteY9" fmla="*/ 313200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6254" h="3132000">
                    <a:moveTo>
                      <a:pt x="0" y="0"/>
                    </a:moveTo>
                    <a:lnTo>
                      <a:pt x="777237" y="0"/>
                    </a:lnTo>
                    <a:lnTo>
                      <a:pt x="1768840" y="0"/>
                    </a:lnTo>
                    <a:lnTo>
                      <a:pt x="2054039" y="0"/>
                    </a:lnTo>
                    <a:cubicBezTo>
                      <a:pt x="2176765" y="0"/>
                      <a:pt x="2276254" y="99489"/>
                      <a:pt x="2276254" y="222215"/>
                    </a:cubicBezTo>
                    <a:lnTo>
                      <a:pt x="2276254" y="2909785"/>
                    </a:lnTo>
                    <a:cubicBezTo>
                      <a:pt x="2276254" y="3032511"/>
                      <a:pt x="2176765" y="3132000"/>
                      <a:pt x="2054039" y="3132000"/>
                    </a:cubicBezTo>
                    <a:lnTo>
                      <a:pt x="1326630" y="3132000"/>
                    </a:lnTo>
                    <a:lnTo>
                      <a:pt x="777237" y="3132000"/>
                    </a:lnTo>
                    <a:lnTo>
                      <a:pt x="442210" y="3132000"/>
                    </a:lnTo>
                    <a:close/>
                  </a:path>
                </a:pathLst>
              </a:custGeom>
              <a:gradFill>
                <a:gsLst>
                  <a:gs pos="0">
                    <a:srgbClr val="FFFFFF">
                      <a:alpha val="60000"/>
                    </a:srgbClr>
                  </a:gs>
                  <a:gs pos="67000">
                    <a:srgbClr val="FFFFFF">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cstate="screen"/>
              <a:stretch>
                <a:fillRect/>
              </a:stretch>
            </p:blipFill>
            <p:spPr>
              <a:xfrm>
                <a:off x="6003655" y="3959266"/>
                <a:ext cx="246025" cy="299843"/>
              </a:xfrm>
              <a:prstGeom prst="rect">
                <a:avLst/>
              </a:prstGeom>
            </p:spPr>
          </p:pic>
        </p:grpSp>
      </p:grpSp>
      <p:sp>
        <p:nvSpPr>
          <p:cNvPr id="15" name="文本框 14"/>
          <p:cNvSpPr txBox="1"/>
          <p:nvPr/>
        </p:nvSpPr>
        <p:spPr>
          <a:xfrm>
            <a:off x="6724875" y="1886811"/>
            <a:ext cx="4350636" cy="3446145"/>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en-US" altLang="zh-CN" sz="1400" dirty="0" smtClean="0">
                <a:solidFill>
                  <a:srgbClr val="002B41"/>
                </a:solidFill>
                <a:latin typeface="微软雅黑" panose="020B0503020204020204" pitchFamily="34" charset="-122"/>
                <a:ea typeface="微软雅黑" panose="020B0503020204020204" pitchFamily="34" charset="-122"/>
              </a:rPr>
              <a:t>    现如今订单管理随处可见，它们承当着商城交易中的重要角色。它为我们提供了优质的可视化的简单的具有联系的清晰地商品交易信息整合管理功能，为我们日常生活的交易，网络购物，提供了可视化的资源管理，可以做到行为的记录和保障，便于查询交易的信息，便于校验交易的准确，可以方便的管理交易，可以方便的修改交易，为我们日常生活中遇到的交易问题提供了数据的备份与安全的管理，精准的订单系统还可以大大加快商品交易的周期，也可以让交易的执行者感到数据提供的安全感，所以我编写了基于SSM的订单管理系统这个项目。</a:t>
            </a:r>
            <a:endParaRPr lang="en-US" altLang="zh-CN" sz="1400" dirty="0" smtClean="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第二部分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4773295" y="3909532"/>
            <a:ext cx="2645410" cy="460375"/>
          </a:xfrm>
          <a:prstGeom prst="rect">
            <a:avLst/>
          </a:prstGeom>
          <a:effectLst/>
        </p:spPr>
        <p:txBody>
          <a:bodyPr wrap="none">
            <a:spAutoFit/>
          </a:bodyPr>
          <a:lstStyle/>
          <a:p>
            <a:pPr algn="ctr">
              <a:spcBef>
                <a:spcPct val="0"/>
              </a:spcBef>
            </a:pPr>
            <a:r>
              <a:rPr lang="en-US" altLang="zh-CN" sz="2400" dirty="0">
                <a:solidFill>
                  <a:prstClr val="white">
                    <a:lumMod val="95000"/>
                  </a:prstClr>
                </a:solidFill>
                <a:latin typeface="微软雅黑" panose="020B0503020204020204" pitchFamily="34" charset="-122"/>
                <a:ea typeface="微软雅黑" panose="020B0503020204020204" pitchFamily="34" charset="-122"/>
              </a:rPr>
              <a:t>Demand analysis</a:t>
            </a:r>
            <a:endParaRPr lang="en-US" altLang="zh-CN" sz="2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需求分析</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198880" cy="39878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需求分析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5" name="组合 4"/>
          <p:cNvGrpSpPr/>
          <p:nvPr/>
        </p:nvGrpSpPr>
        <p:grpSpPr>
          <a:xfrm>
            <a:off x="1155934" y="1886673"/>
            <a:ext cx="4721785" cy="4116236"/>
            <a:chOff x="2098355" y="789986"/>
            <a:chExt cx="4201275" cy="3662479"/>
          </a:xfrm>
        </p:grpSpPr>
        <p:pic>
          <p:nvPicPr>
            <p:cNvPr id="6" name="图片 5"/>
            <p:cNvPicPr>
              <a:picLocks noChangeAspect="1"/>
            </p:cNvPicPr>
            <p:nvPr/>
          </p:nvPicPr>
          <p:blipFill>
            <a:blip r:embed="rId1" cstate="screen"/>
            <a:stretch>
              <a:fillRect/>
            </a:stretch>
          </p:blipFill>
          <p:spPr>
            <a:xfrm>
              <a:off x="2240339" y="944468"/>
              <a:ext cx="3917305" cy="2297694"/>
            </a:xfrm>
            <a:prstGeom prst="rect">
              <a:avLst/>
            </a:prstGeom>
          </p:spPr>
        </p:pic>
        <p:grpSp>
          <p:nvGrpSpPr>
            <p:cNvPr id="7" name="组合 6"/>
            <p:cNvGrpSpPr/>
            <p:nvPr/>
          </p:nvGrpSpPr>
          <p:grpSpPr>
            <a:xfrm>
              <a:off x="2098355" y="789986"/>
              <a:ext cx="4201275" cy="3662479"/>
              <a:chOff x="3552668" y="726551"/>
              <a:chExt cx="5148000" cy="4487791"/>
            </a:xfrm>
          </p:grpSpPr>
          <p:sp>
            <p:nvSpPr>
              <p:cNvPr id="8" name="椭圆 7"/>
              <p:cNvSpPr/>
              <p:nvPr/>
            </p:nvSpPr>
            <p:spPr>
              <a:xfrm>
                <a:off x="3726648" y="4871204"/>
                <a:ext cx="4800040" cy="343138"/>
              </a:xfrm>
              <a:prstGeom prst="ellipse">
                <a:avLst/>
              </a:prstGeom>
              <a:gradFill flip="none" rotWithShape="1">
                <a:gsLst>
                  <a:gs pos="0">
                    <a:schemeClr val="tx1">
                      <a:alpha val="60000"/>
                      <a:lumMod val="85000"/>
                      <a:lumOff val="15000"/>
                    </a:schemeClr>
                  </a:gs>
                  <a:gs pos="100000">
                    <a:srgbClr val="0D0D0D">
                      <a:alpha val="0"/>
                      <a:lumMod val="85000"/>
                      <a:lumOff val="1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552668" y="726551"/>
                <a:ext cx="5148000" cy="3132000"/>
              </a:xfrm>
              <a:custGeom>
                <a:avLst/>
                <a:gdLst>
                  <a:gd name="connsiteX0" fmla="*/ 216000 w 5148000"/>
                  <a:gd name="connsiteY0" fmla="*/ 216000 h 3132000"/>
                  <a:gd name="connsiteX1" fmla="*/ 216000 w 5148000"/>
                  <a:gd name="connsiteY1" fmla="*/ 2916000 h 3132000"/>
                  <a:gd name="connsiteX2" fmla="*/ 4932000 w 5148000"/>
                  <a:gd name="connsiteY2" fmla="*/ 2916000 h 3132000"/>
                  <a:gd name="connsiteX3" fmla="*/ 4932000 w 5148000"/>
                  <a:gd name="connsiteY3" fmla="*/ 216000 h 3132000"/>
                  <a:gd name="connsiteX4" fmla="*/ 181341 w 5148000"/>
                  <a:gd name="connsiteY4" fmla="*/ 0 h 3132000"/>
                  <a:gd name="connsiteX5" fmla="*/ 4966659 w 5148000"/>
                  <a:gd name="connsiteY5" fmla="*/ 0 h 3132000"/>
                  <a:gd name="connsiteX6" fmla="*/ 5148000 w 5148000"/>
                  <a:gd name="connsiteY6" fmla="*/ 181341 h 3132000"/>
                  <a:gd name="connsiteX7" fmla="*/ 5148000 w 5148000"/>
                  <a:gd name="connsiteY7" fmla="*/ 3132000 h 3132000"/>
                  <a:gd name="connsiteX8" fmla="*/ 0 w 5148000"/>
                  <a:gd name="connsiteY8" fmla="*/ 3132000 h 3132000"/>
                  <a:gd name="connsiteX9" fmla="*/ 0 w 5148000"/>
                  <a:gd name="connsiteY9" fmla="*/ 181341 h 3132000"/>
                  <a:gd name="connsiteX10" fmla="*/ 181341 w 5148000"/>
                  <a:gd name="connsiteY10" fmla="*/ 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8000" h="3132000">
                    <a:moveTo>
                      <a:pt x="216000" y="216000"/>
                    </a:moveTo>
                    <a:lnTo>
                      <a:pt x="216000" y="2916000"/>
                    </a:lnTo>
                    <a:lnTo>
                      <a:pt x="4932000" y="2916000"/>
                    </a:lnTo>
                    <a:lnTo>
                      <a:pt x="4932000" y="216000"/>
                    </a:lnTo>
                    <a:close/>
                    <a:moveTo>
                      <a:pt x="181341" y="0"/>
                    </a:moveTo>
                    <a:lnTo>
                      <a:pt x="4966659" y="0"/>
                    </a:lnTo>
                    <a:cubicBezTo>
                      <a:pt x="5066811" y="0"/>
                      <a:pt x="5148000" y="81189"/>
                      <a:pt x="5148000" y="181341"/>
                    </a:cubicBezTo>
                    <a:lnTo>
                      <a:pt x="5148000" y="3132000"/>
                    </a:lnTo>
                    <a:lnTo>
                      <a:pt x="0" y="3132000"/>
                    </a:lnTo>
                    <a:lnTo>
                      <a:pt x="0" y="181341"/>
                    </a:lnTo>
                    <a:cubicBezTo>
                      <a:pt x="0" y="81189"/>
                      <a:pt x="81189" y="0"/>
                      <a:pt x="18134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任意多边形 9"/>
              <p:cNvSpPr/>
              <p:nvPr/>
            </p:nvSpPr>
            <p:spPr>
              <a:xfrm>
                <a:off x="3552668" y="3858551"/>
                <a:ext cx="5148000" cy="509665"/>
              </a:xfrm>
              <a:custGeom>
                <a:avLst/>
                <a:gdLst>
                  <a:gd name="connsiteX0" fmla="*/ 0 w 5148000"/>
                  <a:gd name="connsiteY0" fmla="*/ 0 h 509665"/>
                  <a:gd name="connsiteX1" fmla="*/ 5148000 w 5148000"/>
                  <a:gd name="connsiteY1" fmla="*/ 0 h 509665"/>
                  <a:gd name="connsiteX2" fmla="*/ 5148000 w 5148000"/>
                  <a:gd name="connsiteY2" fmla="*/ 328324 h 509665"/>
                  <a:gd name="connsiteX3" fmla="*/ 4966659 w 5148000"/>
                  <a:gd name="connsiteY3" fmla="*/ 509665 h 509665"/>
                  <a:gd name="connsiteX4" fmla="*/ 181341 w 5148000"/>
                  <a:gd name="connsiteY4" fmla="*/ 509665 h 509665"/>
                  <a:gd name="connsiteX5" fmla="*/ 0 w 5148000"/>
                  <a:gd name="connsiteY5" fmla="*/ 328324 h 5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8000" h="509665">
                    <a:moveTo>
                      <a:pt x="0" y="0"/>
                    </a:moveTo>
                    <a:lnTo>
                      <a:pt x="5148000" y="0"/>
                    </a:lnTo>
                    <a:lnTo>
                      <a:pt x="5148000" y="328324"/>
                    </a:lnTo>
                    <a:cubicBezTo>
                      <a:pt x="5148000" y="428476"/>
                      <a:pt x="5066811" y="509665"/>
                      <a:pt x="4966659" y="509665"/>
                    </a:cubicBezTo>
                    <a:lnTo>
                      <a:pt x="181341" y="509665"/>
                    </a:lnTo>
                    <a:cubicBezTo>
                      <a:pt x="81189" y="509665"/>
                      <a:pt x="0" y="428476"/>
                      <a:pt x="0" y="328324"/>
                    </a:cubicBezTo>
                    <a:close/>
                  </a:path>
                </a:pathLst>
              </a:custGeom>
              <a:gradFill>
                <a:gsLst>
                  <a:gs pos="0">
                    <a:srgbClr val="929398"/>
                  </a:gs>
                  <a:gs pos="100000">
                    <a:srgbClr val="D0D2D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126730" y="4368216"/>
                <a:ext cx="1999876" cy="674557"/>
              </a:xfrm>
              <a:custGeom>
                <a:avLst/>
                <a:gdLst>
                  <a:gd name="connsiteX0" fmla="*/ 485189 w 2612038"/>
                  <a:gd name="connsiteY0" fmla="*/ 0 h 1054155"/>
                  <a:gd name="connsiteX1" fmla="*/ 2126847 w 2612038"/>
                  <a:gd name="connsiteY1" fmla="*/ 0 h 1054155"/>
                  <a:gd name="connsiteX2" fmla="*/ 2346146 w 2612038"/>
                  <a:gd name="connsiteY2" fmla="*/ 776937 h 1054155"/>
                  <a:gd name="connsiteX3" fmla="*/ 2612036 w 2612038"/>
                  <a:gd name="connsiteY3" fmla="*/ 974364 h 1054155"/>
                  <a:gd name="connsiteX4" fmla="*/ 2564864 w 2612038"/>
                  <a:gd name="connsiteY4" fmla="*/ 974364 h 1054155"/>
                  <a:gd name="connsiteX5" fmla="*/ 2585504 w 2612038"/>
                  <a:gd name="connsiteY5" fmla="*/ 977608 h 1054155"/>
                  <a:gd name="connsiteX6" fmla="*/ 2612038 w 2612038"/>
                  <a:gd name="connsiteY6" fmla="*/ 990447 h 1054155"/>
                  <a:gd name="connsiteX7" fmla="*/ 1306019 w 2612038"/>
                  <a:gd name="connsiteY7" fmla="*/ 1054155 h 1054155"/>
                  <a:gd name="connsiteX8" fmla="*/ 0 w 2612038"/>
                  <a:gd name="connsiteY8" fmla="*/ 990447 h 1054155"/>
                  <a:gd name="connsiteX9" fmla="*/ 26534 w 2612038"/>
                  <a:gd name="connsiteY9" fmla="*/ 977608 h 1054155"/>
                  <a:gd name="connsiteX10" fmla="*/ 47175 w 2612038"/>
                  <a:gd name="connsiteY10" fmla="*/ 974364 h 1054155"/>
                  <a:gd name="connsiteX11" fmla="*/ 0 w 2612038"/>
                  <a:gd name="connsiteY11" fmla="*/ 974364 h 1054155"/>
                  <a:gd name="connsiteX12" fmla="*/ 265890 w 2612038"/>
                  <a:gd name="connsiteY12" fmla="*/ 776937 h 105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2038" h="1054155">
                    <a:moveTo>
                      <a:pt x="485189" y="0"/>
                    </a:moveTo>
                    <a:lnTo>
                      <a:pt x="2126847" y="0"/>
                    </a:lnTo>
                    <a:lnTo>
                      <a:pt x="2346146" y="776937"/>
                    </a:lnTo>
                    <a:lnTo>
                      <a:pt x="2612036" y="974364"/>
                    </a:lnTo>
                    <a:lnTo>
                      <a:pt x="2564864" y="974364"/>
                    </a:lnTo>
                    <a:lnTo>
                      <a:pt x="2585504" y="977608"/>
                    </a:lnTo>
                    <a:cubicBezTo>
                      <a:pt x="2602902" y="981755"/>
                      <a:pt x="2612038" y="986049"/>
                      <a:pt x="2612038" y="990447"/>
                    </a:cubicBezTo>
                    <a:cubicBezTo>
                      <a:pt x="2612038" y="1025632"/>
                      <a:pt x="2027313" y="1054155"/>
                      <a:pt x="1306019" y="1054155"/>
                    </a:cubicBezTo>
                    <a:cubicBezTo>
                      <a:pt x="584725" y="1054155"/>
                      <a:pt x="0" y="1025632"/>
                      <a:pt x="0" y="990447"/>
                    </a:cubicBezTo>
                    <a:cubicBezTo>
                      <a:pt x="0" y="986049"/>
                      <a:pt x="9136" y="981755"/>
                      <a:pt x="26534" y="977608"/>
                    </a:cubicBezTo>
                    <a:lnTo>
                      <a:pt x="47175" y="974364"/>
                    </a:lnTo>
                    <a:lnTo>
                      <a:pt x="0" y="974364"/>
                    </a:lnTo>
                    <a:lnTo>
                      <a:pt x="265890" y="776937"/>
                    </a:lnTo>
                    <a:close/>
                  </a:path>
                </a:pathLst>
              </a:custGeom>
              <a:gradFill>
                <a:gsLst>
                  <a:gs pos="31000">
                    <a:srgbClr val="F2F2F2"/>
                  </a:gs>
                  <a:gs pos="13000">
                    <a:srgbClr val="929398"/>
                  </a:gs>
                  <a:gs pos="67000">
                    <a:srgbClr val="CCCCCE"/>
                  </a:gs>
                  <a:gs pos="100000">
                    <a:srgbClr val="929398"/>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26730" y="5006773"/>
                <a:ext cx="1999876" cy="36000"/>
              </a:xfrm>
              <a:prstGeom prst="rect">
                <a:avLst/>
              </a:prstGeom>
              <a:gradFill>
                <a:gsLst>
                  <a:gs pos="0">
                    <a:srgbClr val="262626"/>
                  </a:gs>
                  <a:gs pos="50000">
                    <a:srgbClr val="404040"/>
                  </a:gs>
                  <a:gs pos="100000">
                    <a:srgbClr val="262626"/>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424414" y="726551"/>
                <a:ext cx="2276254" cy="3132000"/>
              </a:xfrm>
              <a:custGeom>
                <a:avLst/>
                <a:gdLst>
                  <a:gd name="connsiteX0" fmla="*/ 0 w 2276254"/>
                  <a:gd name="connsiteY0" fmla="*/ 0 h 3132000"/>
                  <a:gd name="connsiteX1" fmla="*/ 777237 w 2276254"/>
                  <a:gd name="connsiteY1" fmla="*/ 0 h 3132000"/>
                  <a:gd name="connsiteX2" fmla="*/ 1768840 w 2276254"/>
                  <a:gd name="connsiteY2" fmla="*/ 0 h 3132000"/>
                  <a:gd name="connsiteX3" fmla="*/ 2054039 w 2276254"/>
                  <a:gd name="connsiteY3" fmla="*/ 0 h 3132000"/>
                  <a:gd name="connsiteX4" fmla="*/ 2276254 w 2276254"/>
                  <a:gd name="connsiteY4" fmla="*/ 222215 h 3132000"/>
                  <a:gd name="connsiteX5" fmla="*/ 2276254 w 2276254"/>
                  <a:gd name="connsiteY5" fmla="*/ 2909785 h 3132000"/>
                  <a:gd name="connsiteX6" fmla="*/ 2054039 w 2276254"/>
                  <a:gd name="connsiteY6" fmla="*/ 3132000 h 3132000"/>
                  <a:gd name="connsiteX7" fmla="*/ 1326630 w 2276254"/>
                  <a:gd name="connsiteY7" fmla="*/ 3132000 h 3132000"/>
                  <a:gd name="connsiteX8" fmla="*/ 777237 w 2276254"/>
                  <a:gd name="connsiteY8" fmla="*/ 3132000 h 3132000"/>
                  <a:gd name="connsiteX9" fmla="*/ 442210 w 2276254"/>
                  <a:gd name="connsiteY9" fmla="*/ 313200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6254" h="3132000">
                    <a:moveTo>
                      <a:pt x="0" y="0"/>
                    </a:moveTo>
                    <a:lnTo>
                      <a:pt x="777237" y="0"/>
                    </a:lnTo>
                    <a:lnTo>
                      <a:pt x="1768840" y="0"/>
                    </a:lnTo>
                    <a:lnTo>
                      <a:pt x="2054039" y="0"/>
                    </a:lnTo>
                    <a:cubicBezTo>
                      <a:pt x="2176765" y="0"/>
                      <a:pt x="2276254" y="99489"/>
                      <a:pt x="2276254" y="222215"/>
                    </a:cubicBezTo>
                    <a:lnTo>
                      <a:pt x="2276254" y="2909785"/>
                    </a:lnTo>
                    <a:cubicBezTo>
                      <a:pt x="2276254" y="3032511"/>
                      <a:pt x="2176765" y="3132000"/>
                      <a:pt x="2054039" y="3132000"/>
                    </a:cubicBezTo>
                    <a:lnTo>
                      <a:pt x="1326630" y="3132000"/>
                    </a:lnTo>
                    <a:lnTo>
                      <a:pt x="777237" y="3132000"/>
                    </a:lnTo>
                    <a:lnTo>
                      <a:pt x="442210" y="3132000"/>
                    </a:lnTo>
                    <a:close/>
                  </a:path>
                </a:pathLst>
              </a:custGeom>
              <a:gradFill>
                <a:gsLst>
                  <a:gs pos="0">
                    <a:srgbClr val="FFFFFF">
                      <a:alpha val="60000"/>
                    </a:srgbClr>
                  </a:gs>
                  <a:gs pos="67000">
                    <a:srgbClr val="FFFFFF">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cstate="screen"/>
              <a:stretch>
                <a:fillRect/>
              </a:stretch>
            </p:blipFill>
            <p:spPr>
              <a:xfrm>
                <a:off x="6003655" y="3959266"/>
                <a:ext cx="246025" cy="299843"/>
              </a:xfrm>
              <a:prstGeom prst="rect">
                <a:avLst/>
              </a:prstGeom>
            </p:spPr>
          </p:pic>
        </p:grpSp>
      </p:grpSp>
      <p:sp>
        <p:nvSpPr>
          <p:cNvPr id="15" name="文本框 14"/>
          <p:cNvSpPr txBox="1"/>
          <p:nvPr/>
        </p:nvSpPr>
        <p:spPr>
          <a:xfrm>
            <a:off x="6877910" y="2402431"/>
            <a:ext cx="4350636" cy="2047875"/>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400" dirty="0" smtClean="0">
                <a:solidFill>
                  <a:srgbClr val="002B41"/>
                </a:solidFill>
                <a:latin typeface="微软雅黑" panose="020B0503020204020204" pitchFamily="34" charset="-122"/>
                <a:ea typeface="微软雅黑" panose="020B0503020204020204" pitchFamily="34" charset="-122"/>
              </a:rPr>
              <a:t>订单的创建功能</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订单的分类</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订单的排序</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订单的模糊查询</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订单的修改</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订单的删除</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订单生成时间查询</a:t>
            </a:r>
            <a:endParaRPr lang="zh-CN" sz="1400" dirty="0" smtClean="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第三部分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4795520" y="3909532"/>
            <a:ext cx="2600960" cy="460375"/>
          </a:xfrm>
          <a:prstGeom prst="rect">
            <a:avLst/>
          </a:prstGeom>
          <a:effectLst/>
        </p:spPr>
        <p:txBody>
          <a:bodyPr wrap="none">
            <a:spAutoFit/>
          </a:bodyPr>
          <a:lstStyle/>
          <a:p>
            <a:pPr algn="ctr">
              <a:spcBef>
                <a:spcPct val="0"/>
              </a:spcBef>
            </a:pPr>
            <a:r>
              <a:rPr lang="en-US" altLang="zh-CN" sz="2400" dirty="0">
                <a:solidFill>
                  <a:prstClr val="white">
                    <a:lumMod val="95000"/>
                  </a:prstClr>
                </a:solidFill>
                <a:latin typeface="微软雅黑" panose="020B0503020204020204" pitchFamily="34" charset="-122"/>
                <a:ea typeface="微软雅黑" panose="020B0503020204020204" pitchFamily="34" charset="-122"/>
              </a:rPr>
              <a:t>Database design</a:t>
            </a:r>
            <a:endParaRPr lang="en-US" altLang="zh-CN" sz="2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251293" y="332509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数据库设计</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1452880" cy="39878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数据库设计</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5" name="组合 4"/>
          <p:cNvGrpSpPr/>
          <p:nvPr/>
        </p:nvGrpSpPr>
        <p:grpSpPr>
          <a:xfrm>
            <a:off x="1155934" y="1886673"/>
            <a:ext cx="4721785" cy="4116236"/>
            <a:chOff x="2098355" y="789986"/>
            <a:chExt cx="4201275" cy="3662479"/>
          </a:xfrm>
        </p:grpSpPr>
        <p:pic>
          <p:nvPicPr>
            <p:cNvPr id="6" name="图片 5"/>
            <p:cNvPicPr>
              <a:picLocks noChangeAspect="1"/>
            </p:cNvPicPr>
            <p:nvPr/>
          </p:nvPicPr>
          <p:blipFill>
            <a:blip r:embed="rId1" cstate="screen"/>
            <a:stretch>
              <a:fillRect/>
            </a:stretch>
          </p:blipFill>
          <p:spPr>
            <a:xfrm>
              <a:off x="2240339" y="944468"/>
              <a:ext cx="3917305" cy="2297694"/>
            </a:xfrm>
            <a:prstGeom prst="rect">
              <a:avLst/>
            </a:prstGeom>
          </p:spPr>
        </p:pic>
        <p:grpSp>
          <p:nvGrpSpPr>
            <p:cNvPr id="7" name="组合 6"/>
            <p:cNvGrpSpPr/>
            <p:nvPr/>
          </p:nvGrpSpPr>
          <p:grpSpPr>
            <a:xfrm>
              <a:off x="2098355" y="789986"/>
              <a:ext cx="4201275" cy="3662479"/>
              <a:chOff x="3552668" y="726551"/>
              <a:chExt cx="5148000" cy="4487791"/>
            </a:xfrm>
          </p:grpSpPr>
          <p:sp>
            <p:nvSpPr>
              <p:cNvPr id="8" name="椭圆 7"/>
              <p:cNvSpPr/>
              <p:nvPr/>
            </p:nvSpPr>
            <p:spPr>
              <a:xfrm>
                <a:off x="3726648" y="4871204"/>
                <a:ext cx="4800040" cy="343138"/>
              </a:xfrm>
              <a:prstGeom prst="ellipse">
                <a:avLst/>
              </a:prstGeom>
              <a:gradFill flip="none" rotWithShape="1">
                <a:gsLst>
                  <a:gs pos="0">
                    <a:schemeClr val="tx1">
                      <a:alpha val="60000"/>
                      <a:lumMod val="85000"/>
                      <a:lumOff val="15000"/>
                    </a:schemeClr>
                  </a:gs>
                  <a:gs pos="100000">
                    <a:srgbClr val="0D0D0D">
                      <a:alpha val="0"/>
                      <a:lumMod val="85000"/>
                      <a:lumOff val="15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552668" y="726551"/>
                <a:ext cx="5148000" cy="3132000"/>
              </a:xfrm>
              <a:custGeom>
                <a:avLst/>
                <a:gdLst>
                  <a:gd name="connsiteX0" fmla="*/ 216000 w 5148000"/>
                  <a:gd name="connsiteY0" fmla="*/ 216000 h 3132000"/>
                  <a:gd name="connsiteX1" fmla="*/ 216000 w 5148000"/>
                  <a:gd name="connsiteY1" fmla="*/ 2916000 h 3132000"/>
                  <a:gd name="connsiteX2" fmla="*/ 4932000 w 5148000"/>
                  <a:gd name="connsiteY2" fmla="*/ 2916000 h 3132000"/>
                  <a:gd name="connsiteX3" fmla="*/ 4932000 w 5148000"/>
                  <a:gd name="connsiteY3" fmla="*/ 216000 h 3132000"/>
                  <a:gd name="connsiteX4" fmla="*/ 181341 w 5148000"/>
                  <a:gd name="connsiteY4" fmla="*/ 0 h 3132000"/>
                  <a:gd name="connsiteX5" fmla="*/ 4966659 w 5148000"/>
                  <a:gd name="connsiteY5" fmla="*/ 0 h 3132000"/>
                  <a:gd name="connsiteX6" fmla="*/ 5148000 w 5148000"/>
                  <a:gd name="connsiteY6" fmla="*/ 181341 h 3132000"/>
                  <a:gd name="connsiteX7" fmla="*/ 5148000 w 5148000"/>
                  <a:gd name="connsiteY7" fmla="*/ 3132000 h 3132000"/>
                  <a:gd name="connsiteX8" fmla="*/ 0 w 5148000"/>
                  <a:gd name="connsiteY8" fmla="*/ 3132000 h 3132000"/>
                  <a:gd name="connsiteX9" fmla="*/ 0 w 5148000"/>
                  <a:gd name="connsiteY9" fmla="*/ 181341 h 3132000"/>
                  <a:gd name="connsiteX10" fmla="*/ 181341 w 5148000"/>
                  <a:gd name="connsiteY10" fmla="*/ 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48000" h="3132000">
                    <a:moveTo>
                      <a:pt x="216000" y="216000"/>
                    </a:moveTo>
                    <a:lnTo>
                      <a:pt x="216000" y="2916000"/>
                    </a:lnTo>
                    <a:lnTo>
                      <a:pt x="4932000" y="2916000"/>
                    </a:lnTo>
                    <a:lnTo>
                      <a:pt x="4932000" y="216000"/>
                    </a:lnTo>
                    <a:close/>
                    <a:moveTo>
                      <a:pt x="181341" y="0"/>
                    </a:moveTo>
                    <a:lnTo>
                      <a:pt x="4966659" y="0"/>
                    </a:lnTo>
                    <a:cubicBezTo>
                      <a:pt x="5066811" y="0"/>
                      <a:pt x="5148000" y="81189"/>
                      <a:pt x="5148000" y="181341"/>
                    </a:cubicBezTo>
                    <a:lnTo>
                      <a:pt x="5148000" y="3132000"/>
                    </a:lnTo>
                    <a:lnTo>
                      <a:pt x="0" y="3132000"/>
                    </a:lnTo>
                    <a:lnTo>
                      <a:pt x="0" y="181341"/>
                    </a:lnTo>
                    <a:cubicBezTo>
                      <a:pt x="0" y="81189"/>
                      <a:pt x="81189" y="0"/>
                      <a:pt x="18134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任意多边形 9"/>
              <p:cNvSpPr/>
              <p:nvPr/>
            </p:nvSpPr>
            <p:spPr>
              <a:xfrm>
                <a:off x="3552668" y="3858551"/>
                <a:ext cx="5148000" cy="509665"/>
              </a:xfrm>
              <a:custGeom>
                <a:avLst/>
                <a:gdLst>
                  <a:gd name="connsiteX0" fmla="*/ 0 w 5148000"/>
                  <a:gd name="connsiteY0" fmla="*/ 0 h 509665"/>
                  <a:gd name="connsiteX1" fmla="*/ 5148000 w 5148000"/>
                  <a:gd name="connsiteY1" fmla="*/ 0 h 509665"/>
                  <a:gd name="connsiteX2" fmla="*/ 5148000 w 5148000"/>
                  <a:gd name="connsiteY2" fmla="*/ 328324 h 509665"/>
                  <a:gd name="connsiteX3" fmla="*/ 4966659 w 5148000"/>
                  <a:gd name="connsiteY3" fmla="*/ 509665 h 509665"/>
                  <a:gd name="connsiteX4" fmla="*/ 181341 w 5148000"/>
                  <a:gd name="connsiteY4" fmla="*/ 509665 h 509665"/>
                  <a:gd name="connsiteX5" fmla="*/ 0 w 5148000"/>
                  <a:gd name="connsiteY5" fmla="*/ 328324 h 50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8000" h="509665">
                    <a:moveTo>
                      <a:pt x="0" y="0"/>
                    </a:moveTo>
                    <a:lnTo>
                      <a:pt x="5148000" y="0"/>
                    </a:lnTo>
                    <a:lnTo>
                      <a:pt x="5148000" y="328324"/>
                    </a:lnTo>
                    <a:cubicBezTo>
                      <a:pt x="5148000" y="428476"/>
                      <a:pt x="5066811" y="509665"/>
                      <a:pt x="4966659" y="509665"/>
                    </a:cubicBezTo>
                    <a:lnTo>
                      <a:pt x="181341" y="509665"/>
                    </a:lnTo>
                    <a:cubicBezTo>
                      <a:pt x="81189" y="509665"/>
                      <a:pt x="0" y="428476"/>
                      <a:pt x="0" y="328324"/>
                    </a:cubicBezTo>
                    <a:close/>
                  </a:path>
                </a:pathLst>
              </a:custGeom>
              <a:gradFill>
                <a:gsLst>
                  <a:gs pos="0">
                    <a:srgbClr val="929398"/>
                  </a:gs>
                  <a:gs pos="100000">
                    <a:srgbClr val="D0D2D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5126730" y="4368216"/>
                <a:ext cx="1999876" cy="674557"/>
              </a:xfrm>
              <a:custGeom>
                <a:avLst/>
                <a:gdLst>
                  <a:gd name="connsiteX0" fmla="*/ 485189 w 2612038"/>
                  <a:gd name="connsiteY0" fmla="*/ 0 h 1054155"/>
                  <a:gd name="connsiteX1" fmla="*/ 2126847 w 2612038"/>
                  <a:gd name="connsiteY1" fmla="*/ 0 h 1054155"/>
                  <a:gd name="connsiteX2" fmla="*/ 2346146 w 2612038"/>
                  <a:gd name="connsiteY2" fmla="*/ 776937 h 1054155"/>
                  <a:gd name="connsiteX3" fmla="*/ 2612036 w 2612038"/>
                  <a:gd name="connsiteY3" fmla="*/ 974364 h 1054155"/>
                  <a:gd name="connsiteX4" fmla="*/ 2564864 w 2612038"/>
                  <a:gd name="connsiteY4" fmla="*/ 974364 h 1054155"/>
                  <a:gd name="connsiteX5" fmla="*/ 2585504 w 2612038"/>
                  <a:gd name="connsiteY5" fmla="*/ 977608 h 1054155"/>
                  <a:gd name="connsiteX6" fmla="*/ 2612038 w 2612038"/>
                  <a:gd name="connsiteY6" fmla="*/ 990447 h 1054155"/>
                  <a:gd name="connsiteX7" fmla="*/ 1306019 w 2612038"/>
                  <a:gd name="connsiteY7" fmla="*/ 1054155 h 1054155"/>
                  <a:gd name="connsiteX8" fmla="*/ 0 w 2612038"/>
                  <a:gd name="connsiteY8" fmla="*/ 990447 h 1054155"/>
                  <a:gd name="connsiteX9" fmla="*/ 26534 w 2612038"/>
                  <a:gd name="connsiteY9" fmla="*/ 977608 h 1054155"/>
                  <a:gd name="connsiteX10" fmla="*/ 47175 w 2612038"/>
                  <a:gd name="connsiteY10" fmla="*/ 974364 h 1054155"/>
                  <a:gd name="connsiteX11" fmla="*/ 0 w 2612038"/>
                  <a:gd name="connsiteY11" fmla="*/ 974364 h 1054155"/>
                  <a:gd name="connsiteX12" fmla="*/ 265890 w 2612038"/>
                  <a:gd name="connsiteY12" fmla="*/ 776937 h 105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12038" h="1054155">
                    <a:moveTo>
                      <a:pt x="485189" y="0"/>
                    </a:moveTo>
                    <a:lnTo>
                      <a:pt x="2126847" y="0"/>
                    </a:lnTo>
                    <a:lnTo>
                      <a:pt x="2346146" y="776937"/>
                    </a:lnTo>
                    <a:lnTo>
                      <a:pt x="2612036" y="974364"/>
                    </a:lnTo>
                    <a:lnTo>
                      <a:pt x="2564864" y="974364"/>
                    </a:lnTo>
                    <a:lnTo>
                      <a:pt x="2585504" y="977608"/>
                    </a:lnTo>
                    <a:cubicBezTo>
                      <a:pt x="2602902" y="981755"/>
                      <a:pt x="2612038" y="986049"/>
                      <a:pt x="2612038" y="990447"/>
                    </a:cubicBezTo>
                    <a:cubicBezTo>
                      <a:pt x="2612038" y="1025632"/>
                      <a:pt x="2027313" y="1054155"/>
                      <a:pt x="1306019" y="1054155"/>
                    </a:cubicBezTo>
                    <a:cubicBezTo>
                      <a:pt x="584725" y="1054155"/>
                      <a:pt x="0" y="1025632"/>
                      <a:pt x="0" y="990447"/>
                    </a:cubicBezTo>
                    <a:cubicBezTo>
                      <a:pt x="0" y="986049"/>
                      <a:pt x="9136" y="981755"/>
                      <a:pt x="26534" y="977608"/>
                    </a:cubicBezTo>
                    <a:lnTo>
                      <a:pt x="47175" y="974364"/>
                    </a:lnTo>
                    <a:lnTo>
                      <a:pt x="0" y="974364"/>
                    </a:lnTo>
                    <a:lnTo>
                      <a:pt x="265890" y="776937"/>
                    </a:lnTo>
                    <a:close/>
                  </a:path>
                </a:pathLst>
              </a:custGeom>
              <a:gradFill>
                <a:gsLst>
                  <a:gs pos="31000">
                    <a:srgbClr val="F2F2F2"/>
                  </a:gs>
                  <a:gs pos="13000">
                    <a:srgbClr val="929398"/>
                  </a:gs>
                  <a:gs pos="67000">
                    <a:srgbClr val="CCCCCE"/>
                  </a:gs>
                  <a:gs pos="100000">
                    <a:srgbClr val="929398"/>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26730" y="5006773"/>
                <a:ext cx="1999876" cy="36000"/>
              </a:xfrm>
              <a:prstGeom prst="rect">
                <a:avLst/>
              </a:prstGeom>
              <a:gradFill>
                <a:gsLst>
                  <a:gs pos="0">
                    <a:srgbClr val="262626"/>
                  </a:gs>
                  <a:gs pos="50000">
                    <a:srgbClr val="404040"/>
                  </a:gs>
                  <a:gs pos="100000">
                    <a:srgbClr val="262626"/>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424414" y="726551"/>
                <a:ext cx="2276254" cy="3132000"/>
              </a:xfrm>
              <a:custGeom>
                <a:avLst/>
                <a:gdLst>
                  <a:gd name="connsiteX0" fmla="*/ 0 w 2276254"/>
                  <a:gd name="connsiteY0" fmla="*/ 0 h 3132000"/>
                  <a:gd name="connsiteX1" fmla="*/ 777237 w 2276254"/>
                  <a:gd name="connsiteY1" fmla="*/ 0 h 3132000"/>
                  <a:gd name="connsiteX2" fmla="*/ 1768840 w 2276254"/>
                  <a:gd name="connsiteY2" fmla="*/ 0 h 3132000"/>
                  <a:gd name="connsiteX3" fmla="*/ 2054039 w 2276254"/>
                  <a:gd name="connsiteY3" fmla="*/ 0 h 3132000"/>
                  <a:gd name="connsiteX4" fmla="*/ 2276254 w 2276254"/>
                  <a:gd name="connsiteY4" fmla="*/ 222215 h 3132000"/>
                  <a:gd name="connsiteX5" fmla="*/ 2276254 w 2276254"/>
                  <a:gd name="connsiteY5" fmla="*/ 2909785 h 3132000"/>
                  <a:gd name="connsiteX6" fmla="*/ 2054039 w 2276254"/>
                  <a:gd name="connsiteY6" fmla="*/ 3132000 h 3132000"/>
                  <a:gd name="connsiteX7" fmla="*/ 1326630 w 2276254"/>
                  <a:gd name="connsiteY7" fmla="*/ 3132000 h 3132000"/>
                  <a:gd name="connsiteX8" fmla="*/ 777237 w 2276254"/>
                  <a:gd name="connsiteY8" fmla="*/ 3132000 h 3132000"/>
                  <a:gd name="connsiteX9" fmla="*/ 442210 w 2276254"/>
                  <a:gd name="connsiteY9" fmla="*/ 3132000 h 31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6254" h="3132000">
                    <a:moveTo>
                      <a:pt x="0" y="0"/>
                    </a:moveTo>
                    <a:lnTo>
                      <a:pt x="777237" y="0"/>
                    </a:lnTo>
                    <a:lnTo>
                      <a:pt x="1768840" y="0"/>
                    </a:lnTo>
                    <a:lnTo>
                      <a:pt x="2054039" y="0"/>
                    </a:lnTo>
                    <a:cubicBezTo>
                      <a:pt x="2176765" y="0"/>
                      <a:pt x="2276254" y="99489"/>
                      <a:pt x="2276254" y="222215"/>
                    </a:cubicBezTo>
                    <a:lnTo>
                      <a:pt x="2276254" y="2909785"/>
                    </a:lnTo>
                    <a:cubicBezTo>
                      <a:pt x="2276254" y="3032511"/>
                      <a:pt x="2176765" y="3132000"/>
                      <a:pt x="2054039" y="3132000"/>
                    </a:cubicBezTo>
                    <a:lnTo>
                      <a:pt x="1326630" y="3132000"/>
                    </a:lnTo>
                    <a:lnTo>
                      <a:pt x="777237" y="3132000"/>
                    </a:lnTo>
                    <a:lnTo>
                      <a:pt x="442210" y="3132000"/>
                    </a:lnTo>
                    <a:close/>
                  </a:path>
                </a:pathLst>
              </a:custGeom>
              <a:gradFill>
                <a:gsLst>
                  <a:gs pos="0">
                    <a:srgbClr val="FFFFFF">
                      <a:alpha val="60000"/>
                    </a:srgbClr>
                  </a:gs>
                  <a:gs pos="67000">
                    <a:srgbClr val="FFFFFF">
                      <a:alpha val="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cstate="screen"/>
              <a:stretch>
                <a:fillRect/>
              </a:stretch>
            </p:blipFill>
            <p:spPr>
              <a:xfrm>
                <a:off x="6003655" y="3959266"/>
                <a:ext cx="246025" cy="299843"/>
              </a:xfrm>
              <a:prstGeom prst="rect">
                <a:avLst/>
              </a:prstGeom>
            </p:spPr>
          </p:pic>
        </p:grpSp>
      </p:grpSp>
      <p:sp>
        <p:nvSpPr>
          <p:cNvPr id="15" name="文本框 14"/>
          <p:cNvSpPr txBox="1"/>
          <p:nvPr/>
        </p:nvSpPr>
        <p:spPr>
          <a:xfrm>
            <a:off x="6877910" y="2402431"/>
            <a:ext cx="4350636" cy="1489075"/>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设置订单表 属性有 订单号 订单信息  订单地址 订单类型</a:t>
            </a:r>
            <a:endParaRPr lang="zh-CN" sz="1400" dirty="0" smtClean="0">
              <a:solidFill>
                <a:srgbClr val="002B41"/>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l"/>
            </a:pPr>
            <a:r>
              <a:rPr lang="zh-CN" sz="1400" dirty="0" smtClean="0">
                <a:solidFill>
                  <a:srgbClr val="002B41"/>
                </a:solidFill>
                <a:latin typeface="微软雅黑" panose="020B0503020204020204" pitchFamily="34" charset="-122"/>
                <a:ea typeface="微软雅黑" panose="020B0503020204020204" pitchFamily="34" charset="-122"/>
              </a:rPr>
              <a:t>时间表订单的操作记录，将订单的每一次增删该查都已记录的形式存入时间表属性有 订单号 操作时间 操作行为</a:t>
            </a:r>
            <a:endParaRPr lang="zh-CN" sz="1400" dirty="0" smtClean="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prstClr val="white">
                    <a:lumMod val="95000"/>
                  </a:prstClr>
                </a:solidFill>
                <a:latin typeface="微软雅黑" panose="020B0503020204020204" pitchFamily="34" charset="-122"/>
                <a:ea typeface="微软雅黑" panose="020B0503020204020204" pitchFamily="34" charset="-122"/>
              </a:rPr>
              <a:t>第四部分</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5214937" y="3909532"/>
            <a:ext cx="1762125" cy="460375"/>
          </a:xfrm>
          <a:prstGeom prst="rect">
            <a:avLst/>
          </a:prstGeom>
          <a:effectLst/>
        </p:spPr>
        <p:txBody>
          <a:bodyPr wrap="none">
            <a:spAutoFit/>
          </a:bodyPr>
          <a:lstStyle/>
          <a:p>
            <a:pPr algn="ctr">
              <a:spcBef>
                <a:spcPct val="0"/>
              </a:spcBef>
            </a:pPr>
            <a:r>
              <a:rPr lang="en-US" altLang="zh-CN" sz="2400" dirty="0">
                <a:solidFill>
                  <a:prstClr val="white">
                    <a:lumMod val="95000"/>
                  </a:prstClr>
                </a:solidFill>
                <a:latin typeface="微软雅黑" panose="020B0503020204020204" pitchFamily="34" charset="-122"/>
                <a:ea typeface="微软雅黑" panose="020B0503020204020204" pitchFamily="34" charset="-122"/>
              </a:rPr>
              <a:t>References</a:t>
            </a:r>
            <a:endParaRPr lang="en-US" altLang="zh-CN" sz="24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参考文献</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Words>
  <Application>WPS 演示</Application>
  <PresentationFormat>自定义</PresentationFormat>
  <Paragraphs>75</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Impact</vt:lpstr>
      <vt:lpstr>微软雅黑</vt:lpstr>
      <vt:lpstr>Calibri</vt:lpstr>
      <vt:lpstr>Arial Unicode MS</vt:lpstr>
      <vt:lpstr>Calibri Light</vt:lpstr>
      <vt:lpstr>Arial</vt:lpstr>
      <vt:lpstr>黑体</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UTF-8</cp:lastModifiedBy>
  <cp:revision>31</cp:revision>
  <dcterms:created xsi:type="dcterms:W3CDTF">2016-12-09T01:44:00Z</dcterms:created>
  <dcterms:modified xsi:type="dcterms:W3CDTF">2018-10-16T12:50:32Z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