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9"/>
  </p:notesMasterIdLst>
  <p:sldIdLst>
    <p:sldId id="257" r:id="rId3"/>
    <p:sldId id="258" r:id="rId4"/>
    <p:sldId id="261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3" b="27251"/>
          <a:stretch>
            <a:fillRect/>
          </a:stretch>
        </p:blipFill>
        <p:spPr bwMode="auto">
          <a:xfrm>
            <a:off x="0" y="2564904"/>
            <a:ext cx="3774864" cy="429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623392" y="3621021"/>
            <a:ext cx="288032" cy="2400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矩形 13"/>
          <p:cNvSpPr/>
          <p:nvPr/>
        </p:nvSpPr>
        <p:spPr>
          <a:xfrm rot="5400000">
            <a:off x="1275325" y="5233061"/>
            <a:ext cx="288032" cy="1288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矩形 14"/>
          <p:cNvSpPr/>
          <p:nvPr/>
        </p:nvSpPr>
        <p:spPr>
          <a:xfrm>
            <a:off x="681391" y="2966196"/>
            <a:ext cx="144016" cy="276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2" name="矩形 21"/>
          <p:cNvSpPr/>
          <p:nvPr/>
        </p:nvSpPr>
        <p:spPr>
          <a:xfrm>
            <a:off x="3071664" y="5837299"/>
            <a:ext cx="336037" cy="138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3909695" y="968375"/>
            <a:ext cx="7338060" cy="5815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6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华文彩云" panose="02010800040101010101" charset="-122"/>
                <a:ea typeface="华文彩云" panose="02010800040101010101" charset="-122"/>
                <a:cs typeface="经典繁仿黑" panose="02010609000101010101" pitchFamily="49" charset="-122"/>
              </a:rPr>
              <a:t>开题报告</a:t>
            </a:r>
            <a:endParaRPr lang="zh-CN" altLang="en-US" sz="6400" b="1" dirty="0" smtClean="0">
              <a:solidFill>
                <a:schemeClr val="tx1">
                  <a:lumMod val="95000"/>
                  <a:lumOff val="5000"/>
                </a:schemeClr>
              </a:solidFill>
              <a:uFillTx/>
              <a:latin typeface="华文彩云" panose="02010800040101010101" charset="-122"/>
              <a:ea typeface="华文彩云" panose="02010800040101010101" charset="-122"/>
              <a:cs typeface="经典繁仿黑" panose="02010609000101010101" pitchFamily="49" charset="-122"/>
            </a:endParaRPr>
          </a:p>
          <a:p>
            <a:r>
              <a:rPr lang="zh-CN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学院：网络技术学院</a:t>
            </a:r>
            <a:endParaRPr lang="zh-CN" alt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经典繁仿黑" panose="02010609000101010101" pitchFamily="49" charset="-122"/>
            </a:endParaRPr>
          </a:p>
          <a:p>
            <a:r>
              <a:rPr lang="zh-CN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姓名：王鹏飞</a:t>
            </a:r>
            <a:endParaRPr lang="zh-CN" alt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经典繁仿黑" panose="02010609000101010101" pitchFamily="49" charset="-122"/>
            </a:endParaRPr>
          </a:p>
          <a:p>
            <a:r>
              <a:rPr lang="zh-CN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班级：嵌入式</a:t>
            </a:r>
            <a:r>
              <a:rPr lang="en-US" altLang="zh-CN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2</a:t>
            </a:r>
            <a:r>
              <a:rPr lang="zh-CN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班</a:t>
            </a:r>
            <a:endParaRPr lang="zh-CN" alt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经典繁仿黑" panose="02010609000101010101" pitchFamily="49" charset="-122"/>
            </a:endParaRPr>
          </a:p>
          <a:p>
            <a:r>
              <a:rPr lang="zh-CN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学号：</a:t>
            </a:r>
            <a:r>
              <a:rPr lang="en-US" altLang="zh-CN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20151104812</a:t>
            </a:r>
            <a:endParaRPr lang="zh-CN" alt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经典繁仿黑" panose="02010609000101010101" pitchFamily="49" charset="-122"/>
            </a:endParaRPr>
          </a:p>
          <a:p>
            <a:r>
              <a:rPr lang="zh-CN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论文题目：基于J</a:t>
            </a:r>
            <a:r>
              <a:rPr lang="en-US" altLang="zh-CN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2EE</a:t>
            </a:r>
            <a:r>
              <a:rPr lang="zh-CN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的</a:t>
            </a:r>
            <a:r>
              <a:rPr lang="en-US" altLang="zh-CN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“</a:t>
            </a:r>
            <a:r>
              <a:rPr lang="zh-CN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宿昧平生</a:t>
            </a:r>
            <a:r>
              <a:rPr lang="en-US" altLang="zh-CN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”</a:t>
            </a:r>
            <a:r>
              <a:rPr lang="zh-CN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系统</a:t>
            </a:r>
            <a:endParaRPr lang="zh-CN" alt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经典繁仿黑" panose="02010609000101010101" pitchFamily="49" charset="-122"/>
            </a:endParaRPr>
          </a:p>
          <a:p>
            <a:r>
              <a:rPr lang="zh-CN" alt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经典繁仿黑" panose="02010609000101010101" pitchFamily="49" charset="-122"/>
              </a:rPr>
              <a:t>指导老师：高宾</a:t>
            </a:r>
            <a:endParaRPr lang="zh-CN" alt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经典繁仿黑" panose="02010609000101010101" pitchFamily="49" charset="-122"/>
            </a:endParaRPr>
          </a:p>
        </p:txBody>
      </p:sp>
      <p:sp>
        <p:nvSpPr>
          <p:cNvPr id="21" name="半闭框 20"/>
          <p:cNvSpPr/>
          <p:nvPr/>
        </p:nvSpPr>
        <p:spPr>
          <a:xfrm>
            <a:off x="3627854" y="583895"/>
            <a:ext cx="430319" cy="384043"/>
          </a:xfrm>
          <a:prstGeom prst="halfFrame">
            <a:avLst>
              <a:gd name="adj1" fmla="val 15985"/>
              <a:gd name="adj2" fmla="val 19455"/>
            </a:avLst>
          </a:prstGeom>
          <a:solidFill>
            <a:srgbClr val="DB2914"/>
          </a:solidFill>
          <a:ln>
            <a:solidFill>
              <a:srgbClr val="DB29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6" name="半闭框 25"/>
          <p:cNvSpPr/>
          <p:nvPr/>
        </p:nvSpPr>
        <p:spPr>
          <a:xfrm>
            <a:off x="3407197" y="440769"/>
            <a:ext cx="650976" cy="672075"/>
          </a:xfrm>
          <a:prstGeom prst="halfFrame">
            <a:avLst>
              <a:gd name="adj1" fmla="val 7351"/>
              <a:gd name="adj2" fmla="val 10820"/>
            </a:avLst>
          </a:prstGeom>
          <a:solidFill>
            <a:srgbClr val="DB2914"/>
          </a:solidFill>
          <a:ln>
            <a:solidFill>
              <a:srgbClr val="DB29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2660934">
            <a:off x="-154371" y="-939847"/>
            <a:ext cx="565199" cy="2400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 rot="7895404">
            <a:off x="-198544" y="5454785"/>
            <a:ext cx="565199" cy="2400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 rot="2927376">
            <a:off x="11702971" y="5546069"/>
            <a:ext cx="565199" cy="2400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 rot="8092505">
            <a:off x="11738949" y="-852487"/>
            <a:ext cx="565199" cy="2400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" name="矩形 11"/>
          <p:cNvSpPr/>
          <p:nvPr/>
        </p:nvSpPr>
        <p:spPr>
          <a:xfrm>
            <a:off x="2303955" y="3044957"/>
            <a:ext cx="768085" cy="768085"/>
          </a:xfrm>
          <a:prstGeom prst="rect">
            <a:avLst/>
          </a:prstGeom>
          <a:solidFill>
            <a:srgbClr val="DB2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矩形 12"/>
          <p:cNvSpPr/>
          <p:nvPr/>
        </p:nvSpPr>
        <p:spPr>
          <a:xfrm>
            <a:off x="2304044" y="3909053"/>
            <a:ext cx="768085" cy="768085"/>
          </a:xfrm>
          <a:prstGeom prst="rect">
            <a:avLst/>
          </a:prstGeom>
          <a:solidFill>
            <a:srgbClr val="DB2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矩形 13"/>
          <p:cNvSpPr/>
          <p:nvPr/>
        </p:nvSpPr>
        <p:spPr>
          <a:xfrm>
            <a:off x="2296276" y="4782076"/>
            <a:ext cx="768085" cy="768085"/>
          </a:xfrm>
          <a:prstGeom prst="rect">
            <a:avLst/>
          </a:prstGeom>
          <a:solidFill>
            <a:srgbClr val="DB2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2051" name="Picture 3" descr="E:\PPT\0。图片\PNG\2、win7风格\灰色超全扁平化图标\524.png"/>
          <p:cNvPicPr>
            <a:picLocks noChangeAspect="1" noChangeArrowheads="1"/>
          </p:cNvPicPr>
          <p:nvPr/>
        </p:nvPicPr>
        <p:blipFill>
          <a:blip r:embed="rId1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252" y="4039261"/>
            <a:ext cx="507669" cy="50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PPT\0。图片\PNG\2、win7风格\灰色超全扁平化图标\593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831" y="3088831"/>
            <a:ext cx="699691" cy="69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E:\PPT\0。图片\PNG\2、win7风格\灰色超全扁平化图标\83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229" y="4837879"/>
            <a:ext cx="656479" cy="65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3275399" y="3044957"/>
            <a:ext cx="3552395" cy="768085"/>
          </a:xfrm>
          <a:prstGeom prst="rect">
            <a:avLst/>
          </a:prstGeom>
          <a:solidFill>
            <a:srgbClr val="2B2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项目主要功能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64809" y="3909053"/>
            <a:ext cx="5327468" cy="768085"/>
          </a:xfrm>
          <a:prstGeom prst="rect">
            <a:avLst/>
          </a:prstGeom>
          <a:solidFill>
            <a:srgbClr val="2B2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预期目标和成果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63962" y="4782039"/>
            <a:ext cx="5308148" cy="768085"/>
          </a:xfrm>
          <a:prstGeom prst="rect">
            <a:avLst/>
          </a:prstGeom>
          <a:solidFill>
            <a:srgbClr val="2B2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595" y="579008"/>
            <a:ext cx="1553633" cy="114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225" y="1099293"/>
            <a:ext cx="1553633" cy="114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矩形 26"/>
          <p:cNvSpPr/>
          <p:nvPr/>
        </p:nvSpPr>
        <p:spPr>
          <a:xfrm>
            <a:off x="2326294" y="2276250"/>
            <a:ext cx="768085" cy="768085"/>
          </a:xfrm>
          <a:prstGeom prst="rect">
            <a:avLst/>
          </a:prstGeom>
          <a:solidFill>
            <a:srgbClr val="DB2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28" name="Picture 4" descr="E:\PPT\0。图片\PNG\2、win7风格\灰色超全扁平化图标\593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680" y="2243924"/>
            <a:ext cx="699691" cy="69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/>
          <p:cNvSpPr/>
          <p:nvPr/>
        </p:nvSpPr>
        <p:spPr>
          <a:xfrm>
            <a:off x="3264083" y="2276250"/>
            <a:ext cx="3552395" cy="768085"/>
          </a:xfrm>
          <a:prstGeom prst="rect">
            <a:avLst/>
          </a:prstGeom>
          <a:solidFill>
            <a:srgbClr val="2B2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60837" y="1700808"/>
            <a:ext cx="10515184" cy="5723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如果问当代白领一般是如何度过自己的假期的，我相信很多人会表示出远门旅个游来消遣。没错，如今越来越多的年轻人喜欢在假期期间和自己的亲朋好友出去旅游。旅行的好处很多，人们不仅可以欣赏到美丽的风景，还能在旅途上增进感情，最主要的是在短时间跳脱出自身原有的生活圈子，来到一个陌生的城市，完全放松的来享受属于自己时光。而订酒店，是使大家头疼不已的事情。俗话说“衣食住行”，出门在外，人们总是希望能够住的舒适安全，价格实惠且性价比高。所以大部分人们在制定旅行计划时，总会花很多时间来上网选择合适的宾馆。尤其是女性，对于她们来说，宾馆的安全指数，是她们第一个要关注的问题。“宿昧平生”网站是一个用户可以直接联系到家有空房短租的房主的订房网站。在这个网站内选择城市、订退房时间、还有大概所住范围，网站就会为用户提供多样的住宿信息。“宿昧平生”上房主的信息和所提供的房屋信息都是真实可靠的，用户可以在线上浏览到短租房屋的装潢、地理位置和价格。再根据自己的需要选择，线上交易，一切都是十分快捷方便且安全系数高的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9456" y="0"/>
            <a:ext cx="768085" cy="1412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1385450" y="274411"/>
            <a:ext cx="551815" cy="8639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"/>
          <p:cNvSpPr/>
          <p:nvPr/>
        </p:nvSpPr>
        <p:spPr>
          <a:xfrm>
            <a:off x="1018330" y="614429"/>
            <a:ext cx="3626707" cy="576064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FD2A0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项目主要功能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93467" y="2372883"/>
            <a:ext cx="9793088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基本实现模块如下：</a:t>
            </a:r>
            <a:endParaRPr lang="zh-CN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用户登录注册,发布房源和体验及故事，赚取旅行基金、网上预约，</a:t>
            </a:r>
            <a:endParaRPr lang="zh-CN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热门目的地推荐</a:t>
            </a:r>
            <a:endParaRPr lang="zh-CN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评论管理、订单管理、第三方支付等</a:t>
            </a:r>
            <a:endParaRPr lang="zh-CN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7536160" y="164637"/>
            <a:ext cx="960107" cy="900641"/>
          </a:xfrm>
          <a:prstGeom prst="ellipse">
            <a:avLst/>
          </a:pr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136227" y="614957"/>
            <a:ext cx="720080" cy="672075"/>
          </a:xfrm>
          <a:prstGeom prst="ellipse">
            <a:avLst/>
          </a:pr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260181" y="840119"/>
            <a:ext cx="489704" cy="450320"/>
          </a:xfrm>
          <a:prstGeom prst="ellipse">
            <a:avLst/>
          </a:prstGeom>
          <a:solidFill>
            <a:srgbClr val="DFD2A0"/>
          </a:solidFill>
          <a:ln w="12700">
            <a:solidFill>
              <a:srgbClr val="000000">
                <a:alpha val="0"/>
              </a:srgbClr>
            </a:solidFill>
            <a:prstDash val="soli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540383" y="548679"/>
            <a:ext cx="504056" cy="516599"/>
          </a:xfrm>
          <a:prstGeom prst="ellipse">
            <a:avLst/>
          </a:pr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320469" y="787920"/>
            <a:ext cx="852095" cy="849511"/>
          </a:xfrm>
          <a:prstGeom prst="ellipse">
            <a:avLst/>
          </a:prstGeom>
          <a:solidFill>
            <a:srgbClr val="DFD2A0"/>
          </a:solidFill>
          <a:ln w="12700">
            <a:solidFill>
              <a:srgbClr val="000000">
                <a:alpha val="0"/>
              </a:srgbClr>
            </a:solidFill>
            <a:prstDash val="soli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55340" y="5061183"/>
            <a:ext cx="960107" cy="900641"/>
          </a:xfrm>
          <a:prstGeom prst="ellipse">
            <a:avLst/>
          </a:pr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55407" y="5511503"/>
            <a:ext cx="720080" cy="672075"/>
          </a:xfrm>
          <a:prstGeom prst="ellipse">
            <a:avLst/>
          </a:pr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879361" y="5736664"/>
            <a:ext cx="489704" cy="450320"/>
          </a:xfrm>
          <a:prstGeom prst="ellipse">
            <a:avLst/>
          </a:prstGeom>
          <a:solidFill>
            <a:srgbClr val="DFD2A0"/>
          </a:solidFill>
          <a:ln w="12700">
            <a:solidFill>
              <a:srgbClr val="000000">
                <a:alpha val="0"/>
              </a:srgbClr>
            </a:solidFill>
            <a:prstDash val="soli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159563" y="5445224"/>
            <a:ext cx="504056" cy="516599"/>
          </a:xfrm>
          <a:prstGeom prst="ellipse">
            <a:avLst/>
          </a:pr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939649" y="5684465"/>
            <a:ext cx="1044116" cy="1050635"/>
          </a:xfrm>
          <a:prstGeom prst="ellipse">
            <a:avLst/>
          </a:prstGeom>
          <a:solidFill>
            <a:srgbClr val="DFD2A0"/>
          </a:solidFill>
          <a:ln w="12700">
            <a:solidFill>
              <a:srgbClr val="000000">
                <a:alpha val="0"/>
              </a:srgbClr>
            </a:solidFill>
            <a:prstDash val="soli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0637" y="6333057"/>
            <a:ext cx="504056" cy="516599"/>
          </a:xfrm>
          <a:prstGeom prst="ellipse">
            <a:avLst/>
          </a:pr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-244852" y="6509940"/>
            <a:ext cx="489704" cy="450320"/>
          </a:xfrm>
          <a:prstGeom prst="ellipse">
            <a:avLst/>
          </a:prstGeom>
          <a:solidFill>
            <a:srgbClr val="DFD2A0"/>
          </a:solidFill>
          <a:ln w="12700">
            <a:solidFill>
              <a:srgbClr val="000000">
                <a:alpha val="0"/>
              </a:srgbClr>
            </a:solidFill>
            <a:prstDash val="soli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695733" y="6476800"/>
            <a:ext cx="504056" cy="516599"/>
          </a:xfrm>
          <a:prstGeom prst="ellipse">
            <a:avLst/>
          </a:pr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1018330" y="614429"/>
            <a:ext cx="3626707" cy="576064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预期目标和成果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18717" y="1998233"/>
            <a:ext cx="9793088" cy="286131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在此项目中：</a:t>
            </a:r>
            <a:endParaRPr lang="zh-CN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）用户可以登录，注册，管理员可以发布房源和体验及故事，用户可以查看房源，赚取旅行基金，预定民宿，可以在住房结束后，进行评论，用户预定成功后，管理可对订单进行管理，支付时可以三方支付。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）页面首页可以热门推荐房源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3054176">
            <a:off x="7411188" y="389561"/>
            <a:ext cx="6602485" cy="576064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Rectangle 3"/>
          <p:cNvSpPr/>
          <p:nvPr/>
        </p:nvSpPr>
        <p:spPr>
          <a:xfrm>
            <a:off x="0" y="1800860"/>
            <a:ext cx="12192000" cy="17405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在此感谢</a:t>
            </a:r>
            <a:r>
              <a:rPr lang="en-US" sz="3200">
                <a:solidFill>
                  <a:schemeClr val="accent2">
                    <a:lumMod val="60000"/>
                    <a:lumOff val="40000"/>
                  </a:schemeClr>
                </a:solidFill>
              </a:rPr>
              <a:t>各位老师、同学和朋友的</a:t>
            </a:r>
            <a:r>
              <a:rPr lang="en-US" sz="320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指导</a:t>
            </a:r>
            <a:r>
              <a:rPr lang="en-US" sz="3200">
                <a:solidFill>
                  <a:schemeClr val="accent2">
                    <a:lumMod val="60000"/>
                    <a:lumOff val="40000"/>
                  </a:schemeClr>
                </a:solidFill>
              </a:rPr>
              <a:t>和帮助。</a:t>
            </a:r>
            <a:endParaRPr lang="en-US" altLang="en-US" sz="32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44"/>
          <p:cNvSpPr/>
          <p:nvPr/>
        </p:nvSpPr>
        <p:spPr>
          <a:xfrm>
            <a:off x="5095848" y="3809183"/>
            <a:ext cx="1016516" cy="935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8" name="Rectangle 46"/>
          <p:cNvSpPr/>
          <p:nvPr/>
        </p:nvSpPr>
        <p:spPr>
          <a:xfrm>
            <a:off x="6288021" y="4884695"/>
            <a:ext cx="2446247" cy="919685"/>
          </a:xfrm>
          <a:prstGeom prst="rect">
            <a:avLst/>
          </a:prstGeom>
          <a:solidFill>
            <a:srgbClr val="DFD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9" name="Rectangle 27"/>
          <p:cNvSpPr/>
          <p:nvPr/>
        </p:nvSpPr>
        <p:spPr>
          <a:xfrm>
            <a:off x="4175788" y="4884695"/>
            <a:ext cx="981704" cy="9435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sp>
        <p:nvSpPr>
          <p:cNvPr id="10" name="Rectangle 28"/>
          <p:cNvSpPr/>
          <p:nvPr/>
        </p:nvSpPr>
        <p:spPr>
          <a:xfrm>
            <a:off x="6201395" y="3809184"/>
            <a:ext cx="2986643" cy="965200"/>
          </a:xfrm>
          <a:prstGeom prst="rect">
            <a:avLst/>
          </a:prstGeom>
          <a:solidFill>
            <a:srgbClr val="DB2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32"/>
          <p:cNvSpPr/>
          <p:nvPr/>
        </p:nvSpPr>
        <p:spPr>
          <a:xfrm>
            <a:off x="5238912" y="5897424"/>
            <a:ext cx="791471" cy="682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12" name="Rectangle 33"/>
          <p:cNvSpPr/>
          <p:nvPr/>
        </p:nvSpPr>
        <p:spPr>
          <a:xfrm>
            <a:off x="6106663" y="5897892"/>
            <a:ext cx="3733753" cy="681944"/>
          </a:xfrm>
          <a:prstGeom prst="rect">
            <a:avLst/>
          </a:prstGeom>
          <a:solidFill>
            <a:srgbClr val="DB2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13" name="Rectangle 35"/>
          <p:cNvSpPr/>
          <p:nvPr/>
        </p:nvSpPr>
        <p:spPr>
          <a:xfrm>
            <a:off x="8820787" y="4884695"/>
            <a:ext cx="3371213" cy="9196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14" name="Rectangle 36"/>
          <p:cNvSpPr/>
          <p:nvPr/>
        </p:nvSpPr>
        <p:spPr>
          <a:xfrm>
            <a:off x="4367809" y="5934356"/>
            <a:ext cx="770091" cy="6454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15" name="Rectangle 41"/>
          <p:cNvSpPr/>
          <p:nvPr/>
        </p:nvSpPr>
        <p:spPr>
          <a:xfrm>
            <a:off x="9936427" y="5892328"/>
            <a:ext cx="2255573" cy="6875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16" name="Rectangle 42"/>
          <p:cNvSpPr/>
          <p:nvPr/>
        </p:nvSpPr>
        <p:spPr>
          <a:xfrm>
            <a:off x="9271267" y="3809184"/>
            <a:ext cx="2920732" cy="96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pic>
        <p:nvPicPr>
          <p:cNvPr id="4100" name="Picture 4" descr="C:\Users\admin\Desktop\1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912" y="4884695"/>
            <a:ext cx="962483" cy="91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3"/>
          <p:cNvSpPr/>
          <p:nvPr/>
        </p:nvSpPr>
        <p:spPr>
          <a:xfrm>
            <a:off x="394335" y="283845"/>
            <a:ext cx="3626485" cy="1075055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致谢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751</Words>
  <Application>WPS 演示</Application>
  <PresentationFormat>宽屏</PresentationFormat>
  <Paragraphs>37</Paragraphs>
  <Slides>6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黑体</vt:lpstr>
      <vt:lpstr>华文彩云</vt:lpstr>
      <vt:lpstr>经典繁仿黑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asus</cp:lastModifiedBy>
  <cp:revision>7</cp:revision>
  <dcterms:created xsi:type="dcterms:W3CDTF">2018-03-01T02:03:00Z</dcterms:created>
  <dcterms:modified xsi:type="dcterms:W3CDTF">2018-10-13T09:51:38Z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