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56" r:id="rId2"/>
    <p:sldId id="382" r:id="rId3"/>
    <p:sldId id="296" r:id="rId4"/>
    <p:sldId id="275" r:id="rId5"/>
    <p:sldId id="299" r:id="rId6"/>
    <p:sldId id="259" r:id="rId7"/>
    <p:sldId id="301" r:id="rId8"/>
    <p:sldId id="282" r:id="rId9"/>
    <p:sldId id="420" r:id="rId10"/>
    <p:sldId id="303" r:id="rId11"/>
    <p:sldId id="349" r:id="rId12"/>
    <p:sldId id="418" r:id="rId13"/>
  </p:sldIdLst>
  <p:sldSz cx="12192000" cy="6858000"/>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38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5494" autoAdjust="0"/>
  </p:normalViewPr>
  <p:slideViewPr>
    <p:cSldViewPr snapToGrid="0" snapToObjects="1">
      <p:cViewPr varScale="1">
        <p:scale>
          <a:sx n="70" d="100"/>
          <a:sy n="70" d="100"/>
        </p:scale>
        <p:origin x="714" y="66"/>
      </p:cViewPr>
      <p:guideLst>
        <p:guide orient="horz" pos="2134"/>
        <p:guide pos="3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2018/10/15</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37597264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2018/10/15</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366899004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a:t>
            </a:fld>
            <a:endParaRPr kumimoji="1" lang="zh-CN" altLang="en-US"/>
          </a:p>
        </p:txBody>
      </p:sp>
    </p:spTree>
    <p:extLst>
      <p:ext uri="{BB962C8B-B14F-4D97-AF65-F5344CB8AC3E}">
        <p14:creationId xmlns:p14="http://schemas.microsoft.com/office/powerpoint/2010/main" val="1116267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extLst>
      <p:ext uri="{BB962C8B-B14F-4D97-AF65-F5344CB8AC3E}">
        <p14:creationId xmlns:p14="http://schemas.microsoft.com/office/powerpoint/2010/main" val="3463542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extLst>
      <p:ext uri="{BB962C8B-B14F-4D97-AF65-F5344CB8AC3E}">
        <p14:creationId xmlns:p14="http://schemas.microsoft.com/office/powerpoint/2010/main" val="2285493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extLst>
      <p:ext uri="{BB962C8B-B14F-4D97-AF65-F5344CB8AC3E}">
        <p14:creationId xmlns:p14="http://schemas.microsoft.com/office/powerpoint/2010/main" val="416964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extLst>
      <p:ext uri="{BB962C8B-B14F-4D97-AF65-F5344CB8AC3E}">
        <p14:creationId xmlns:p14="http://schemas.microsoft.com/office/powerpoint/2010/main" val="2411267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extLst>
      <p:ext uri="{BB962C8B-B14F-4D97-AF65-F5344CB8AC3E}">
        <p14:creationId xmlns:p14="http://schemas.microsoft.com/office/powerpoint/2010/main" val="115145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extLst>
      <p:ext uri="{BB962C8B-B14F-4D97-AF65-F5344CB8AC3E}">
        <p14:creationId xmlns:p14="http://schemas.microsoft.com/office/powerpoint/2010/main" val="392351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extLst>
      <p:ext uri="{BB962C8B-B14F-4D97-AF65-F5344CB8AC3E}">
        <p14:creationId xmlns:p14="http://schemas.microsoft.com/office/powerpoint/2010/main" val="869406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extLst>
      <p:ext uri="{BB962C8B-B14F-4D97-AF65-F5344CB8AC3E}">
        <p14:creationId xmlns:p14="http://schemas.microsoft.com/office/powerpoint/2010/main" val="3651481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extLst>
      <p:ext uri="{BB962C8B-B14F-4D97-AF65-F5344CB8AC3E}">
        <p14:creationId xmlns:p14="http://schemas.microsoft.com/office/powerpoint/2010/main" val="3834554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extLst>
      <p:ext uri="{BB962C8B-B14F-4D97-AF65-F5344CB8AC3E}">
        <p14:creationId xmlns:p14="http://schemas.microsoft.com/office/powerpoint/2010/main" val="237466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extLst>
      <p:ext uri="{BB962C8B-B14F-4D97-AF65-F5344CB8AC3E}">
        <p14:creationId xmlns:p14="http://schemas.microsoft.com/office/powerpoint/2010/main" val="4289359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grpSp>
        <p:nvGrpSpPr>
          <p:cNvPr id="11" name="组合 10"/>
          <p:cNvGrpSpPr/>
          <p:nvPr/>
        </p:nvGrpSpPr>
        <p:grpSpPr>
          <a:xfrm>
            <a:off x="-14344" y="-10757"/>
            <a:ext cx="12206344" cy="6893662"/>
            <a:chOff x="-10758" y="-10757"/>
            <a:chExt cx="9154758" cy="6893662"/>
          </a:xfrm>
        </p:grpSpPr>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l="1401" t="15092" r="13953" b="23868"/>
            <a:stretch>
              <a:fillRect/>
            </a:stretch>
          </p:blipFill>
          <p:spPr>
            <a:xfrm>
              <a:off x="-10758" y="0"/>
              <a:ext cx="9154758" cy="6858000"/>
            </a:xfrm>
            <a:prstGeom prst="rect">
              <a:avLst/>
            </a:prstGeom>
          </p:spPr>
        </p:pic>
        <p:sp>
          <p:nvSpPr>
            <p:cNvPr id="10" name="矩形 9"/>
            <p:cNvSpPr/>
            <p:nvPr userDrawn="1"/>
          </p:nvSpPr>
          <p:spPr>
            <a:xfrm>
              <a:off x="0" y="-10757"/>
              <a:ext cx="9144000" cy="6893662"/>
            </a:xfrm>
            <a:prstGeom prst="rect">
              <a:avLst/>
            </a:prstGeom>
            <a:solidFill>
              <a:srgbClr val="FFFFFF">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0064" t="4996" r="43097" b="33964"/>
          <a:stretch>
            <a:fillRect/>
          </a:stretch>
        </p:blipFill>
        <p:spPr>
          <a:xfrm>
            <a:off x="2534960" y="-35663"/>
            <a:ext cx="9657041" cy="6893663"/>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t>2018/10/15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t>‹#›</a:t>
            </a:fld>
            <a:endParaRPr lang="zh-CN" altLang="en-US"/>
          </a:p>
        </p:txBody>
      </p:sp>
      <p:sp>
        <p:nvSpPr>
          <p:cNvPr id="3" name="KSO_CT2"/>
          <p:cNvSpPr>
            <a:spLocks noGrp="1"/>
          </p:cNvSpPr>
          <p:nvPr>
            <p:ph type="subTitle" idx="1" hasCustomPrompt="1"/>
          </p:nvPr>
        </p:nvSpPr>
        <p:spPr>
          <a:xfrm>
            <a:off x="-1" y="3143551"/>
            <a:ext cx="7071360" cy="467211"/>
          </a:xfrm>
          <a:noFill/>
        </p:spPr>
        <p:txBody>
          <a:bodyPr>
            <a:noAutofit/>
          </a:bodyPr>
          <a:lstStyle>
            <a:lvl1pPr marL="0" indent="0" algn="ctr">
              <a:buNone/>
              <a:defRPr sz="2000">
                <a:solidFill>
                  <a:schemeClr val="bg1">
                    <a:lumMod val="6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a:off x="0" y="1308825"/>
            <a:ext cx="7071360" cy="1720077"/>
          </a:xfrm>
        </p:spPr>
        <p:txBody>
          <a:bodyPr>
            <a:noAutofit/>
          </a:bodyPr>
          <a:lstStyle>
            <a:lvl1pPr algn="ctr">
              <a:lnSpc>
                <a:spcPct val="100000"/>
              </a:lnSpc>
              <a:defRPr sz="4200">
                <a:solidFill>
                  <a:srgbClr val="071F65"/>
                </a:solidFill>
                <a:effectLst/>
              </a:defRPr>
            </a:lvl1pPr>
          </a:lstStyle>
          <a:p>
            <a:r>
              <a:rPr lang="zh-CN" altLang="en-US" dirty="0" smtClean="0"/>
              <a:t>单击此处添加您的标题文字</a:t>
            </a:r>
            <a:endParaRPr lang="zh-CN" altLang="en-US" dirty="0"/>
          </a:p>
        </p:txBody>
      </p:sp>
    </p:spTree>
  </p:cSld>
  <p:clrMapOvr>
    <a:masterClrMapping/>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2"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矩形 7"/>
          <p:cNvSpPr/>
          <p:nvPr userDrawn="1"/>
        </p:nvSpPr>
        <p:spPr>
          <a:xfrm>
            <a:off x="0" y="0"/>
            <a:ext cx="121866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梯形 1"/>
          <p:cNvSpPr/>
          <p:nvPr userDrawn="1"/>
        </p:nvSpPr>
        <p:spPr>
          <a:xfrm rot="16200000">
            <a:off x="7443541" y="-448660"/>
            <a:ext cx="2291737" cy="7194558"/>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
        <p:nvSpPr>
          <p:cNvPr id="3" name="梯形 2"/>
          <p:cNvSpPr/>
          <p:nvPr userDrawn="1"/>
        </p:nvSpPr>
        <p:spPr>
          <a:xfrm rot="5400000">
            <a:off x="1336590" y="641754"/>
            <a:ext cx="2344067" cy="4997443"/>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26955" y="2054410"/>
            <a:ext cx="7994651" cy="1235075"/>
          </a:xfrm>
        </p:spPr>
        <p:txBody>
          <a:bodyPr anchor="b">
            <a:normAutofit/>
          </a:bodyPr>
          <a:lstStyle>
            <a:lvl1pPr algn="ctr">
              <a:defRPr sz="3600">
                <a:solidFill>
                  <a:srgbClr val="071F65"/>
                </a:solidFill>
                <a:effectLst/>
              </a:defRPr>
            </a:lvl1pPr>
          </a:lstStyle>
          <a:p>
            <a:r>
              <a:rPr lang="zh-CN" altLang="en-US" dirty="0" smtClean="0"/>
              <a:t>此处添加您的标题</a:t>
            </a:r>
            <a:endParaRPr lang="en-US" dirty="0"/>
          </a:p>
        </p:txBody>
      </p:sp>
      <p:sp>
        <p:nvSpPr>
          <p:cNvPr id="10" name="文本占位符 9"/>
          <p:cNvSpPr>
            <a:spLocks noGrp="1"/>
          </p:cNvSpPr>
          <p:nvPr>
            <p:ph type="body" idx="1" hasCustomPrompt="1"/>
          </p:nvPr>
        </p:nvSpPr>
        <p:spPr>
          <a:xfrm>
            <a:off x="3827342" y="3346701"/>
            <a:ext cx="4643665" cy="450746"/>
          </a:xfrm>
          <a:custGeom>
            <a:avLst/>
            <a:gdLst>
              <a:gd name="connsiteX0" fmla="*/ 0 w 3482749"/>
              <a:gd name="connsiteY0" fmla="*/ 0 h 450746"/>
              <a:gd name="connsiteX1" fmla="*/ 3095474 w 3482749"/>
              <a:gd name="connsiteY1" fmla="*/ 10691 h 450746"/>
              <a:gd name="connsiteX2" fmla="*/ 3482749 w 3482749"/>
              <a:gd name="connsiteY2" fmla="*/ 450746 h 450746"/>
              <a:gd name="connsiteX3" fmla="*/ 402616 w 3482749"/>
              <a:gd name="connsiteY3" fmla="*/ 440057 h 450746"/>
            </a:gdLst>
            <a:ahLst/>
            <a:cxnLst>
              <a:cxn ang="0">
                <a:pos x="connsiteX0" y="connsiteY0"/>
              </a:cxn>
              <a:cxn ang="0">
                <a:pos x="connsiteX1" y="connsiteY1"/>
              </a:cxn>
              <a:cxn ang="0">
                <a:pos x="connsiteX2" y="connsiteY2"/>
              </a:cxn>
              <a:cxn ang="0">
                <a:pos x="connsiteX3" y="connsiteY3"/>
              </a:cxn>
            </a:cxnLst>
            <a:rect l="l" t="t" r="r" b="b"/>
            <a:pathLst>
              <a:path w="3482749" h="450746">
                <a:moveTo>
                  <a:pt x="0" y="0"/>
                </a:moveTo>
                <a:lnTo>
                  <a:pt x="3095474" y="10691"/>
                </a:lnTo>
                <a:lnTo>
                  <a:pt x="3482749" y="450746"/>
                </a:lnTo>
                <a:lnTo>
                  <a:pt x="402616" y="440057"/>
                </a:lnTo>
                <a:close/>
              </a:path>
            </a:pathLst>
          </a:custGeom>
          <a:solidFill>
            <a:schemeClr val="accent3">
              <a:lumMod val="60000"/>
              <a:lumOff val="40000"/>
            </a:schemeClr>
          </a:solidFill>
        </p:spPr>
        <p:txBody>
          <a:bodyPr wrap="square" anchor="ctr">
            <a:no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1"/>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3" y="1244601"/>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7"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1099435"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6431846"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endParaRPr kumimoji="1" lang="zh-CN" altLang="en-US"/>
          </a:p>
        </p:txBody>
      </p:sp>
      <p:sp>
        <p:nvSpPr>
          <p:cNvPr id="8"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9"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endParaRPr kumimoji="1" lang="zh-CN" altLang="en-US"/>
          </a:p>
        </p:txBody>
      </p:sp>
      <p:sp>
        <p:nvSpPr>
          <p:cNvPr id="4"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5"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endParaRPr kumimoji="1" lang="zh-CN" altLang="en-US"/>
          </a:p>
        </p:txBody>
      </p:sp>
      <p:sp>
        <p:nvSpPr>
          <p:cNvPr id="3"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4"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2"/>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0"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a:xfrm>
            <a:off x="1049354" y="83558"/>
            <a:ext cx="11056060"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dirty="0"/>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smtClean="0"/>
              <a:t>STATE COLLEGE UNIVERSITY</a:t>
            </a:r>
            <a:endParaRPr kumimoji="1" lang="zh-CN" altLang="en-US" dirty="0"/>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A680B-B80A-2545-AB30-B9870FE9052E}" type="slidenum">
              <a:rPr kumimoji="1" lang="zh-CN" altLang="en-US" smtClean="0"/>
              <a:t>‹#›</a:t>
            </a:fld>
            <a:endParaRPr kumimoji="1" lang="zh-CN" altLang="en-US" dirty="0"/>
          </a:p>
        </p:txBody>
      </p:sp>
      <p:sp>
        <p:nvSpPr>
          <p:cNvPr id="3" name="KSO_BC1"/>
          <p:cNvSpPr>
            <a:spLocks noGrp="1"/>
          </p:cNvSpPr>
          <p:nvPr>
            <p:ph type="body" idx="1"/>
          </p:nvPr>
        </p:nvSpPr>
        <p:spPr>
          <a:xfrm>
            <a:off x="558799" y="1155708"/>
            <a:ext cx="11056060" cy="532973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pic>
        <p:nvPicPr>
          <p:cNvPr id="11" name="图片 1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p:transition>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8890"/>
            <a:ext cx="12192000" cy="5844540"/>
            <a:chOff x="-1" y="1609725"/>
            <a:chExt cx="12192002" cy="4243803"/>
          </a:xfrm>
        </p:grpSpPr>
        <p:pic>
          <p:nvPicPr>
            <p:cNvPr id="22" name="Picture 3"/>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100000"/>
                      </a14:imgEffect>
                    </a14:imgLayer>
                  </a14:imgProps>
                </a:ext>
                <a:ext uri="{28A0092B-C50C-407E-A947-70E740481C1C}">
                  <a14:useLocalDpi xmlns:a14="http://schemas.microsoft.com/office/drawing/2010/main" val="0"/>
                </a:ext>
              </a:extLst>
            </a:blip>
            <a:srcRect l="2767" r="7205" b="57679"/>
            <a:stretch>
              <a:fillRect/>
            </a:stretch>
          </p:blipFill>
          <p:spPr bwMode="auto">
            <a:xfrm rot="10800000">
              <a:off x="-1" y="5218330"/>
              <a:ext cx="12192001" cy="63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 y="1609725"/>
              <a:ext cx="12192000" cy="3609333"/>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5"/>
          <p:cNvSpPr txBox="1"/>
          <p:nvPr/>
        </p:nvSpPr>
        <p:spPr>
          <a:xfrm>
            <a:off x="7754804" y="4561964"/>
            <a:ext cx="2262158" cy="369332"/>
          </a:xfrm>
          <a:prstGeom prst="rect">
            <a:avLst/>
          </a:prstGeom>
          <a:noFill/>
        </p:spPr>
        <p:txBody>
          <a:bodyPr wrap="none"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导师：高宾、史大鹏</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9410955" y="6264095"/>
            <a:ext cx="1747520" cy="337185"/>
          </a:xfrm>
          <a:prstGeom prst="rect">
            <a:avLst/>
          </a:prstGeom>
          <a:noFill/>
        </p:spPr>
        <p:txBody>
          <a:bodyPr wrap="none" rtlCol="0">
            <a:spAutoFit/>
          </a:bodyPr>
          <a:lstStyle/>
          <a:p>
            <a:pPr algn="ctr"/>
            <a:r>
              <a:rPr kumimoji="1" lang="zh-CN" altLang="zh-CN" sz="1600" dirty="0" smtClean="0">
                <a:latin typeface="微软雅黑" panose="020B0503020204020204" pitchFamily="34" charset="-122"/>
                <a:ea typeface="微软雅黑" panose="020B0503020204020204" pitchFamily="34" charset="-122"/>
                <a:cs typeface="微软雅黑" panose="020B0503020204020204" pitchFamily="34" charset="-122"/>
              </a:rPr>
              <a:t>2</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018</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年</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10</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月</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10</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日</a:t>
            </a:r>
            <a:endParaRPr kumimoji="1"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3267533" y="4561964"/>
            <a:ext cx="1800493" cy="369332"/>
          </a:xfrm>
          <a:prstGeom prst="rect">
            <a:avLst/>
          </a:prstGeom>
        </p:spPr>
        <p:txBody>
          <a:bodyPr wrap="none">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人：李浩宁</a:t>
            </a:r>
            <a:endPar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3174494" y="2481816"/>
            <a:ext cx="7785980" cy="1106805"/>
          </a:xfrm>
          <a:prstGeom prst="rect">
            <a:avLst/>
          </a:prstGeom>
        </p:spPr>
        <p:txBody>
          <a:bodyPr wrap="square">
            <a:spAutoFit/>
          </a:bodyPr>
          <a:lstStyle/>
          <a:p>
            <a:r>
              <a:rPr lang="zh-CN" altLang="en-US" sz="6600" b="1" dirty="0" smtClean="0">
                <a:solidFill>
                  <a:srgbClr val="071F65"/>
                </a:solidFill>
                <a:latin typeface="+mj-ea"/>
                <a:ea typeface="+mj-ea"/>
              </a:rPr>
              <a:t>毕业论文开题报告</a:t>
            </a:r>
            <a:endParaRPr lang="zh-CN" altLang="en-US" sz="6600" b="1" dirty="0">
              <a:solidFill>
                <a:srgbClr val="071F65"/>
              </a:solidFill>
              <a:latin typeface="+mj-ea"/>
              <a:ea typeface="+mj-ea"/>
            </a:endParaRPr>
          </a:p>
        </p:txBody>
      </p:sp>
      <p:cxnSp>
        <p:nvCxnSpPr>
          <p:cNvPr id="3" name="直接连接符 2"/>
          <p:cNvCxnSpPr/>
          <p:nvPr/>
        </p:nvCxnSpPr>
        <p:spPr>
          <a:xfrm flipH="1">
            <a:off x="3285948" y="3759598"/>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4"/>
          <p:cNvGrpSpPr>
            <a:grpSpLocks noChangeAspect="1"/>
          </p:cNvGrpSpPr>
          <p:nvPr/>
        </p:nvGrpSpPr>
        <p:grpSpPr bwMode="auto">
          <a:xfrm>
            <a:off x="1018127" y="2480953"/>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8"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20" name="矩形 19"/>
          <p:cNvSpPr/>
          <p:nvPr/>
        </p:nvSpPr>
        <p:spPr>
          <a:xfrm>
            <a:off x="3267710" y="2070735"/>
            <a:ext cx="6632575" cy="368300"/>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内蒙古师范大学</a:t>
            </a:r>
            <a:r>
              <a:rPr lang="en-US" altLang="zh-CN" b="1" dirty="0" smtClean="0">
                <a:latin typeface="微软雅黑" panose="020B0503020204020204" pitchFamily="34" charset="-122"/>
                <a:ea typeface="微软雅黑" panose="020B0503020204020204" pitchFamily="34" charset="-122"/>
              </a:rPr>
              <a:t>2015</a:t>
            </a:r>
            <a:r>
              <a:rPr lang="zh-CN" altLang="en-US" b="1" dirty="0" smtClean="0">
                <a:latin typeface="微软雅黑" panose="020B0503020204020204" pitchFamily="34" charset="-122"/>
                <a:ea typeface="微软雅黑" panose="020B0503020204020204" pitchFamily="34" charset="-122"/>
              </a:rPr>
              <a:t>级计算机科学与技术（嵌入式）班</a:t>
            </a:r>
            <a:endParaRPr lang="zh-CN" altLang="en-US" b="1" dirty="0">
              <a:latin typeface="微软雅黑" panose="020B0503020204020204" pitchFamily="34" charset="-122"/>
              <a:ea typeface="微软雅黑" panose="020B0503020204020204" pitchFamily="34" charset="-122"/>
            </a:endParaRPr>
          </a:p>
        </p:txBody>
      </p:sp>
      <p:sp>
        <p:nvSpPr>
          <p:cNvPr id="4" name="矩形 3"/>
          <p:cNvSpPr/>
          <p:nvPr/>
        </p:nvSpPr>
        <p:spPr>
          <a:xfrm>
            <a:off x="5192853" y="4561964"/>
            <a:ext cx="2303836" cy="369332"/>
          </a:xfrm>
          <a:prstGeom prst="rect">
            <a:avLst/>
          </a:prstGeom>
        </p:spPr>
        <p:txBody>
          <a:bodyPr wrap="none">
            <a:spAutoFit/>
          </a:bodyPr>
          <a:lstStyle/>
          <a:p>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学号：</a:t>
            </a:r>
            <a:r>
              <a:rPr kumimoji="1"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2015110416</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right)">
                                      <p:cBhvr>
                                        <p:cTn id="26" dur="500"/>
                                        <p:tgtEl>
                                          <p:spTgt spid="3"/>
                                        </p:tgtEl>
                                      </p:cBhvr>
                                    </p:animEffect>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1+#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14"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par>
                          <p:cTn id="41" fill="hold">
                            <p:stCondLst>
                              <p:cond delay="4500"/>
                            </p:stCondLst>
                            <p:childTnLst>
                              <p:par>
                                <p:cTn id="42" presetID="2" presetClass="entr" presetSubtype="2"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1+#ppt_w/2"/>
                                          </p:val>
                                        </p:tav>
                                        <p:tav tm="100000">
                                          <p:val>
                                            <p:strVal val="#ppt_x"/>
                                          </p:val>
                                        </p:tav>
                                      </p:tavLst>
                                    </p:anim>
                                    <p:anim calcmode="lin" valueType="num">
                                      <p:cBhvr additive="base">
                                        <p:cTn id="4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9" grpId="0"/>
      <p:bldP spid="13" grpId="0"/>
      <p:bldP spid="20"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4</a:t>
            </a:r>
            <a:endParaRPr lang="zh-CN" altLang="en-US" sz="7200" b="1" dirty="0">
              <a:solidFill>
                <a:schemeClr val="bg1"/>
              </a:solidFill>
            </a:endParaRPr>
          </a:p>
        </p:txBody>
      </p:sp>
      <p:sp>
        <p:nvSpPr>
          <p:cNvPr id="4" name="矩形 3"/>
          <p:cNvSpPr/>
          <p:nvPr/>
        </p:nvSpPr>
        <p:spPr>
          <a:xfrm>
            <a:off x="5667985" y="2744858"/>
            <a:ext cx="3162300" cy="829945"/>
          </a:xfrm>
          <a:prstGeom prst="rect">
            <a:avLst/>
          </a:prstGeom>
        </p:spPr>
        <p:txBody>
          <a:bodyPr wrap="none">
            <a:spAutoFit/>
          </a:bodyPr>
          <a:lstStyle/>
          <a:p>
            <a:r>
              <a:rPr lang="zh-CN" altLang="en-US" sz="4800" dirty="0" smtClean="0">
                <a:solidFill>
                  <a:schemeClr val="bg1"/>
                </a:solidFill>
                <a:latin typeface="+mj-ea"/>
              </a:rPr>
              <a:t>工 作 计 划</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工作计划</a:t>
            </a: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0" name="文本框 99"/>
          <p:cNvSpPr txBox="1"/>
          <p:nvPr/>
        </p:nvSpPr>
        <p:spPr>
          <a:xfrm>
            <a:off x="3280410" y="1021715"/>
            <a:ext cx="5080000" cy="860425"/>
          </a:xfrm>
          <a:prstGeom prst="rect">
            <a:avLst/>
          </a:prstGeom>
          <a:noFill/>
          <a:ln w="9525">
            <a:noFill/>
          </a:ln>
        </p:spPr>
        <p:txBody>
          <a:bodyPr>
            <a:spAutoFit/>
          </a:bodyPr>
          <a:lstStyle/>
          <a:p>
            <a:pPr indent="0" algn="ctr"/>
            <a:r>
              <a:rPr lang="zh-CN" sz="3200" b="1">
                <a:latin typeface="宋体" panose="02010600030101010101" pitchFamily="2" charset="-122"/>
                <a:ea typeface="宋体" panose="02010600030101010101" pitchFamily="2" charset="-122"/>
                <a:cs typeface="宋体" panose="02010600030101010101" pitchFamily="2" charset="-122"/>
              </a:rPr>
              <a:t>工</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作</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计</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划</a:t>
            </a:r>
            <a:endParaRPr lang="en-US" sz="3200" b="1">
              <a:latin typeface="宋体" panose="02010600030101010101" pitchFamily="2" charset="-122"/>
              <a:ea typeface="宋体" panose="02010600030101010101" pitchFamily="2" charset="-122"/>
              <a:cs typeface="宋体" panose="02010600030101010101" pitchFamily="2" charset="-122"/>
            </a:endParaRPr>
          </a:p>
          <a:p>
            <a:pPr indent="0" algn="ctr"/>
            <a:r>
              <a:rPr lang="en-US" b="1">
                <a:latin typeface="Arial" panose="020B0604020202020204" pitchFamily="34" charset="0"/>
              </a:rPr>
              <a:t> </a:t>
            </a:r>
            <a:endParaRPr lang="zh-CN" altLang="en-US"/>
          </a:p>
        </p:txBody>
      </p:sp>
      <p:graphicFrame>
        <p:nvGraphicFramePr>
          <p:cNvPr id="3" name="表格 2"/>
          <p:cNvGraphicFramePr/>
          <p:nvPr>
            <p:extLst>
              <p:ext uri="{D42A27DB-BD31-4B8C-83A1-F6EECF244321}">
                <p14:modId xmlns:p14="http://schemas.microsoft.com/office/powerpoint/2010/main" val="3364738756"/>
              </p:ext>
            </p:extLst>
          </p:nvPr>
        </p:nvGraphicFramePr>
        <p:xfrm>
          <a:off x="1496695" y="1771650"/>
          <a:ext cx="8647430" cy="4570730"/>
        </p:xfrm>
        <a:graphic>
          <a:graphicData uri="http://schemas.openxmlformats.org/drawingml/2006/table">
            <a:tbl>
              <a:tblPr firstRow="1" bandRow="1">
                <a:tableStyleId>{5940675A-B579-460E-94D1-54222C63F5DA}</a:tableStyleId>
              </a:tblPr>
              <a:tblGrid>
                <a:gridCol w="2844800"/>
                <a:gridCol w="3841750"/>
                <a:gridCol w="1960880"/>
              </a:tblGrid>
              <a:tr h="495300">
                <a:tc>
                  <a:txBody>
                    <a:bodyPr/>
                    <a:lstStyle/>
                    <a:p>
                      <a:pPr indent="0" algn="ctr">
                        <a:buNone/>
                      </a:pPr>
                      <a:r>
                        <a:rPr lang="en-US" sz="1800" b="0" dirty="0" err="1">
                          <a:latin typeface="宋体" panose="02010600030101010101" pitchFamily="2" charset="-122"/>
                          <a:ea typeface="宋体" panose="02010600030101010101" pitchFamily="2" charset="-122"/>
                          <a:cs typeface="宋体" panose="02010600030101010101" pitchFamily="2" charset="-122"/>
                        </a:rPr>
                        <a:t>起止时间</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具体任务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所需条件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2018/09/29--2018/09/30</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just">
                        <a:lnSpc>
                          <a:spcPct val="150000"/>
                        </a:lnSpc>
                        <a:spcAft>
                          <a:spcPts val="0"/>
                        </a:spcAft>
                      </a:pPr>
                      <a:r>
                        <a:rPr lang="zh-CN" sz="1800" kern="100" dirty="0">
                          <a:effectLst/>
                          <a:latin typeface="Times New Roman" panose="02020603050405020304" pitchFamily="18" charset="0"/>
                          <a:ea typeface="宋体" panose="02010600030101010101" pitchFamily="2" charset="-122"/>
                        </a:rPr>
                        <a:t>学生确定研究方向及题目</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2018/10/01--2018/10/16</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just">
                        <a:lnSpc>
                          <a:spcPct val="150000"/>
                        </a:lnSpc>
                        <a:spcAft>
                          <a:spcPts val="0"/>
                        </a:spcAft>
                      </a:pPr>
                      <a:r>
                        <a:rPr lang="zh-CN" sz="1800" kern="100" dirty="0">
                          <a:effectLst/>
                          <a:latin typeface="Times New Roman" panose="02020603050405020304" pitchFamily="18" charset="0"/>
                          <a:ea typeface="宋体" panose="02010600030101010101" pitchFamily="2" charset="-122"/>
                        </a:rPr>
                        <a:t>完成开题报告材料文档</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2018/10/18--2018/10/19</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just">
                        <a:lnSpc>
                          <a:spcPct val="150000"/>
                        </a:lnSpc>
                        <a:spcAft>
                          <a:spcPts val="0"/>
                        </a:spcAft>
                      </a:pPr>
                      <a:r>
                        <a:rPr lang="zh-CN" sz="1800" kern="100" dirty="0">
                          <a:effectLst/>
                          <a:latin typeface="Times New Roman" panose="02020603050405020304" pitchFamily="18" charset="0"/>
                          <a:ea typeface="宋体" panose="02010600030101010101" pitchFamily="2" charset="-122"/>
                        </a:rPr>
                        <a:t>指导老师反馈审查结果，学生修改，完成终稿，并做开题</a:t>
                      </a:r>
                      <a:r>
                        <a:rPr lang="en-US" sz="1800" kern="100" dirty="0">
                          <a:effectLst/>
                          <a:latin typeface="Times New Roman" panose="02020603050405020304" pitchFamily="18" charset="0"/>
                          <a:ea typeface="宋体" panose="02010600030101010101" pitchFamily="2" charset="-122"/>
                        </a:rPr>
                        <a:t>PPT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algn="just">
                        <a:lnSpc>
                          <a:spcPct val="150000"/>
                        </a:lnSpc>
                        <a:spcAft>
                          <a:spcPts val="0"/>
                        </a:spcAft>
                      </a:pPr>
                      <a:r>
                        <a:rPr lang="en-US" sz="1800" kern="100">
                          <a:effectLst/>
                          <a:latin typeface="Times New Roman" panose="02020603050405020304" pitchFamily="18" charset="0"/>
                          <a:ea typeface="宋体" panose="02010600030101010101" pitchFamily="2" charset="-122"/>
                        </a:rPr>
                        <a:t>2018/10/22—2018/10/26</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just">
                        <a:lnSpc>
                          <a:spcPct val="150000"/>
                        </a:lnSpc>
                        <a:spcAft>
                          <a:spcPts val="0"/>
                        </a:spcAft>
                      </a:pPr>
                      <a:r>
                        <a:rPr lang="zh-CN" sz="1800" kern="100" dirty="0">
                          <a:effectLst/>
                          <a:latin typeface="Times New Roman" panose="02020603050405020304" pitchFamily="18" charset="0"/>
                          <a:ea typeface="宋体" panose="02010600030101010101" pitchFamily="2" charset="-122"/>
                        </a:rPr>
                        <a:t>学院过来老师开题</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algn="just">
                        <a:lnSpc>
                          <a:spcPct val="150000"/>
                        </a:lnSpc>
                        <a:spcAft>
                          <a:spcPts val="0"/>
                        </a:spcAft>
                      </a:pPr>
                      <a:r>
                        <a:rPr lang="en-US" sz="1800" kern="100">
                          <a:effectLst/>
                          <a:latin typeface="Times New Roman" panose="02020603050405020304" pitchFamily="18" charset="0"/>
                          <a:ea typeface="宋体" panose="02010600030101010101" pitchFamily="2" charset="-122"/>
                        </a:rPr>
                        <a:t>2018</a:t>
                      </a:r>
                      <a:r>
                        <a:rPr lang="zh-CN" sz="1800" kern="100">
                          <a:effectLst/>
                          <a:latin typeface="Times New Roman" panose="02020603050405020304" pitchFamily="18" charset="0"/>
                          <a:ea typeface="宋体" panose="02010600030101010101" pitchFamily="2" charset="-122"/>
                        </a:rPr>
                        <a:t>年</a:t>
                      </a:r>
                      <a:r>
                        <a:rPr lang="en-US" sz="1800" kern="100">
                          <a:effectLst/>
                          <a:latin typeface="Times New Roman" panose="02020603050405020304" pitchFamily="18" charset="0"/>
                          <a:ea typeface="宋体" panose="02010600030101010101" pitchFamily="2" charset="-122"/>
                        </a:rPr>
                        <a:t>12</a:t>
                      </a:r>
                      <a:r>
                        <a:rPr lang="zh-CN" sz="1800" kern="100">
                          <a:effectLst/>
                          <a:latin typeface="Times New Roman" panose="02020603050405020304" pitchFamily="18" charset="0"/>
                          <a:ea typeface="宋体" panose="02010600030101010101" pitchFamily="2" charset="-122"/>
                        </a:rPr>
                        <a:t>月底</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just">
                        <a:lnSpc>
                          <a:spcPct val="150000"/>
                        </a:lnSpc>
                        <a:spcAft>
                          <a:spcPts val="0"/>
                        </a:spcAft>
                      </a:pPr>
                      <a:r>
                        <a:rPr lang="zh-CN" sz="1800" kern="100" dirty="0">
                          <a:effectLst/>
                          <a:latin typeface="Times New Roman" panose="02020603050405020304" pitchFamily="18" charset="0"/>
                          <a:ea typeface="宋体" panose="02010600030101010101" pitchFamily="2" charset="-122"/>
                        </a:rPr>
                        <a:t>完成论文和项目初稿</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algn="just">
                        <a:lnSpc>
                          <a:spcPct val="150000"/>
                        </a:lnSpc>
                        <a:spcAft>
                          <a:spcPts val="0"/>
                        </a:spcAft>
                      </a:pPr>
                      <a:r>
                        <a:rPr lang="en-US" sz="1800" kern="100">
                          <a:effectLst/>
                          <a:latin typeface="Times New Roman" panose="02020603050405020304" pitchFamily="18" charset="0"/>
                          <a:ea typeface="宋体" panose="02010600030101010101" pitchFamily="2" charset="-122"/>
                        </a:rPr>
                        <a:t>2019/03/15</a:t>
                      </a:r>
                      <a:endParaRPr lang="zh-CN" sz="1800" kern="100">
                        <a:effectLst/>
                        <a:latin typeface="Times New Roman" panose="02020603050405020304" pitchFamily="18" charset="0"/>
                        <a:ea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just">
                        <a:lnSpc>
                          <a:spcPct val="150000"/>
                        </a:lnSpc>
                        <a:spcAft>
                          <a:spcPts val="0"/>
                        </a:spcAft>
                      </a:pPr>
                      <a:r>
                        <a:rPr lang="zh-CN" sz="1800" kern="100" dirty="0">
                          <a:effectLst/>
                          <a:latin typeface="Times New Roman" panose="02020603050405020304" pitchFamily="18" charset="0"/>
                          <a:ea typeface="宋体" panose="02010600030101010101" pitchFamily="2" charset="-122"/>
                        </a:rPr>
                        <a:t>完成论文和项目</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algn="just">
                        <a:lnSpc>
                          <a:spcPct val="150000"/>
                        </a:lnSpc>
                        <a:spcAft>
                          <a:spcPts val="0"/>
                        </a:spcAft>
                      </a:pPr>
                      <a:r>
                        <a:rPr lang="en-US" sz="1800" kern="100">
                          <a:effectLst/>
                          <a:latin typeface="Times New Roman" panose="02020603050405020304" pitchFamily="18" charset="0"/>
                          <a:ea typeface="宋体" panose="02010600030101010101" pitchFamily="2" charset="-122"/>
                        </a:rPr>
                        <a:t>2019</a:t>
                      </a:r>
                      <a:r>
                        <a:rPr lang="zh-CN" sz="1800" kern="100">
                          <a:effectLst/>
                          <a:latin typeface="Times New Roman" panose="02020603050405020304" pitchFamily="18" charset="0"/>
                          <a:ea typeface="宋体" panose="02010600030101010101" pitchFamily="2" charset="-122"/>
                        </a:rPr>
                        <a:t>年</a:t>
                      </a:r>
                      <a:r>
                        <a:rPr lang="en-US" sz="1800" kern="100">
                          <a:effectLst/>
                          <a:latin typeface="Times New Roman" panose="02020603050405020304" pitchFamily="18" charset="0"/>
                          <a:ea typeface="宋体" panose="02010600030101010101" pitchFamily="2" charset="-122"/>
                        </a:rPr>
                        <a:t>4</a:t>
                      </a:r>
                      <a:r>
                        <a:rPr lang="zh-CN" sz="1800" kern="100">
                          <a:effectLst/>
                          <a:latin typeface="Times New Roman" panose="02020603050405020304" pitchFamily="18" charset="0"/>
                          <a:ea typeface="宋体" panose="02010600030101010101" pitchFamily="2" charset="-122"/>
                        </a:rPr>
                        <a:t>月中下旬</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just">
                        <a:lnSpc>
                          <a:spcPct val="150000"/>
                        </a:lnSpc>
                        <a:spcAft>
                          <a:spcPts val="0"/>
                        </a:spcAft>
                      </a:pPr>
                      <a:r>
                        <a:rPr lang="zh-CN" sz="1800" kern="100" dirty="0">
                          <a:effectLst/>
                          <a:latin typeface="Times New Roman" panose="02020603050405020304" pitchFamily="18" charset="0"/>
                          <a:ea typeface="宋体" panose="02010600030101010101" pitchFamily="2" charset="-122"/>
                        </a:rPr>
                        <a:t>毕设答辩</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endParaRPr lang="zh-CN" altLang="en-US" dirty="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endParaRPr lang="zh-CN" altLang="en-US" dirty="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endParaRPr lang="zh-CN" altLang="en-US" dirty="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endParaRPr lang="zh-CN" altLang="en-US" dirty="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4825" y="2796928"/>
            <a:ext cx="2192020" cy="829945"/>
          </a:xfrm>
          <a:prstGeom prst="rect">
            <a:avLst/>
          </a:prstGeom>
        </p:spPr>
        <p:txBody>
          <a:bodyPr wrap="none">
            <a:spAutoFit/>
          </a:bodyPr>
          <a:lstStyle/>
          <a:p>
            <a:r>
              <a:rPr lang="zh-CN" altLang="en-US" sz="4800" dirty="0" smtClean="0">
                <a:solidFill>
                  <a:schemeClr val="bg1"/>
                </a:solidFill>
                <a:latin typeface="+mj-ea"/>
              </a:rPr>
              <a:t>谢 谢！</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71F65"/>
                </a:solidFill>
              </a:rPr>
              <a:t>目录</a:t>
            </a:r>
            <a:endParaRPr lang="zh-CN" altLang="en-US" dirty="0">
              <a:solidFill>
                <a:srgbClr val="071F65"/>
              </a:solidFill>
            </a:endParaRPr>
          </a:p>
        </p:txBody>
      </p:sp>
      <p:grpSp>
        <p:nvGrpSpPr>
          <p:cNvPr id="39" name="Group 4"/>
          <p:cNvGrpSpPr/>
          <p:nvPr/>
        </p:nvGrpSpPr>
        <p:grpSpPr bwMode="auto">
          <a:xfrm>
            <a:off x="2737580" y="1906813"/>
            <a:ext cx="6911975" cy="1092200"/>
            <a:chOff x="0" y="0"/>
            <a:chExt cx="4354" cy="688"/>
          </a:xfrm>
        </p:grpSpPr>
        <p:sp>
          <p:nvSpPr>
            <p:cNvPr id="40" name="Rectangle 5"/>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41" name="Rectangle 6"/>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42"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3"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49" name="Group 11"/>
          <p:cNvGrpSpPr/>
          <p:nvPr/>
        </p:nvGrpSpPr>
        <p:grpSpPr bwMode="auto">
          <a:xfrm>
            <a:off x="2737580" y="2972025"/>
            <a:ext cx="6911975" cy="1092200"/>
            <a:chOff x="0" y="0"/>
            <a:chExt cx="4354" cy="688"/>
          </a:xfrm>
        </p:grpSpPr>
        <p:sp>
          <p:nvSpPr>
            <p:cNvPr id="60" name="Rectangle 12"/>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1" name="Rectangle 13"/>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66" name="Group 18"/>
          <p:cNvGrpSpPr/>
          <p:nvPr/>
        </p:nvGrpSpPr>
        <p:grpSpPr bwMode="auto">
          <a:xfrm>
            <a:off x="2737580" y="4009615"/>
            <a:ext cx="6911975" cy="1092200"/>
            <a:chOff x="0" y="0"/>
            <a:chExt cx="4354" cy="688"/>
          </a:xfrm>
        </p:grpSpPr>
        <p:sp>
          <p:nvSpPr>
            <p:cNvPr id="67" name="Rectangle 19"/>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8" name="Rectangle 20"/>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76" name="TextBox 1"/>
          <p:cNvSpPr txBox="1"/>
          <p:nvPr/>
        </p:nvSpPr>
        <p:spPr>
          <a:xfrm>
            <a:off x="3291951" y="1919919"/>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7" name="TextBox 65"/>
          <p:cNvSpPr txBox="1"/>
          <p:nvPr/>
        </p:nvSpPr>
        <p:spPr>
          <a:xfrm>
            <a:off x="3301476" y="2989894"/>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8" name="TextBox 66"/>
          <p:cNvSpPr txBox="1"/>
          <p:nvPr/>
        </p:nvSpPr>
        <p:spPr>
          <a:xfrm>
            <a:off x="3301476" y="4037644"/>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0" name="TextBox 64"/>
          <p:cNvSpPr txBox="1"/>
          <p:nvPr/>
        </p:nvSpPr>
        <p:spPr>
          <a:xfrm>
            <a:off x="5880830" y="2124300"/>
            <a:ext cx="3457575"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选题意义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1" name="TextBox 69"/>
          <p:cNvSpPr txBox="1"/>
          <p:nvPr/>
        </p:nvSpPr>
        <p:spPr>
          <a:xfrm>
            <a:off x="5895118" y="3189513"/>
            <a:ext cx="3457575" cy="398780"/>
          </a:xfrm>
          <a:prstGeom prst="rect">
            <a:avLst/>
          </a:prstGeom>
          <a:noFill/>
        </p:spPr>
        <p:txBody>
          <a:bodyPr>
            <a:spAutoFit/>
          </a:bodyPr>
          <a:lstStyle/>
          <a:p>
            <a:pPr fontAlgn="base">
              <a:spcBef>
                <a:spcPct val="0"/>
              </a:spcBef>
              <a:spcAft>
                <a:spcPct val="0"/>
              </a:spcAft>
              <a:defRPr/>
            </a:pPr>
            <a:r>
              <a:rPr lang="zh-CN" sz="2000" b="1" dirty="0">
                <a:solidFill>
                  <a:schemeClr val="bg1"/>
                </a:solidFill>
                <a:latin typeface="微软雅黑" panose="020B0503020204020204" pitchFamily="34" charset="-122"/>
                <a:ea typeface="微软雅黑" panose="020B0503020204020204" pitchFamily="34" charset="-122"/>
              </a:rPr>
              <a:t>文献综述</a:t>
            </a:r>
            <a:endParaRPr 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82" name="TextBox 70"/>
          <p:cNvSpPr txBox="1"/>
          <p:nvPr/>
        </p:nvSpPr>
        <p:spPr>
          <a:xfrm>
            <a:off x="5904643" y="4255678"/>
            <a:ext cx="3744912"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论文结构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5" name="Group 18"/>
          <p:cNvGrpSpPr/>
          <p:nvPr/>
        </p:nvGrpSpPr>
        <p:grpSpPr bwMode="auto">
          <a:xfrm>
            <a:off x="2737580" y="5080225"/>
            <a:ext cx="6911975" cy="1092200"/>
            <a:chOff x="0" y="0"/>
            <a:chExt cx="4354" cy="688"/>
          </a:xfrm>
        </p:grpSpPr>
        <p:sp>
          <p:nvSpPr>
            <p:cNvPr id="6" name="Rectangle 19"/>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7" name="Rectangle 20"/>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8"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15" name="TextBox 66"/>
          <p:cNvSpPr txBox="1"/>
          <p:nvPr/>
        </p:nvSpPr>
        <p:spPr>
          <a:xfrm>
            <a:off x="3349736" y="5080314"/>
            <a:ext cx="1728787" cy="46037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TextBox 70"/>
          <p:cNvSpPr txBox="1"/>
          <p:nvPr/>
        </p:nvSpPr>
        <p:spPr>
          <a:xfrm>
            <a:off x="5895118" y="5325653"/>
            <a:ext cx="3744912"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工作计划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fill="hold"/>
                                        <p:tgtEl>
                                          <p:spTgt spid="76"/>
                                        </p:tgtEl>
                                        <p:attrNameLst>
                                          <p:attrName>ppt_x</p:attrName>
                                        </p:attrNameLst>
                                      </p:cBhvr>
                                      <p:tavLst>
                                        <p:tav tm="0">
                                          <p:val>
                                            <p:strVal val="#ppt_x"/>
                                          </p:val>
                                        </p:tav>
                                        <p:tav tm="100000">
                                          <p:val>
                                            <p:strVal val="#ppt_x"/>
                                          </p:val>
                                        </p:tav>
                                      </p:tavLst>
                                    </p:anim>
                                    <p:anim calcmode="lin" valueType="num">
                                      <p:cBhvr additive="base">
                                        <p:cTn id="12" dur="500" fill="hold"/>
                                        <p:tgtEl>
                                          <p:spTgt spid="7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fill="hold"/>
                                        <p:tgtEl>
                                          <p:spTgt spid="80"/>
                                        </p:tgtEl>
                                        <p:attrNameLst>
                                          <p:attrName>ppt_x</p:attrName>
                                        </p:attrNameLst>
                                      </p:cBhvr>
                                      <p:tavLst>
                                        <p:tav tm="0">
                                          <p:val>
                                            <p:strVal val="#ppt_x"/>
                                          </p:val>
                                        </p:tav>
                                        <p:tav tm="100000">
                                          <p:val>
                                            <p:strVal val="#ppt_x"/>
                                          </p:val>
                                        </p:tav>
                                      </p:tavLst>
                                    </p:anim>
                                    <p:anim calcmode="lin" valueType="num">
                                      <p:cBhvr additive="base">
                                        <p:cTn id="16" dur="500" fill="hold"/>
                                        <p:tgtEl>
                                          <p:spTgt spid="80"/>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0-#ppt_w/2"/>
                                          </p:val>
                                        </p:tav>
                                        <p:tav tm="100000">
                                          <p:val>
                                            <p:strVal val="#ppt_x"/>
                                          </p:val>
                                        </p:tav>
                                      </p:tavLst>
                                    </p:anim>
                                    <p:anim calcmode="lin" valueType="num">
                                      <p:cBhvr additive="base">
                                        <p:cTn id="20" dur="500" fill="hold"/>
                                        <p:tgtEl>
                                          <p:spTgt spid="4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 calcmode="lin" valueType="num">
                                      <p:cBhvr additive="base">
                                        <p:cTn id="23" dur="500" fill="hold"/>
                                        <p:tgtEl>
                                          <p:spTgt spid="77"/>
                                        </p:tgtEl>
                                        <p:attrNameLst>
                                          <p:attrName>ppt_x</p:attrName>
                                        </p:attrNameLst>
                                      </p:cBhvr>
                                      <p:tavLst>
                                        <p:tav tm="0">
                                          <p:val>
                                            <p:strVal val="0-#ppt_w/2"/>
                                          </p:val>
                                        </p:tav>
                                        <p:tav tm="100000">
                                          <p:val>
                                            <p:strVal val="#ppt_x"/>
                                          </p:val>
                                        </p:tav>
                                      </p:tavLst>
                                    </p:anim>
                                    <p:anim calcmode="lin" valueType="num">
                                      <p:cBhvr additive="base">
                                        <p:cTn id="24" dur="500" fill="hold"/>
                                        <p:tgtEl>
                                          <p:spTgt spid="7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0-#ppt_w/2"/>
                                          </p:val>
                                        </p:tav>
                                        <p:tav tm="100000">
                                          <p:val>
                                            <p:strVal val="#ppt_x"/>
                                          </p:val>
                                        </p:tav>
                                      </p:tavLst>
                                    </p:anim>
                                    <p:anim calcmode="lin" valueType="num">
                                      <p:cBhvr additive="base">
                                        <p:cTn id="28" dur="500" fill="hold"/>
                                        <p:tgtEl>
                                          <p:spTgt spid="81"/>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1+#ppt_w/2"/>
                                          </p:val>
                                        </p:tav>
                                        <p:tav tm="100000">
                                          <p:val>
                                            <p:strVal val="#ppt_x"/>
                                          </p:val>
                                        </p:tav>
                                      </p:tavLst>
                                    </p:anim>
                                    <p:anim calcmode="lin" valueType="num">
                                      <p:cBhvr additive="base">
                                        <p:cTn id="32" dur="500" fill="hold"/>
                                        <p:tgtEl>
                                          <p:spTgt spid="6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1+#ppt_w/2"/>
                                          </p:val>
                                        </p:tav>
                                        <p:tav tm="100000">
                                          <p:val>
                                            <p:strVal val="#ppt_x"/>
                                          </p:val>
                                        </p:tav>
                                      </p:tavLst>
                                    </p:anim>
                                    <p:anim calcmode="lin" valueType="num">
                                      <p:cBhvr additive="base">
                                        <p:cTn id="36" dur="500" fill="hold"/>
                                        <p:tgtEl>
                                          <p:spTgt spid="7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additive="base">
                                        <p:cTn id="39" dur="500" fill="hold"/>
                                        <p:tgtEl>
                                          <p:spTgt spid="82"/>
                                        </p:tgtEl>
                                        <p:attrNameLst>
                                          <p:attrName>ppt_x</p:attrName>
                                        </p:attrNameLst>
                                      </p:cBhvr>
                                      <p:tavLst>
                                        <p:tav tm="0">
                                          <p:val>
                                            <p:strVal val="1+#ppt_w/2"/>
                                          </p:val>
                                        </p:tav>
                                        <p:tav tm="100000">
                                          <p:val>
                                            <p:strVal val="#ppt_x"/>
                                          </p:val>
                                        </p:tav>
                                      </p:tavLst>
                                    </p:anim>
                                    <p:anim calcmode="lin" valueType="num">
                                      <p:cBhvr additive="base">
                                        <p:cTn id="40" dur="500" fill="hold"/>
                                        <p:tgtEl>
                                          <p:spTgt spid="8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80" grpId="0"/>
      <p:bldP spid="81" grpId="0"/>
      <p:bldP spid="82" grpId="0"/>
      <p:bldP spid="15"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1</a:t>
            </a:r>
            <a:endParaRPr lang="zh-CN" altLang="en-US" sz="7200" b="1" dirty="0">
              <a:solidFill>
                <a:schemeClr val="bg1"/>
              </a:solidFill>
            </a:endParaRPr>
          </a:p>
        </p:txBody>
      </p:sp>
      <p:sp>
        <p:nvSpPr>
          <p:cNvPr id="4" name="矩形 3"/>
          <p:cNvSpPr/>
          <p:nvPr/>
        </p:nvSpPr>
        <p:spPr>
          <a:xfrm>
            <a:off x="5638797" y="2692404"/>
            <a:ext cx="3162300" cy="829945"/>
          </a:xfrm>
          <a:prstGeom prst="rect">
            <a:avLst/>
          </a:prstGeom>
        </p:spPr>
        <p:txBody>
          <a:bodyPr wrap="none">
            <a:spAutoFit/>
          </a:bodyPr>
          <a:lstStyle/>
          <a:p>
            <a:r>
              <a:rPr lang="zh-CN" altLang="en-US" sz="4800" dirty="0">
                <a:solidFill>
                  <a:schemeClr val="bg1"/>
                </a:solidFill>
                <a:latin typeface="+mj-ea"/>
              </a:rPr>
              <a:t>选 题 意 义</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smtClean="0">
                <a:solidFill>
                  <a:srgbClr val="071F65"/>
                </a:solidFill>
              </a:rPr>
              <a:t>选题意义</a:t>
            </a:r>
            <a:endParaRPr lang="zh-CN" dirty="0">
              <a:solidFill>
                <a:srgbClr val="071F65"/>
              </a:solidFill>
            </a:endParaRPr>
          </a:p>
        </p:txBody>
      </p:sp>
      <p:sp>
        <p:nvSpPr>
          <p:cNvPr id="3" name="文本框 2"/>
          <p:cNvSpPr txBox="1"/>
          <p:nvPr/>
        </p:nvSpPr>
        <p:spPr>
          <a:xfrm>
            <a:off x="892809" y="2444484"/>
            <a:ext cx="10360025" cy="4413516"/>
          </a:xfrm>
          <a:prstGeom prst="rect">
            <a:avLst/>
          </a:prstGeom>
          <a:noFill/>
        </p:spPr>
        <p:txBody>
          <a:bodyPr wrap="square" rtlCol="0">
            <a:spAutoFit/>
          </a:bodyPr>
          <a:lstStyle/>
          <a:p>
            <a:pPr>
              <a:lnSpc>
                <a:spcPct val="130000"/>
              </a:lnSpc>
            </a:pPr>
            <a:r>
              <a:rPr lang="en-US" altLang="zh-CN" dirty="0" smtClean="0">
                <a:latin typeface="宋体" panose="02010600030101010101" pitchFamily="2" charset="-122"/>
                <a:ea typeface="宋体" panose="02010600030101010101" pitchFamily="2" charset="-122"/>
                <a:cs typeface="宋体" panose="02010600030101010101" pitchFamily="2" charset="-122"/>
              </a:rPr>
              <a:t>	</a:t>
            </a:r>
            <a:r>
              <a:rPr lang="zh-CN" altLang="en-US" dirty="0" smtClean="0">
                <a:latin typeface="宋体" panose="02010600030101010101" pitchFamily="2" charset="-122"/>
                <a:ea typeface="宋体" panose="02010600030101010101" pitchFamily="2" charset="-122"/>
                <a:cs typeface="宋体" panose="02010600030101010101" pitchFamily="2" charset="-122"/>
              </a:rPr>
              <a:t>在</a:t>
            </a:r>
            <a:r>
              <a:rPr lang="zh-CN" altLang="en-US" dirty="0">
                <a:latin typeface="宋体" panose="02010600030101010101" pitchFamily="2" charset="-122"/>
                <a:ea typeface="宋体" panose="02010600030101010101" pitchFamily="2" charset="-122"/>
                <a:cs typeface="宋体" panose="02010600030101010101" pitchFamily="2" charset="-122"/>
              </a:rPr>
              <a:t>生活忙碌的今天，不论是学生还是上班族都很少花费时间关注自己的健康问题，甚至在自己身体稍感不适的时候，也会因为各种各样的原因而选择视而不见，或者在药店买些救急药品，这对自己的健康情况非常不利。另外很多西药的成分，服用不当会对身体造成伤害</a:t>
            </a:r>
            <a:r>
              <a:rPr lang="zh-CN" altLang="en-US" dirty="0" smtClean="0">
                <a:latin typeface="宋体" panose="02010600030101010101" pitchFamily="2" charset="-122"/>
                <a:ea typeface="宋体" panose="02010600030101010101" pitchFamily="2" charset="-122"/>
                <a:cs typeface="宋体" panose="02010600030101010101" pitchFamily="2" charset="-122"/>
              </a:rPr>
              <a:t>。</a:t>
            </a:r>
            <a:endParaRPr lang="en-US" altLang="zh-CN" dirty="0" smtClean="0">
              <a:latin typeface="宋体" panose="02010600030101010101" pitchFamily="2" charset="-122"/>
              <a:ea typeface="宋体" panose="02010600030101010101" pitchFamily="2" charset="-122"/>
              <a:cs typeface="宋体" panose="02010600030101010101" pitchFamily="2" charset="-122"/>
            </a:endParaRPr>
          </a:p>
          <a:p>
            <a:pPr>
              <a:lnSpc>
                <a:spcPct val="130000"/>
              </a:lnSpc>
            </a:pPr>
            <a:r>
              <a:rPr lang="en-US" altLang="zh-CN" dirty="0" smtClean="0">
                <a:latin typeface="宋体" panose="02010600030101010101" pitchFamily="2" charset="-122"/>
                <a:ea typeface="宋体" panose="02010600030101010101" pitchFamily="2" charset="-122"/>
                <a:cs typeface="宋体" panose="02010600030101010101" pitchFamily="2" charset="-122"/>
              </a:rPr>
              <a:t>	</a:t>
            </a:r>
            <a:r>
              <a:rPr lang="en-US" altLang="zh-CN" dirty="0">
                <a:latin typeface="宋体" panose="02010600030101010101" pitchFamily="2" charset="-122"/>
                <a:ea typeface="宋体" panose="02010600030101010101" pitchFamily="2" charset="-122"/>
                <a:cs typeface="宋体" panose="02010600030101010101" pitchFamily="2" charset="-122"/>
              </a:rPr>
              <a:t> </a:t>
            </a:r>
            <a:r>
              <a:rPr lang="zh-CN" altLang="en-US" dirty="0">
                <a:latin typeface="宋体" panose="02010600030101010101" pitchFamily="2" charset="-122"/>
                <a:ea typeface="宋体" panose="02010600030101010101" pitchFamily="2" charset="-122"/>
                <a:cs typeface="宋体" panose="02010600030101010101" pitchFamily="2" charset="-122"/>
              </a:rPr>
              <a:t>随着科学技术的不断提高，计算机科学日渐成熟，其强大的功能已为人们深刻认识，它已进入人类社会的各个领域并发挥着越来越重要的作用</a:t>
            </a:r>
            <a:r>
              <a:rPr lang="zh-CN" altLang="en-US" dirty="0" smtClean="0">
                <a:latin typeface="宋体" panose="02010600030101010101" pitchFamily="2" charset="-122"/>
                <a:ea typeface="宋体" panose="02010600030101010101" pitchFamily="2" charset="-122"/>
                <a:cs typeface="宋体" panose="02010600030101010101" pitchFamily="2" charset="-122"/>
              </a:rPr>
              <a:t>。本系统的意义就是为了生活忙绿的人们能够随时随地通过问卷调查的形式对自己的身体健康状况进行检测，系统会根据检测结果为用户提供合理的健康建议。如果还想更加深入的了解如何改善自己的健康状况，还可以通过在线与专家沟通的形式获取更多</a:t>
            </a:r>
            <a:r>
              <a:rPr lang="zh-CN" altLang="en-US" dirty="0">
                <a:latin typeface="宋体" panose="02010600030101010101" pitchFamily="2" charset="-122"/>
                <a:ea typeface="宋体" panose="02010600030101010101" pitchFamily="2" charset="-122"/>
                <a:cs typeface="宋体" panose="02010600030101010101" pitchFamily="2" charset="-122"/>
              </a:rPr>
              <a:t>信息</a:t>
            </a:r>
            <a:r>
              <a:rPr lang="zh-CN" altLang="en-US" dirty="0" smtClean="0">
                <a:latin typeface="宋体" panose="02010600030101010101" pitchFamily="2" charset="-122"/>
                <a:ea typeface="宋体" panose="02010600030101010101" pitchFamily="2" charset="-122"/>
                <a:cs typeface="宋体" panose="02010600030101010101" pitchFamily="2" charset="-122"/>
              </a:rPr>
              <a:t>。其中使用到的技术有：</a:t>
            </a:r>
            <a:r>
              <a:rPr lang="en-US" altLang="zh-CN" dirty="0" err="1" smtClean="0">
                <a:latin typeface="宋体" panose="02010600030101010101" pitchFamily="2" charset="-122"/>
                <a:ea typeface="宋体" panose="02010600030101010101" pitchFamily="2" charset="-122"/>
                <a:cs typeface="宋体" panose="02010600030101010101" pitchFamily="2" charset="-122"/>
              </a:rPr>
              <a:t>jsp</a:t>
            </a:r>
            <a:r>
              <a:rPr lang="zh-CN" altLang="en-US" dirty="0">
                <a:latin typeface="宋体" panose="02010600030101010101" pitchFamily="2" charset="-122"/>
                <a:ea typeface="宋体" panose="02010600030101010101" pitchFamily="2" charset="-122"/>
                <a:cs typeface="宋体" panose="02010600030101010101" pitchFamily="2" charset="-122"/>
              </a:rPr>
              <a:t>技术、</a:t>
            </a:r>
            <a:r>
              <a:rPr lang="en-US" altLang="zh-CN" dirty="0">
                <a:latin typeface="宋体" panose="02010600030101010101" pitchFamily="2" charset="-122"/>
                <a:ea typeface="宋体" panose="02010600030101010101" pitchFamily="2" charset="-122"/>
                <a:cs typeface="宋体" panose="02010600030101010101" pitchFamily="2" charset="-122"/>
              </a:rPr>
              <a:t>SSM(Spring </a:t>
            </a:r>
            <a:r>
              <a:rPr lang="en-US" altLang="zh-CN" dirty="0" err="1">
                <a:latin typeface="宋体" panose="02010600030101010101" pitchFamily="2" charset="-122"/>
                <a:ea typeface="宋体" panose="02010600030101010101" pitchFamily="2" charset="-122"/>
                <a:cs typeface="宋体" panose="02010600030101010101" pitchFamily="2" charset="-122"/>
              </a:rPr>
              <a:t>SpringMVC</a:t>
            </a:r>
            <a:r>
              <a:rPr lang="en-US" altLang="zh-CN" dirty="0">
                <a:latin typeface="宋体" panose="02010600030101010101" pitchFamily="2" charset="-122"/>
                <a:ea typeface="宋体" panose="02010600030101010101" pitchFamily="2" charset="-122"/>
                <a:cs typeface="宋体" panose="02010600030101010101" pitchFamily="2" charset="-122"/>
              </a:rPr>
              <a:t> </a:t>
            </a:r>
            <a:r>
              <a:rPr lang="en-US" altLang="zh-CN" dirty="0" err="1">
                <a:latin typeface="宋体" panose="02010600030101010101" pitchFamily="2" charset="-122"/>
                <a:ea typeface="宋体" panose="02010600030101010101" pitchFamily="2" charset="-122"/>
                <a:cs typeface="宋体" panose="02010600030101010101" pitchFamily="2" charset="-122"/>
              </a:rPr>
              <a:t>Mybatis</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en-US" altLang="zh-CN" dirty="0" smtClean="0">
                <a:latin typeface="宋体" panose="02010600030101010101" pitchFamily="2" charset="-122"/>
                <a:ea typeface="宋体" panose="02010600030101010101" pitchFamily="2" charset="-122"/>
                <a:cs typeface="宋体" panose="02010600030101010101" pitchFamily="2" charset="-122"/>
              </a:rPr>
              <a:t>MySQL</a:t>
            </a:r>
            <a:r>
              <a:rPr lang="zh-CN" altLang="en-US" dirty="0" smtClean="0">
                <a:latin typeface="宋体" panose="02010600030101010101" pitchFamily="2" charset="-122"/>
                <a:ea typeface="宋体" panose="02010600030101010101" pitchFamily="2" charset="-122"/>
                <a:cs typeface="宋体" panose="02010600030101010101" pitchFamily="2" charset="-122"/>
              </a:rPr>
              <a:t>等技术，项目分为三大模块：</a:t>
            </a:r>
            <a:r>
              <a:rPr lang="en-US" altLang="zh-CN" dirty="0" smtClean="0">
                <a:latin typeface="宋体" panose="02010600030101010101" pitchFamily="2" charset="-122"/>
                <a:ea typeface="宋体" panose="02010600030101010101" pitchFamily="2" charset="-122"/>
                <a:cs typeface="宋体" panose="02010600030101010101" pitchFamily="2" charset="-122"/>
              </a:rPr>
              <a:t>(1</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en-US" dirty="0">
                <a:latin typeface="宋体" panose="02010600030101010101" pitchFamily="2" charset="-122"/>
                <a:ea typeface="宋体" panose="02010600030101010101" pitchFamily="2" charset="-122"/>
                <a:cs typeface="宋体" panose="02010600030101010101" pitchFamily="2" charset="-122"/>
              </a:rPr>
              <a:t>问卷管理模块：管理员通过问卷管理模块可以实现对问卷题目的管理，包括题目名称、答案和分值的增删改查</a:t>
            </a:r>
            <a:r>
              <a:rPr lang="zh-CN" altLang="en-US" dirty="0" smtClean="0">
                <a:latin typeface="宋体" panose="02010600030101010101" pitchFamily="2" charset="-122"/>
                <a:ea typeface="宋体" panose="02010600030101010101" pitchFamily="2" charset="-122"/>
                <a:cs typeface="宋体" panose="02010600030101010101" pitchFamily="2" charset="-122"/>
              </a:rPr>
              <a:t>；</a:t>
            </a:r>
            <a:r>
              <a:rPr lang="en-US" altLang="zh-CN" dirty="0" smtClean="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问卷答题模块：实现用户问卷答题的功能，根据用户分值计算用户体质信息；</a:t>
            </a:r>
          </a:p>
          <a:p>
            <a:pPr>
              <a:lnSpc>
                <a:spcPct val="130000"/>
              </a:lnSpc>
            </a:pPr>
            <a:r>
              <a:rPr lang="en-US" altLang="zh-CN" dirty="0">
                <a:latin typeface="宋体" panose="02010600030101010101" pitchFamily="2" charset="-122"/>
                <a:ea typeface="宋体" panose="02010600030101010101" pitchFamily="2" charset="-122"/>
                <a:cs typeface="宋体" panose="02010600030101010101" pitchFamily="2" charset="-122"/>
              </a:rPr>
              <a:t>(3)</a:t>
            </a:r>
            <a:r>
              <a:rPr lang="zh-CN" altLang="en-US" dirty="0">
                <a:latin typeface="宋体" panose="02010600030101010101" pitchFamily="2" charset="-122"/>
                <a:ea typeface="宋体" panose="02010600030101010101" pitchFamily="2" charset="-122"/>
                <a:cs typeface="宋体" panose="02010600030101010101" pitchFamily="2" charset="-122"/>
              </a:rPr>
              <a:t>查询模块：展示用户体质信息页面和健康</a:t>
            </a:r>
            <a:r>
              <a:rPr lang="zh-CN" altLang="en-US" dirty="0" smtClean="0">
                <a:latin typeface="宋体" panose="02010600030101010101" pitchFamily="2" charset="-122"/>
                <a:ea typeface="宋体" panose="02010600030101010101" pitchFamily="2" charset="-122"/>
                <a:cs typeface="宋体" panose="02010600030101010101" pitchFamily="2" charset="-122"/>
              </a:rPr>
              <a:t>建议，以至于和专家在线交谈。</a:t>
            </a:r>
            <a:endParaRPr lang="en-US" altLang="zh-CN" dirty="0" smtClean="0">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en-US" altLang="zh-CN" dirty="0" smtClean="0">
                <a:latin typeface="宋体" panose="02010600030101010101" pitchFamily="2" charset="-122"/>
                <a:ea typeface="宋体" panose="02010600030101010101" pitchFamily="2" charset="-122"/>
                <a:cs typeface="宋体" panose="02010600030101010101" pitchFamily="2" charset="-122"/>
              </a:rPr>
              <a:t>	</a:t>
            </a:r>
            <a:endParaRPr lang="zh-CN" altLang="en-US" dirty="0" smtClean="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1610004" y="847454"/>
            <a:ext cx="8925636" cy="1532727"/>
          </a:xfrm>
          <a:prstGeom prst="rect">
            <a:avLst/>
          </a:prstGeom>
          <a:noFill/>
        </p:spPr>
        <p:txBody>
          <a:bodyPr wrap="square" rtlCol="0">
            <a:spAutoFit/>
          </a:bodyPr>
          <a:lstStyle/>
          <a:p>
            <a:pPr algn="ctr">
              <a:lnSpc>
                <a:spcPct val="130000"/>
              </a:lnSpc>
            </a:pPr>
            <a:r>
              <a:rPr lang="zh-CN" altLang="zh-CN" sz="3600" dirty="0"/>
              <a:t>基于</a:t>
            </a:r>
            <a:r>
              <a:rPr lang="en-US" altLang="zh-CN" sz="3600" dirty="0"/>
              <a:t>SSM</a:t>
            </a:r>
            <a:r>
              <a:rPr lang="zh-CN" altLang="zh-CN" sz="3600" dirty="0"/>
              <a:t>框架的中医体质检测系统的设计与实现</a:t>
            </a:r>
            <a:endParaRPr lang="zh-CN" altLang="en-US" sz="3600" b="1" dirty="0" smtClean="0">
              <a:latin typeface="宋体" panose="02010600030101010101" pitchFamily="2" charset="-122"/>
              <a:ea typeface="宋体" panose="02010600030101010101" pitchFamily="2"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2</a:t>
            </a:r>
            <a:endParaRPr lang="zh-CN" altLang="en-US" sz="7200" b="1" dirty="0">
              <a:solidFill>
                <a:schemeClr val="bg1"/>
              </a:solidFill>
            </a:endParaRPr>
          </a:p>
        </p:txBody>
      </p:sp>
      <p:sp>
        <p:nvSpPr>
          <p:cNvPr id="4" name="矩形 3"/>
          <p:cNvSpPr/>
          <p:nvPr/>
        </p:nvSpPr>
        <p:spPr>
          <a:xfrm>
            <a:off x="5590162" y="2694513"/>
            <a:ext cx="2621280" cy="829945"/>
          </a:xfrm>
          <a:prstGeom prst="rect">
            <a:avLst/>
          </a:prstGeom>
        </p:spPr>
        <p:txBody>
          <a:bodyPr wrap="none">
            <a:spAutoFit/>
          </a:bodyPr>
          <a:lstStyle/>
          <a:p>
            <a:r>
              <a:rPr lang="zh-CN" altLang="en-US" sz="4800" dirty="0" smtClean="0">
                <a:solidFill>
                  <a:schemeClr val="bg1"/>
                </a:solidFill>
                <a:latin typeface="+mj-ea"/>
              </a:rPr>
              <a:t>文献综述</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0464" y="152773"/>
            <a:ext cx="11056060" cy="699594"/>
          </a:xfrm>
        </p:spPr>
        <p:txBody>
          <a:bodyPr>
            <a:normAutofit/>
          </a:bodyPr>
          <a:lstStyle/>
          <a:p>
            <a:r>
              <a:rPr lang="zh-CN" smtClean="0">
                <a:solidFill>
                  <a:srgbClr val="071F65"/>
                </a:solidFill>
              </a:rPr>
              <a:t>文献综述</a:t>
            </a:r>
            <a:endParaRPr lang="zh-CN" dirty="0">
              <a:solidFill>
                <a:srgbClr val="071F65"/>
              </a:solidFill>
            </a:endParaRPr>
          </a:p>
        </p:txBody>
      </p:sp>
      <p:sp>
        <p:nvSpPr>
          <p:cNvPr id="40" name="矩形 39"/>
          <p:cNvSpPr/>
          <p:nvPr/>
        </p:nvSpPr>
        <p:spPr>
          <a:xfrm>
            <a:off x="1268955" y="1216789"/>
            <a:ext cx="8565596" cy="5355312"/>
          </a:xfrm>
          <a:prstGeom prst="rect">
            <a:avLst/>
          </a:prstGeom>
          <a:noFill/>
          <a:effectLst/>
        </p:spPr>
        <p:txBody>
          <a:bodyPr wrap="square">
            <a:spAutoFit/>
          </a:bodyPr>
          <a:lstStyle/>
          <a:p>
            <a:r>
              <a:rPr b="1" dirty="0">
                <a:latin typeface="宋体" panose="02010600030101010101" pitchFamily="2" charset="-122"/>
                <a:ea typeface="宋体" panose="02010600030101010101" pitchFamily="2" charset="-122"/>
                <a:cs typeface="宋体" panose="02010600030101010101" pitchFamily="2" charset="-122"/>
              </a:rPr>
              <a:t>参考文献</a:t>
            </a:r>
          </a:p>
          <a:p>
            <a:r>
              <a:rPr lang="en-US" altLang="zh-CN" b="1" dirty="0">
                <a:latin typeface="宋体" panose="02010600030101010101" pitchFamily="2" charset="-122"/>
                <a:ea typeface="宋体" panose="02010600030101010101" pitchFamily="2" charset="-122"/>
                <a:cs typeface="宋体" panose="02010600030101010101" pitchFamily="2" charset="-122"/>
              </a:rPr>
              <a:t>[1]	</a:t>
            </a:r>
            <a:r>
              <a:rPr lang="zh-CN" altLang="en-US" b="1" dirty="0">
                <a:latin typeface="宋体" panose="02010600030101010101" pitchFamily="2" charset="-122"/>
                <a:ea typeface="宋体" panose="02010600030101010101" pitchFamily="2" charset="-122"/>
                <a:cs typeface="宋体" panose="02010600030101010101" pitchFamily="2" charset="-122"/>
              </a:rPr>
              <a:t>罗萍萍</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夏巍</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林济铿</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张耀先</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赵沛虎</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工程项目管理系统的设计与实现</a:t>
            </a:r>
            <a:r>
              <a:rPr lang="en-US" altLang="zh-CN" b="1" dirty="0">
                <a:latin typeface="宋体" panose="02010600030101010101" pitchFamily="2" charset="-122"/>
                <a:ea typeface="宋体" panose="02010600030101010101" pitchFamily="2" charset="-122"/>
                <a:cs typeface="宋体" panose="02010600030101010101" pitchFamily="2" charset="-122"/>
              </a:rPr>
              <a:t>[J];</a:t>
            </a:r>
            <a:r>
              <a:rPr lang="zh-CN" altLang="en-US" b="1" dirty="0">
                <a:latin typeface="宋体" panose="02010600030101010101" pitchFamily="2" charset="-122"/>
                <a:ea typeface="宋体" panose="02010600030101010101" pitchFamily="2" charset="-122"/>
                <a:cs typeface="宋体" panose="02010600030101010101" pitchFamily="2" charset="-122"/>
              </a:rPr>
              <a:t>电力系统及其自动化学报</a:t>
            </a:r>
            <a:r>
              <a:rPr lang="en-US" altLang="zh-CN" b="1" dirty="0">
                <a:latin typeface="宋体" panose="02010600030101010101" pitchFamily="2" charset="-122"/>
                <a:ea typeface="宋体" panose="02010600030101010101" pitchFamily="2" charset="-122"/>
                <a:cs typeface="宋体" panose="02010600030101010101" pitchFamily="2" charset="-122"/>
              </a:rPr>
              <a:t>;2011</a:t>
            </a:r>
            <a:r>
              <a:rPr lang="zh-CN" altLang="en-US" b="1" dirty="0">
                <a:latin typeface="宋体" panose="02010600030101010101" pitchFamily="2" charset="-122"/>
                <a:ea typeface="宋体" panose="02010600030101010101" pitchFamily="2" charset="-122"/>
                <a:cs typeface="宋体" panose="02010600030101010101" pitchFamily="2" charset="-122"/>
              </a:rPr>
              <a:t>年</a:t>
            </a:r>
            <a:r>
              <a:rPr lang="en-US" altLang="zh-CN" b="1" dirty="0">
                <a:latin typeface="宋体" panose="02010600030101010101" pitchFamily="2" charset="-122"/>
                <a:ea typeface="宋体" panose="02010600030101010101" pitchFamily="2" charset="-122"/>
                <a:cs typeface="宋体" panose="02010600030101010101" pitchFamily="2" charset="-122"/>
              </a:rPr>
              <a:t>03</a:t>
            </a:r>
            <a:r>
              <a:rPr lang="zh-CN" altLang="en-US" b="1" dirty="0">
                <a:latin typeface="宋体" panose="02010600030101010101" pitchFamily="2" charset="-122"/>
                <a:ea typeface="宋体" panose="02010600030101010101" pitchFamily="2" charset="-122"/>
                <a:cs typeface="宋体" panose="02010600030101010101" pitchFamily="2" charset="-122"/>
              </a:rPr>
              <a:t>期</a:t>
            </a:r>
          </a:p>
          <a:p>
            <a:r>
              <a:rPr lang="en-US" altLang="zh-CN" b="1" dirty="0">
                <a:latin typeface="宋体" panose="02010600030101010101" pitchFamily="2" charset="-122"/>
                <a:ea typeface="宋体" panose="02010600030101010101" pitchFamily="2" charset="-122"/>
                <a:cs typeface="宋体" panose="02010600030101010101" pitchFamily="2" charset="-122"/>
              </a:rPr>
              <a:t>[2]	</a:t>
            </a:r>
            <a:r>
              <a:rPr lang="zh-CN" altLang="en-US" b="1" dirty="0">
                <a:latin typeface="宋体" panose="02010600030101010101" pitchFamily="2" charset="-122"/>
                <a:ea typeface="宋体" panose="02010600030101010101" pitchFamily="2" charset="-122"/>
                <a:cs typeface="宋体" panose="02010600030101010101" pitchFamily="2" charset="-122"/>
              </a:rPr>
              <a:t>吕滨</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许兆新</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温丽华</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科研项目管理系统的设计与实现</a:t>
            </a:r>
            <a:r>
              <a:rPr lang="en-US" altLang="zh-CN" b="1" dirty="0">
                <a:latin typeface="宋体" panose="02010600030101010101" pitchFamily="2" charset="-122"/>
                <a:ea typeface="宋体" panose="02010600030101010101" pitchFamily="2" charset="-122"/>
                <a:cs typeface="宋体" panose="02010600030101010101" pitchFamily="2" charset="-122"/>
              </a:rPr>
              <a:t>[J];</a:t>
            </a:r>
            <a:r>
              <a:rPr lang="zh-CN" altLang="en-US" b="1" dirty="0">
                <a:latin typeface="宋体" panose="02010600030101010101" pitchFamily="2" charset="-122"/>
                <a:ea typeface="宋体" panose="02010600030101010101" pitchFamily="2" charset="-122"/>
                <a:cs typeface="宋体" panose="02010600030101010101" pitchFamily="2" charset="-122"/>
              </a:rPr>
              <a:t>黑龙江工程学院学报</a:t>
            </a:r>
            <a:r>
              <a:rPr lang="en-US" altLang="zh-CN" b="1" dirty="0">
                <a:latin typeface="宋体" panose="02010600030101010101" pitchFamily="2" charset="-122"/>
                <a:ea typeface="宋体" panose="02010600030101010101" pitchFamily="2" charset="-122"/>
                <a:cs typeface="宋体" panose="02010600030101010101" pitchFamily="2" charset="-122"/>
              </a:rPr>
              <a:t>;2005</a:t>
            </a:r>
            <a:r>
              <a:rPr lang="zh-CN" altLang="en-US" b="1" dirty="0">
                <a:latin typeface="宋体" panose="02010600030101010101" pitchFamily="2" charset="-122"/>
                <a:ea typeface="宋体" panose="02010600030101010101" pitchFamily="2" charset="-122"/>
                <a:cs typeface="宋体" panose="02010600030101010101" pitchFamily="2" charset="-122"/>
              </a:rPr>
              <a:t>年</a:t>
            </a:r>
            <a:r>
              <a:rPr lang="en-US" altLang="zh-CN" b="1" dirty="0">
                <a:latin typeface="宋体" panose="02010600030101010101" pitchFamily="2" charset="-122"/>
                <a:ea typeface="宋体" panose="02010600030101010101" pitchFamily="2" charset="-122"/>
                <a:cs typeface="宋体" panose="02010600030101010101" pitchFamily="2" charset="-122"/>
              </a:rPr>
              <a:t>04</a:t>
            </a:r>
            <a:r>
              <a:rPr lang="zh-CN" altLang="en-US" b="1" dirty="0">
                <a:latin typeface="宋体" panose="02010600030101010101" pitchFamily="2" charset="-122"/>
                <a:ea typeface="宋体" panose="02010600030101010101" pitchFamily="2" charset="-122"/>
                <a:cs typeface="宋体" panose="02010600030101010101" pitchFamily="2" charset="-122"/>
              </a:rPr>
              <a:t>期</a:t>
            </a:r>
          </a:p>
          <a:p>
            <a:r>
              <a:rPr lang="en-US" altLang="zh-CN" b="1" dirty="0">
                <a:latin typeface="宋体" panose="02010600030101010101" pitchFamily="2" charset="-122"/>
                <a:ea typeface="宋体" panose="02010600030101010101" pitchFamily="2" charset="-122"/>
                <a:cs typeface="宋体" panose="02010600030101010101" pitchFamily="2" charset="-122"/>
              </a:rPr>
              <a:t>[3]	</a:t>
            </a:r>
            <a:r>
              <a:rPr lang="zh-CN" altLang="en-US" b="1" dirty="0">
                <a:latin typeface="宋体" panose="02010600030101010101" pitchFamily="2" charset="-122"/>
                <a:ea typeface="宋体" panose="02010600030101010101" pitchFamily="2" charset="-122"/>
                <a:cs typeface="宋体" panose="02010600030101010101" pitchFamily="2" charset="-122"/>
              </a:rPr>
              <a:t>范莉娅</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王爱民</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肖田元</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曾诚</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基于</a:t>
            </a:r>
            <a:r>
              <a:rPr lang="en-US" altLang="zh-CN" b="1" dirty="0">
                <a:latin typeface="宋体" panose="02010600030101010101" pitchFamily="2" charset="-122"/>
                <a:ea typeface="宋体" panose="02010600030101010101" pitchFamily="2" charset="-122"/>
                <a:cs typeface="宋体" panose="02010600030101010101" pitchFamily="2" charset="-122"/>
              </a:rPr>
              <a:t>Web</a:t>
            </a:r>
            <a:r>
              <a:rPr lang="zh-CN" altLang="en-US" b="1" dirty="0">
                <a:latin typeface="宋体" panose="02010600030101010101" pitchFamily="2" charset="-122"/>
                <a:ea typeface="宋体" panose="02010600030101010101" pitchFamily="2" charset="-122"/>
                <a:cs typeface="宋体" panose="02010600030101010101" pitchFamily="2" charset="-122"/>
              </a:rPr>
              <a:t>的全生命周期项目管理系统研究</a:t>
            </a:r>
            <a:r>
              <a:rPr lang="en-US" altLang="zh-CN" b="1" dirty="0">
                <a:latin typeface="宋体" panose="02010600030101010101" pitchFamily="2" charset="-122"/>
                <a:ea typeface="宋体" panose="02010600030101010101" pitchFamily="2" charset="-122"/>
                <a:cs typeface="宋体" panose="02010600030101010101" pitchFamily="2" charset="-122"/>
              </a:rPr>
              <a:t>[J];</a:t>
            </a:r>
            <a:r>
              <a:rPr lang="zh-CN" altLang="en-US" b="1" dirty="0">
                <a:latin typeface="宋体" panose="02010600030101010101" pitchFamily="2" charset="-122"/>
                <a:ea typeface="宋体" panose="02010600030101010101" pitchFamily="2" charset="-122"/>
                <a:cs typeface="宋体" panose="02010600030101010101" pitchFamily="2" charset="-122"/>
              </a:rPr>
              <a:t>机械科学与技术</a:t>
            </a:r>
            <a:r>
              <a:rPr lang="en-US" altLang="zh-CN" b="1" dirty="0">
                <a:latin typeface="宋体" panose="02010600030101010101" pitchFamily="2" charset="-122"/>
                <a:ea typeface="宋体" panose="02010600030101010101" pitchFamily="2" charset="-122"/>
                <a:cs typeface="宋体" panose="02010600030101010101" pitchFamily="2" charset="-122"/>
              </a:rPr>
              <a:t>;2005</a:t>
            </a:r>
            <a:r>
              <a:rPr lang="zh-CN" altLang="en-US" b="1" dirty="0">
                <a:latin typeface="宋体" panose="02010600030101010101" pitchFamily="2" charset="-122"/>
                <a:ea typeface="宋体" panose="02010600030101010101" pitchFamily="2" charset="-122"/>
                <a:cs typeface="宋体" panose="02010600030101010101" pitchFamily="2" charset="-122"/>
              </a:rPr>
              <a:t>年</a:t>
            </a:r>
            <a:r>
              <a:rPr lang="en-US" altLang="zh-CN" b="1" dirty="0">
                <a:latin typeface="宋体" panose="02010600030101010101" pitchFamily="2" charset="-122"/>
                <a:ea typeface="宋体" panose="02010600030101010101" pitchFamily="2" charset="-122"/>
                <a:cs typeface="宋体" panose="02010600030101010101" pitchFamily="2" charset="-122"/>
              </a:rPr>
              <a:t>05</a:t>
            </a:r>
            <a:r>
              <a:rPr lang="zh-CN" altLang="en-US" b="1" dirty="0">
                <a:latin typeface="宋体" panose="02010600030101010101" pitchFamily="2" charset="-122"/>
                <a:ea typeface="宋体" panose="02010600030101010101" pitchFamily="2" charset="-122"/>
                <a:cs typeface="宋体" panose="02010600030101010101" pitchFamily="2" charset="-122"/>
              </a:rPr>
              <a:t>期</a:t>
            </a:r>
          </a:p>
          <a:p>
            <a:r>
              <a:rPr lang="en-US" altLang="zh-CN" b="1" dirty="0">
                <a:latin typeface="宋体" panose="02010600030101010101" pitchFamily="2" charset="-122"/>
                <a:ea typeface="宋体" panose="02010600030101010101" pitchFamily="2" charset="-122"/>
                <a:cs typeface="宋体" panose="02010600030101010101" pitchFamily="2" charset="-122"/>
              </a:rPr>
              <a:t>[4]	</a:t>
            </a:r>
            <a:r>
              <a:rPr lang="zh-CN" altLang="en-US" b="1" dirty="0">
                <a:latin typeface="宋体" panose="02010600030101010101" pitchFamily="2" charset="-122"/>
                <a:ea typeface="宋体" panose="02010600030101010101" pitchFamily="2" charset="-122"/>
                <a:cs typeface="宋体" panose="02010600030101010101" pitchFamily="2" charset="-122"/>
              </a:rPr>
              <a:t>张俊萍</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朱小冬</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侯娜</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张鲁</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梁欣</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基于</a:t>
            </a:r>
            <a:r>
              <a:rPr lang="en-US" altLang="zh-CN" b="1" dirty="0">
                <a:latin typeface="宋体" panose="02010600030101010101" pitchFamily="2" charset="-122"/>
                <a:ea typeface="宋体" panose="02010600030101010101" pitchFamily="2" charset="-122"/>
                <a:cs typeface="宋体" panose="02010600030101010101" pitchFamily="2" charset="-122"/>
              </a:rPr>
              <a:t>SSM</a:t>
            </a:r>
            <a:r>
              <a:rPr lang="zh-CN" altLang="en-US" b="1" dirty="0">
                <a:latin typeface="宋体" panose="02010600030101010101" pitchFamily="2" charset="-122"/>
                <a:ea typeface="宋体" panose="02010600030101010101" pitchFamily="2" charset="-122"/>
                <a:cs typeface="宋体" panose="02010600030101010101" pitchFamily="2" charset="-122"/>
              </a:rPr>
              <a:t>的软件体系结构开发过程研究</a:t>
            </a:r>
            <a:r>
              <a:rPr lang="en-US" altLang="zh-CN" b="1" dirty="0">
                <a:latin typeface="宋体" panose="02010600030101010101" pitchFamily="2" charset="-122"/>
                <a:ea typeface="宋体" panose="02010600030101010101" pitchFamily="2" charset="-122"/>
                <a:cs typeface="宋体" panose="02010600030101010101" pitchFamily="2" charset="-122"/>
              </a:rPr>
              <a:t>[J];</a:t>
            </a:r>
            <a:r>
              <a:rPr lang="zh-CN" altLang="en-US" b="1" dirty="0">
                <a:latin typeface="宋体" panose="02010600030101010101" pitchFamily="2" charset="-122"/>
                <a:ea typeface="宋体" panose="02010600030101010101" pitchFamily="2" charset="-122"/>
                <a:cs typeface="宋体" panose="02010600030101010101" pitchFamily="2" charset="-122"/>
              </a:rPr>
              <a:t>计算机测量与控制</a:t>
            </a:r>
            <a:r>
              <a:rPr lang="en-US" altLang="zh-CN" b="1" dirty="0">
                <a:latin typeface="宋体" panose="02010600030101010101" pitchFamily="2" charset="-122"/>
                <a:ea typeface="宋体" panose="02010600030101010101" pitchFamily="2" charset="-122"/>
                <a:cs typeface="宋体" panose="02010600030101010101" pitchFamily="2" charset="-122"/>
              </a:rPr>
              <a:t>;2011</a:t>
            </a:r>
            <a:r>
              <a:rPr lang="zh-CN" altLang="en-US" b="1" dirty="0">
                <a:latin typeface="宋体" panose="02010600030101010101" pitchFamily="2" charset="-122"/>
                <a:ea typeface="宋体" panose="02010600030101010101" pitchFamily="2" charset="-122"/>
                <a:cs typeface="宋体" panose="02010600030101010101" pitchFamily="2" charset="-122"/>
              </a:rPr>
              <a:t>年</a:t>
            </a:r>
            <a:r>
              <a:rPr lang="en-US" altLang="zh-CN" b="1" dirty="0">
                <a:latin typeface="宋体" panose="02010600030101010101" pitchFamily="2" charset="-122"/>
                <a:ea typeface="宋体" panose="02010600030101010101" pitchFamily="2" charset="-122"/>
                <a:cs typeface="宋体" panose="02010600030101010101" pitchFamily="2" charset="-122"/>
              </a:rPr>
              <a:t>08</a:t>
            </a:r>
            <a:r>
              <a:rPr lang="zh-CN" altLang="en-US" b="1" dirty="0">
                <a:latin typeface="宋体" panose="02010600030101010101" pitchFamily="2" charset="-122"/>
                <a:ea typeface="宋体" panose="02010600030101010101" pitchFamily="2" charset="-122"/>
                <a:cs typeface="宋体" panose="02010600030101010101" pitchFamily="2" charset="-122"/>
              </a:rPr>
              <a:t>期</a:t>
            </a:r>
          </a:p>
          <a:p>
            <a:r>
              <a:rPr lang="en-US" altLang="zh-CN" b="1" dirty="0">
                <a:latin typeface="宋体" panose="02010600030101010101" pitchFamily="2" charset="-122"/>
                <a:ea typeface="宋体" panose="02010600030101010101" pitchFamily="2" charset="-122"/>
                <a:cs typeface="宋体" panose="02010600030101010101" pitchFamily="2" charset="-122"/>
              </a:rPr>
              <a:t>[5]	</a:t>
            </a:r>
            <a:r>
              <a:rPr lang="zh-CN" altLang="en-US" b="1" dirty="0">
                <a:latin typeface="宋体" panose="02010600030101010101" pitchFamily="2" charset="-122"/>
                <a:ea typeface="宋体" panose="02010600030101010101" pitchFamily="2" charset="-122"/>
                <a:cs typeface="宋体" panose="02010600030101010101" pitchFamily="2" charset="-122"/>
              </a:rPr>
              <a:t>谌湘倩</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狄文辉</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孙冬</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基于</a:t>
            </a:r>
            <a:r>
              <a:rPr lang="en-US" altLang="zh-CN" b="1" dirty="0">
                <a:latin typeface="宋体" panose="02010600030101010101" pitchFamily="2" charset="-122"/>
                <a:ea typeface="宋体" panose="02010600030101010101" pitchFamily="2" charset="-122"/>
                <a:cs typeface="宋体" panose="02010600030101010101" pitchFamily="2" charset="-122"/>
              </a:rPr>
              <a:t>SSH</a:t>
            </a:r>
            <a:r>
              <a:rPr lang="zh-CN" altLang="en-US" b="1" dirty="0">
                <a:latin typeface="宋体" panose="02010600030101010101" pitchFamily="2" charset="-122"/>
                <a:ea typeface="宋体" panose="02010600030101010101" pitchFamily="2" charset="-122"/>
                <a:cs typeface="宋体" panose="02010600030101010101" pitchFamily="2" charset="-122"/>
              </a:rPr>
              <a:t>框架与</a:t>
            </a:r>
            <a:r>
              <a:rPr lang="en-US" altLang="zh-CN" b="1" dirty="0">
                <a:latin typeface="宋体" panose="02010600030101010101" pitchFamily="2" charset="-122"/>
                <a:ea typeface="宋体" panose="02010600030101010101" pitchFamily="2" charset="-122"/>
                <a:cs typeface="宋体" panose="02010600030101010101" pitchFamily="2" charset="-122"/>
              </a:rPr>
              <a:t>AJAX</a:t>
            </a:r>
            <a:r>
              <a:rPr lang="zh-CN" altLang="en-US" b="1" dirty="0">
                <a:latin typeface="宋体" panose="02010600030101010101" pitchFamily="2" charset="-122"/>
                <a:ea typeface="宋体" panose="02010600030101010101" pitchFamily="2" charset="-122"/>
                <a:cs typeface="宋体" panose="02010600030101010101" pitchFamily="2" charset="-122"/>
              </a:rPr>
              <a:t>技术的</a:t>
            </a:r>
            <a:r>
              <a:rPr lang="en-US" altLang="zh-CN" b="1" dirty="0" err="1">
                <a:latin typeface="宋体" panose="02010600030101010101" pitchFamily="2" charset="-122"/>
                <a:ea typeface="宋体" panose="02010600030101010101" pitchFamily="2" charset="-122"/>
                <a:cs typeface="宋体" panose="02010600030101010101" pitchFamily="2" charset="-122"/>
              </a:rPr>
              <a:t>JavaWeb</a:t>
            </a:r>
            <a:r>
              <a:rPr lang="zh-CN" altLang="en-US" b="1" dirty="0">
                <a:latin typeface="宋体" panose="02010600030101010101" pitchFamily="2" charset="-122"/>
                <a:ea typeface="宋体" panose="02010600030101010101" pitchFamily="2" charset="-122"/>
                <a:cs typeface="宋体" panose="02010600030101010101" pitchFamily="2" charset="-122"/>
              </a:rPr>
              <a:t>应用开发</a:t>
            </a:r>
            <a:r>
              <a:rPr lang="en-US" altLang="zh-CN" b="1" dirty="0">
                <a:latin typeface="宋体" panose="02010600030101010101" pitchFamily="2" charset="-122"/>
                <a:ea typeface="宋体" panose="02010600030101010101" pitchFamily="2" charset="-122"/>
                <a:cs typeface="宋体" panose="02010600030101010101" pitchFamily="2" charset="-122"/>
              </a:rPr>
              <a:t>[J];</a:t>
            </a:r>
            <a:r>
              <a:rPr lang="zh-CN" altLang="en-US" b="1" dirty="0">
                <a:latin typeface="宋体" panose="02010600030101010101" pitchFamily="2" charset="-122"/>
                <a:ea typeface="宋体" panose="02010600030101010101" pitchFamily="2" charset="-122"/>
                <a:cs typeface="宋体" panose="02010600030101010101" pitchFamily="2" charset="-122"/>
              </a:rPr>
              <a:t>计算机工程与设计</a:t>
            </a:r>
            <a:r>
              <a:rPr lang="en-US" altLang="zh-CN" b="1" dirty="0">
                <a:latin typeface="宋体" panose="02010600030101010101" pitchFamily="2" charset="-122"/>
                <a:ea typeface="宋体" panose="02010600030101010101" pitchFamily="2" charset="-122"/>
                <a:cs typeface="宋体" panose="02010600030101010101" pitchFamily="2" charset="-122"/>
              </a:rPr>
              <a:t>;2009</a:t>
            </a:r>
            <a:r>
              <a:rPr lang="zh-CN" altLang="en-US" b="1" dirty="0">
                <a:latin typeface="宋体" panose="02010600030101010101" pitchFamily="2" charset="-122"/>
                <a:ea typeface="宋体" panose="02010600030101010101" pitchFamily="2" charset="-122"/>
                <a:cs typeface="宋体" panose="02010600030101010101" pitchFamily="2" charset="-122"/>
              </a:rPr>
              <a:t>年</a:t>
            </a:r>
            <a:r>
              <a:rPr lang="en-US" altLang="zh-CN" b="1" dirty="0">
                <a:latin typeface="宋体" panose="02010600030101010101" pitchFamily="2" charset="-122"/>
                <a:ea typeface="宋体" panose="02010600030101010101" pitchFamily="2" charset="-122"/>
                <a:cs typeface="宋体" panose="02010600030101010101" pitchFamily="2" charset="-122"/>
              </a:rPr>
              <a:t>10</a:t>
            </a:r>
            <a:r>
              <a:rPr lang="zh-CN" altLang="en-US" b="1" dirty="0">
                <a:latin typeface="宋体" panose="02010600030101010101" pitchFamily="2" charset="-122"/>
                <a:ea typeface="宋体" panose="02010600030101010101" pitchFamily="2" charset="-122"/>
                <a:cs typeface="宋体" panose="02010600030101010101" pitchFamily="2" charset="-122"/>
              </a:rPr>
              <a:t>期</a:t>
            </a:r>
          </a:p>
          <a:p>
            <a:r>
              <a:rPr lang="en-US" altLang="zh-CN" b="1" dirty="0">
                <a:latin typeface="宋体" panose="02010600030101010101" pitchFamily="2" charset="-122"/>
                <a:ea typeface="宋体" panose="02010600030101010101" pitchFamily="2" charset="-122"/>
                <a:cs typeface="宋体" panose="02010600030101010101" pitchFamily="2" charset="-122"/>
              </a:rPr>
              <a:t>[6]	</a:t>
            </a:r>
            <a:r>
              <a:rPr lang="zh-CN" altLang="en-US" b="1" dirty="0">
                <a:latin typeface="宋体" panose="02010600030101010101" pitchFamily="2" charset="-122"/>
                <a:ea typeface="宋体" panose="02010600030101010101" pitchFamily="2" charset="-122"/>
                <a:cs typeface="宋体" panose="02010600030101010101" pitchFamily="2" charset="-122"/>
              </a:rPr>
              <a:t>任晓鹏</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赵文兵</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张春平</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基于框架的</a:t>
            </a:r>
            <a:r>
              <a:rPr lang="en-US" altLang="zh-CN" b="1" dirty="0">
                <a:latin typeface="宋体" panose="02010600030101010101" pitchFamily="2" charset="-122"/>
                <a:ea typeface="宋体" panose="02010600030101010101" pitchFamily="2" charset="-122"/>
                <a:cs typeface="宋体" panose="02010600030101010101" pitchFamily="2" charset="-122"/>
              </a:rPr>
              <a:t>Web</a:t>
            </a:r>
            <a:r>
              <a:rPr lang="zh-CN" altLang="en-US" b="1" dirty="0">
                <a:latin typeface="宋体" panose="02010600030101010101" pitchFamily="2" charset="-122"/>
                <a:ea typeface="宋体" panose="02010600030101010101" pitchFamily="2" charset="-122"/>
                <a:cs typeface="宋体" panose="02010600030101010101" pitchFamily="2" charset="-122"/>
              </a:rPr>
              <a:t>系统开发研究</a:t>
            </a:r>
            <a:r>
              <a:rPr lang="en-US" altLang="zh-CN" b="1" dirty="0">
                <a:latin typeface="宋体" panose="02010600030101010101" pitchFamily="2" charset="-122"/>
                <a:ea typeface="宋体" panose="02010600030101010101" pitchFamily="2" charset="-122"/>
                <a:cs typeface="宋体" panose="02010600030101010101" pitchFamily="2" charset="-122"/>
              </a:rPr>
              <a:t>[J];</a:t>
            </a:r>
            <a:r>
              <a:rPr lang="zh-CN" altLang="en-US" b="1" dirty="0">
                <a:latin typeface="宋体" panose="02010600030101010101" pitchFamily="2" charset="-122"/>
                <a:ea typeface="宋体" panose="02010600030101010101" pitchFamily="2" charset="-122"/>
                <a:cs typeface="宋体" panose="02010600030101010101" pitchFamily="2" charset="-122"/>
              </a:rPr>
              <a:t>计算机工程与设计</a:t>
            </a:r>
            <a:r>
              <a:rPr lang="en-US" altLang="zh-CN" b="1" dirty="0">
                <a:latin typeface="宋体" panose="02010600030101010101" pitchFamily="2" charset="-122"/>
                <a:ea typeface="宋体" panose="02010600030101010101" pitchFamily="2" charset="-122"/>
                <a:cs typeface="宋体" panose="02010600030101010101" pitchFamily="2" charset="-122"/>
              </a:rPr>
              <a:t>;2010</a:t>
            </a:r>
            <a:r>
              <a:rPr lang="zh-CN" altLang="en-US" b="1" dirty="0">
                <a:latin typeface="宋体" panose="02010600030101010101" pitchFamily="2" charset="-122"/>
                <a:ea typeface="宋体" panose="02010600030101010101" pitchFamily="2" charset="-122"/>
                <a:cs typeface="宋体" panose="02010600030101010101" pitchFamily="2" charset="-122"/>
              </a:rPr>
              <a:t>年</a:t>
            </a:r>
            <a:r>
              <a:rPr lang="en-US" altLang="zh-CN" b="1" dirty="0">
                <a:latin typeface="宋体" panose="02010600030101010101" pitchFamily="2" charset="-122"/>
                <a:ea typeface="宋体" panose="02010600030101010101" pitchFamily="2" charset="-122"/>
                <a:cs typeface="宋体" panose="02010600030101010101" pitchFamily="2" charset="-122"/>
              </a:rPr>
              <a:t>04</a:t>
            </a:r>
            <a:r>
              <a:rPr lang="zh-CN" altLang="en-US" b="1" dirty="0">
                <a:latin typeface="宋体" panose="02010600030101010101" pitchFamily="2" charset="-122"/>
                <a:ea typeface="宋体" panose="02010600030101010101" pitchFamily="2" charset="-122"/>
                <a:cs typeface="宋体" panose="02010600030101010101" pitchFamily="2" charset="-122"/>
              </a:rPr>
              <a:t>期</a:t>
            </a:r>
          </a:p>
          <a:p>
            <a:r>
              <a:rPr lang="en-US" altLang="zh-CN" b="1" dirty="0">
                <a:latin typeface="宋体" panose="02010600030101010101" pitchFamily="2" charset="-122"/>
                <a:ea typeface="宋体" panose="02010600030101010101" pitchFamily="2" charset="-122"/>
                <a:cs typeface="宋体" panose="02010600030101010101" pitchFamily="2" charset="-122"/>
              </a:rPr>
              <a:t>[7]	</a:t>
            </a:r>
            <a:r>
              <a:rPr lang="zh-CN" altLang="en-US" b="1" dirty="0">
                <a:latin typeface="宋体" panose="02010600030101010101" pitchFamily="2" charset="-122"/>
                <a:ea typeface="宋体" panose="02010600030101010101" pitchFamily="2" charset="-122"/>
                <a:cs typeface="宋体" panose="02010600030101010101" pitchFamily="2" charset="-122"/>
              </a:rPr>
              <a:t>王艳清</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陈红</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基于</a:t>
            </a:r>
            <a:r>
              <a:rPr lang="en-US" altLang="zh-CN" b="1" dirty="0">
                <a:latin typeface="宋体" panose="02010600030101010101" pitchFamily="2" charset="-122"/>
                <a:ea typeface="宋体" panose="02010600030101010101" pitchFamily="2" charset="-122"/>
                <a:cs typeface="宋体" panose="02010600030101010101" pitchFamily="2" charset="-122"/>
              </a:rPr>
              <a:t>SSM</a:t>
            </a:r>
            <a:r>
              <a:rPr lang="zh-CN" altLang="en-US" b="1" dirty="0">
                <a:latin typeface="宋体" panose="02010600030101010101" pitchFamily="2" charset="-122"/>
                <a:ea typeface="宋体" panose="02010600030101010101" pitchFamily="2" charset="-122"/>
                <a:cs typeface="宋体" panose="02010600030101010101" pitchFamily="2" charset="-122"/>
              </a:rPr>
              <a:t>框架的智能</a:t>
            </a:r>
            <a:r>
              <a:rPr lang="en-US" altLang="zh-CN" b="1" dirty="0">
                <a:latin typeface="宋体" panose="02010600030101010101" pitchFamily="2" charset="-122"/>
                <a:ea typeface="宋体" panose="02010600030101010101" pitchFamily="2" charset="-122"/>
                <a:cs typeface="宋体" panose="02010600030101010101" pitchFamily="2" charset="-122"/>
              </a:rPr>
              <a:t>web</a:t>
            </a:r>
            <a:r>
              <a:rPr lang="zh-CN" altLang="en-US" b="1" dirty="0">
                <a:latin typeface="宋体" panose="02010600030101010101" pitchFamily="2" charset="-122"/>
                <a:ea typeface="宋体" panose="02010600030101010101" pitchFamily="2" charset="-122"/>
                <a:cs typeface="宋体" panose="02010600030101010101" pitchFamily="2" charset="-122"/>
              </a:rPr>
              <a:t>系统研发设计</a:t>
            </a:r>
            <a:r>
              <a:rPr lang="en-US" altLang="zh-CN" b="1" dirty="0">
                <a:latin typeface="宋体" panose="02010600030101010101" pitchFamily="2" charset="-122"/>
                <a:ea typeface="宋体" panose="02010600030101010101" pitchFamily="2" charset="-122"/>
                <a:cs typeface="宋体" panose="02010600030101010101" pitchFamily="2" charset="-122"/>
              </a:rPr>
              <a:t>[J];</a:t>
            </a:r>
            <a:r>
              <a:rPr lang="zh-CN" altLang="en-US" b="1" dirty="0">
                <a:latin typeface="宋体" panose="02010600030101010101" pitchFamily="2" charset="-122"/>
                <a:ea typeface="宋体" panose="02010600030101010101" pitchFamily="2" charset="-122"/>
                <a:cs typeface="宋体" panose="02010600030101010101" pitchFamily="2" charset="-122"/>
              </a:rPr>
              <a:t>计算机工程与设计</a:t>
            </a:r>
            <a:r>
              <a:rPr lang="en-US" altLang="zh-CN" b="1" dirty="0">
                <a:latin typeface="宋体" panose="02010600030101010101" pitchFamily="2" charset="-122"/>
                <a:ea typeface="宋体" panose="02010600030101010101" pitchFamily="2" charset="-122"/>
                <a:cs typeface="宋体" panose="02010600030101010101" pitchFamily="2" charset="-122"/>
              </a:rPr>
              <a:t>;2012</a:t>
            </a:r>
            <a:r>
              <a:rPr lang="zh-CN" altLang="en-US" b="1" dirty="0">
                <a:latin typeface="宋体" panose="02010600030101010101" pitchFamily="2" charset="-122"/>
                <a:ea typeface="宋体" panose="02010600030101010101" pitchFamily="2" charset="-122"/>
                <a:cs typeface="宋体" panose="02010600030101010101" pitchFamily="2" charset="-122"/>
              </a:rPr>
              <a:t>年</a:t>
            </a:r>
            <a:r>
              <a:rPr lang="en-US" altLang="zh-CN" b="1" dirty="0">
                <a:latin typeface="宋体" panose="02010600030101010101" pitchFamily="2" charset="-122"/>
                <a:ea typeface="宋体" panose="02010600030101010101" pitchFamily="2" charset="-122"/>
                <a:cs typeface="宋体" panose="02010600030101010101" pitchFamily="2" charset="-122"/>
              </a:rPr>
              <a:t>12</a:t>
            </a:r>
            <a:r>
              <a:rPr lang="zh-CN" altLang="en-US" b="1" dirty="0">
                <a:latin typeface="宋体" panose="02010600030101010101" pitchFamily="2" charset="-122"/>
                <a:ea typeface="宋体" panose="02010600030101010101" pitchFamily="2" charset="-122"/>
                <a:cs typeface="宋体" panose="02010600030101010101" pitchFamily="2" charset="-122"/>
              </a:rPr>
              <a:t>期</a:t>
            </a:r>
          </a:p>
          <a:p>
            <a:r>
              <a:rPr lang="en-US" altLang="zh-CN" b="1" dirty="0">
                <a:latin typeface="宋体" panose="02010600030101010101" pitchFamily="2" charset="-122"/>
                <a:ea typeface="宋体" panose="02010600030101010101" pitchFamily="2" charset="-122"/>
                <a:cs typeface="宋体" panose="02010600030101010101" pitchFamily="2" charset="-122"/>
              </a:rPr>
              <a:t>[8]	</a:t>
            </a:r>
            <a:r>
              <a:rPr lang="zh-CN" altLang="en-US" b="1" dirty="0">
                <a:latin typeface="宋体" panose="02010600030101010101" pitchFamily="2" charset="-122"/>
                <a:ea typeface="宋体" panose="02010600030101010101" pitchFamily="2" charset="-122"/>
                <a:cs typeface="宋体" panose="02010600030101010101" pitchFamily="2" charset="-122"/>
              </a:rPr>
              <a:t>王钱</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王蓉</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张利</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基于</a:t>
            </a:r>
            <a:r>
              <a:rPr lang="en-US" altLang="zh-CN" b="1" dirty="0" err="1">
                <a:latin typeface="宋体" panose="02010600030101010101" pitchFamily="2" charset="-122"/>
                <a:ea typeface="宋体" panose="02010600030101010101" pitchFamily="2" charset="-122"/>
                <a:cs typeface="宋体" panose="02010600030101010101" pitchFamily="2" charset="-122"/>
              </a:rPr>
              <a:t>iBatis</a:t>
            </a:r>
            <a:r>
              <a:rPr lang="zh-CN" altLang="en-US" b="1" dirty="0">
                <a:latin typeface="宋体" panose="02010600030101010101" pitchFamily="2" charset="-122"/>
                <a:ea typeface="宋体" panose="02010600030101010101" pitchFamily="2" charset="-122"/>
                <a:cs typeface="宋体" panose="02010600030101010101" pitchFamily="2" charset="-122"/>
              </a:rPr>
              <a:t>的通用数据持久层的研究与设计</a:t>
            </a:r>
            <a:r>
              <a:rPr lang="en-US" altLang="zh-CN" b="1" dirty="0">
                <a:latin typeface="宋体" panose="02010600030101010101" pitchFamily="2" charset="-122"/>
                <a:ea typeface="宋体" panose="02010600030101010101" pitchFamily="2" charset="-122"/>
                <a:cs typeface="宋体" panose="02010600030101010101" pitchFamily="2" charset="-122"/>
              </a:rPr>
              <a:t>[J];</a:t>
            </a:r>
            <a:r>
              <a:rPr lang="zh-CN" altLang="en-US" b="1" dirty="0">
                <a:latin typeface="宋体" panose="02010600030101010101" pitchFamily="2" charset="-122"/>
                <a:ea typeface="宋体" panose="02010600030101010101" pitchFamily="2" charset="-122"/>
                <a:cs typeface="宋体" panose="02010600030101010101" pitchFamily="2" charset="-122"/>
              </a:rPr>
              <a:t>微计算机信息</a:t>
            </a:r>
            <a:r>
              <a:rPr lang="en-US" altLang="zh-CN" b="1" dirty="0">
                <a:latin typeface="宋体" panose="02010600030101010101" pitchFamily="2" charset="-122"/>
                <a:ea typeface="宋体" panose="02010600030101010101" pitchFamily="2" charset="-122"/>
                <a:cs typeface="宋体" panose="02010600030101010101" pitchFamily="2" charset="-122"/>
              </a:rPr>
              <a:t>;2007</a:t>
            </a:r>
            <a:r>
              <a:rPr lang="zh-CN" altLang="en-US" b="1" dirty="0">
                <a:latin typeface="宋体" panose="02010600030101010101" pitchFamily="2" charset="-122"/>
                <a:ea typeface="宋体" panose="02010600030101010101" pitchFamily="2" charset="-122"/>
                <a:cs typeface="宋体" panose="02010600030101010101" pitchFamily="2" charset="-122"/>
              </a:rPr>
              <a:t>年</a:t>
            </a:r>
            <a:r>
              <a:rPr lang="en-US" altLang="zh-CN" b="1" dirty="0">
                <a:latin typeface="宋体" panose="02010600030101010101" pitchFamily="2" charset="-122"/>
                <a:ea typeface="宋体" panose="02010600030101010101" pitchFamily="2" charset="-122"/>
                <a:cs typeface="宋体" panose="02010600030101010101" pitchFamily="2" charset="-122"/>
              </a:rPr>
              <a:t>12</a:t>
            </a:r>
            <a:r>
              <a:rPr lang="zh-CN" altLang="en-US" b="1" dirty="0">
                <a:latin typeface="宋体" panose="02010600030101010101" pitchFamily="2" charset="-122"/>
                <a:ea typeface="宋体" panose="02010600030101010101" pitchFamily="2" charset="-122"/>
                <a:cs typeface="宋体" panose="02010600030101010101" pitchFamily="2" charset="-122"/>
              </a:rPr>
              <a:t>期</a:t>
            </a:r>
          </a:p>
          <a:p>
            <a:r>
              <a:rPr lang="en-US" altLang="zh-CN" b="1" dirty="0">
                <a:latin typeface="宋体" panose="02010600030101010101" pitchFamily="2" charset="-122"/>
                <a:ea typeface="宋体" panose="02010600030101010101" pitchFamily="2" charset="-122"/>
                <a:cs typeface="宋体" panose="02010600030101010101" pitchFamily="2" charset="-122"/>
              </a:rPr>
              <a:t>[9]	[9]	</a:t>
            </a:r>
            <a:r>
              <a:rPr lang="zh-CN" altLang="en-US" b="1" dirty="0">
                <a:latin typeface="宋体" panose="02010600030101010101" pitchFamily="2" charset="-122"/>
                <a:ea typeface="宋体" panose="02010600030101010101" pitchFamily="2" charset="-122"/>
                <a:cs typeface="宋体" panose="02010600030101010101" pitchFamily="2" charset="-122"/>
              </a:rPr>
              <a:t>刘天真</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董彦军</a:t>
            </a:r>
            <a:r>
              <a:rPr lang="en-US" altLang="zh-CN" b="1" dirty="0">
                <a:latin typeface="宋体" panose="02010600030101010101" pitchFamily="2" charset="-122"/>
                <a:ea typeface="宋体" panose="02010600030101010101" pitchFamily="2" charset="-122"/>
                <a:cs typeface="宋体" panose="02010600030101010101" pitchFamily="2" charset="-122"/>
              </a:rPr>
              <a:t>;;</a:t>
            </a:r>
            <a:r>
              <a:rPr lang="zh-CN" altLang="en-US" b="1" dirty="0">
                <a:latin typeface="宋体" panose="02010600030101010101" pitchFamily="2" charset="-122"/>
                <a:ea typeface="宋体" panose="02010600030101010101" pitchFamily="2" charset="-122"/>
                <a:cs typeface="宋体" panose="02010600030101010101" pitchFamily="2" charset="-122"/>
              </a:rPr>
              <a:t>高校科研项目管理系统开发研究</a:t>
            </a:r>
            <a:r>
              <a:rPr lang="en-US" altLang="zh-CN" b="1" dirty="0">
                <a:latin typeface="宋体" panose="02010600030101010101" pitchFamily="2" charset="-122"/>
                <a:ea typeface="宋体" panose="02010600030101010101" pitchFamily="2" charset="-122"/>
                <a:cs typeface="宋体" panose="02010600030101010101" pitchFamily="2" charset="-122"/>
              </a:rPr>
              <a:t>[J];</a:t>
            </a:r>
            <a:r>
              <a:rPr lang="zh-CN" altLang="en-US" b="1" dirty="0">
                <a:latin typeface="宋体" panose="02010600030101010101" pitchFamily="2" charset="-122"/>
                <a:ea typeface="宋体" panose="02010600030101010101" pitchFamily="2" charset="-122"/>
                <a:cs typeface="宋体" panose="02010600030101010101" pitchFamily="2" charset="-122"/>
              </a:rPr>
              <a:t>中国高校科技与产业化</a:t>
            </a:r>
            <a:r>
              <a:rPr lang="en-US" altLang="zh-CN" b="1" dirty="0">
                <a:latin typeface="宋体" panose="02010600030101010101" pitchFamily="2" charset="-122"/>
                <a:ea typeface="宋体" panose="02010600030101010101" pitchFamily="2" charset="-122"/>
                <a:cs typeface="宋体" panose="02010600030101010101" pitchFamily="2" charset="-122"/>
              </a:rPr>
              <a:t>;2009</a:t>
            </a:r>
            <a:r>
              <a:rPr lang="zh-CN" altLang="en-US" b="1" dirty="0">
                <a:latin typeface="宋体" panose="02010600030101010101" pitchFamily="2" charset="-122"/>
                <a:ea typeface="宋体" panose="02010600030101010101" pitchFamily="2" charset="-122"/>
                <a:cs typeface="宋体" panose="02010600030101010101" pitchFamily="2" charset="-122"/>
              </a:rPr>
              <a:t>年</a:t>
            </a:r>
            <a:r>
              <a:rPr lang="en-US" altLang="zh-CN" b="1" dirty="0">
                <a:latin typeface="宋体" panose="02010600030101010101" pitchFamily="2" charset="-122"/>
                <a:ea typeface="宋体" panose="02010600030101010101" pitchFamily="2" charset="-122"/>
                <a:cs typeface="宋体" panose="02010600030101010101" pitchFamily="2" charset="-122"/>
              </a:rPr>
              <a:t>12</a:t>
            </a:r>
            <a:r>
              <a:rPr lang="zh-CN" altLang="en-US" b="1" dirty="0">
                <a:latin typeface="宋体" panose="02010600030101010101" pitchFamily="2" charset="-122"/>
                <a:ea typeface="宋体" panose="02010600030101010101" pitchFamily="2" charset="-122"/>
                <a:cs typeface="宋体" panose="02010600030101010101" pitchFamily="2" charset="-122"/>
              </a:rPr>
              <a:t>期</a:t>
            </a: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14:dur="9">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randombar(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3</a:t>
            </a:r>
            <a:endParaRPr lang="zh-CN" altLang="en-US" sz="7200" b="1" dirty="0">
              <a:solidFill>
                <a:schemeClr val="bg1"/>
              </a:solidFill>
            </a:endParaRPr>
          </a:p>
        </p:txBody>
      </p:sp>
      <p:sp>
        <p:nvSpPr>
          <p:cNvPr id="4" name="矩形 3"/>
          <p:cNvSpPr/>
          <p:nvPr/>
        </p:nvSpPr>
        <p:spPr>
          <a:xfrm>
            <a:off x="5658240" y="2717761"/>
            <a:ext cx="3162300" cy="829945"/>
          </a:xfrm>
          <a:prstGeom prst="rect">
            <a:avLst/>
          </a:prstGeom>
        </p:spPr>
        <p:txBody>
          <a:bodyPr wrap="none">
            <a:spAutoFit/>
          </a:bodyPr>
          <a:lstStyle/>
          <a:p>
            <a:r>
              <a:rPr lang="zh-CN" altLang="en-US" sz="4800" dirty="0" smtClean="0">
                <a:solidFill>
                  <a:schemeClr val="bg1"/>
                </a:solidFill>
                <a:latin typeface="+mj-ea"/>
              </a:rPr>
              <a:t>论 文 结 构</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71F65"/>
                </a:solidFill>
              </a:rPr>
              <a:t>论文结构</a:t>
            </a:r>
          </a:p>
        </p:txBody>
      </p:sp>
      <p:sp>
        <p:nvSpPr>
          <p:cNvPr id="28" name="矩形 27"/>
          <p:cNvSpPr/>
          <p:nvPr/>
        </p:nvSpPr>
        <p:spPr>
          <a:xfrm>
            <a:off x="1049354" y="1082590"/>
            <a:ext cx="9943465" cy="535531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cs typeface="宋体" panose="02010600030101010101" pitchFamily="2" charset="-122"/>
              </a:rPr>
              <a:t>1</a:t>
            </a:r>
            <a:r>
              <a:rPr lang="zh-CN" altLang="en-US" dirty="0">
                <a:latin typeface="宋体" panose="02010600030101010101" pitchFamily="2" charset="-122"/>
                <a:ea typeface="宋体" panose="02010600030101010101" pitchFamily="2" charset="-122"/>
                <a:cs typeface="宋体" panose="02010600030101010101" pitchFamily="2" charset="-122"/>
              </a:rPr>
              <a:t>、题目</a:t>
            </a:r>
          </a:p>
          <a:p>
            <a:r>
              <a:rPr lang="zh-CN" altLang="en-US" dirty="0">
                <a:latin typeface="宋体" panose="02010600030101010101" pitchFamily="2" charset="-122"/>
                <a:ea typeface="宋体" panose="02010600030101010101" pitchFamily="2" charset="-122"/>
                <a:cs typeface="宋体" panose="02010600030101010101" pitchFamily="2" charset="-122"/>
              </a:rPr>
              <a:t>即标题，它的主要作用是概括整个论文的中心内容。题目要确切、恰当、鲜明、简短、精炼</a:t>
            </a:r>
            <a:r>
              <a:rPr lang="zh-CN" altLang="en-US" dirty="0" smtClean="0">
                <a:latin typeface="宋体" panose="02010600030101010101" pitchFamily="2" charset="-122"/>
                <a:ea typeface="宋体" panose="02010600030101010101" pitchFamily="2" charset="-122"/>
                <a:cs typeface="宋体" panose="02010600030101010101" pitchFamily="2" charset="-122"/>
              </a:rPr>
              <a:t>。</a:t>
            </a:r>
            <a:endParaRPr lang="en-US" altLang="zh-CN" dirty="0" smtClean="0">
              <a:latin typeface="宋体" panose="02010600030101010101" pitchFamily="2" charset="-122"/>
              <a:ea typeface="宋体" panose="02010600030101010101" pitchFamily="2" charset="-122"/>
              <a:cs typeface="宋体" panose="02010600030101010101" pitchFamily="2" charset="-122"/>
            </a:endParaRPr>
          </a:p>
          <a:p>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en-US" dirty="0">
                <a:latin typeface="宋体" panose="02010600030101010101" pitchFamily="2" charset="-122"/>
                <a:ea typeface="宋体" panose="02010600030101010101" pitchFamily="2" charset="-122"/>
                <a:cs typeface="宋体" panose="02010600030101010101" pitchFamily="2" charset="-122"/>
              </a:rPr>
              <a:t>、</a:t>
            </a:r>
            <a:r>
              <a:rPr lang="zh-CN" altLang="en-US" dirty="0" smtClean="0">
                <a:latin typeface="宋体" panose="02010600030101010101" pitchFamily="2" charset="-122"/>
                <a:ea typeface="宋体" panose="02010600030101010101" pitchFamily="2" charset="-122"/>
                <a:cs typeface="宋体" panose="02010600030101010101" pitchFamily="2" charset="-122"/>
              </a:rPr>
              <a:t>目录 </a:t>
            </a:r>
            <a:endParaRPr lang="en-US" altLang="zh-CN" dirty="0" smtClean="0">
              <a:latin typeface="宋体" panose="02010600030101010101" pitchFamily="2" charset="-122"/>
              <a:ea typeface="宋体" panose="02010600030101010101" pitchFamily="2" charset="-122"/>
              <a:cs typeface="宋体" panose="02010600030101010101" pitchFamily="2" charset="-122"/>
            </a:endParaRPr>
          </a:p>
          <a:p>
            <a:r>
              <a:rPr lang="zh-CN" altLang="en-US" dirty="0" smtClean="0">
                <a:latin typeface="宋体" panose="02010600030101010101" pitchFamily="2" charset="-122"/>
                <a:ea typeface="宋体" panose="02010600030101010101" pitchFamily="2" charset="-122"/>
                <a:cs typeface="宋体" panose="02010600030101010101" pitchFamily="2" charset="-122"/>
              </a:rPr>
              <a:t>反映</a:t>
            </a:r>
            <a:r>
              <a:rPr lang="zh-CN" altLang="en-US" dirty="0">
                <a:latin typeface="宋体" panose="02010600030101010101" pitchFamily="2" charset="-122"/>
                <a:ea typeface="宋体" panose="02010600030101010101" pitchFamily="2" charset="-122"/>
                <a:cs typeface="宋体" panose="02010600030101010101" pitchFamily="2" charset="-122"/>
              </a:rPr>
              <a:t>论文的纲要。</a:t>
            </a:r>
          </a:p>
          <a:p>
            <a:r>
              <a:rPr lang="en-US" altLang="zh-CN" dirty="0">
                <a:latin typeface="宋体" panose="02010600030101010101" pitchFamily="2" charset="-122"/>
                <a:ea typeface="宋体" panose="02010600030101010101" pitchFamily="2" charset="-122"/>
                <a:cs typeface="宋体" panose="02010600030101010101" pitchFamily="2" charset="-122"/>
              </a:rPr>
              <a:t>3</a:t>
            </a:r>
            <a:r>
              <a:rPr altLang="zh-CN" dirty="0" smtClean="0">
                <a:latin typeface="宋体" panose="02010600030101010101" pitchFamily="2" charset="-122"/>
                <a:ea typeface="宋体" panose="02010600030101010101" pitchFamily="2" charset="-122"/>
                <a:cs typeface="宋体" panose="02010600030101010101" pitchFamily="2" charset="-122"/>
              </a:rPr>
              <a:t>、摘要</a:t>
            </a:r>
          </a:p>
          <a:p>
            <a:r>
              <a:rPr altLang="zh-CN" dirty="0" smtClean="0">
                <a:latin typeface="宋体" panose="02010600030101010101" pitchFamily="2" charset="-122"/>
                <a:ea typeface="宋体" panose="02010600030101010101" pitchFamily="2" charset="-122"/>
                <a:cs typeface="宋体" panose="02010600030101010101" pitchFamily="2" charset="-122"/>
              </a:rPr>
              <a:t>摘要是论文内容不加注释和评论的简短陈述。它要求把文章讨论的主要问题、取得的主要成果作明晰的交代，使无法或无时间阅读完全文的读者读后能获得大致全面、清楚、明了的信息与印象。摘要的语句最好不要与前言或结论部分雷同，以免给人以重复之感。</a:t>
            </a:r>
          </a:p>
          <a:p>
            <a:r>
              <a:rPr lang="en-US" altLang="zh-CN" dirty="0">
                <a:latin typeface="宋体" panose="02010600030101010101" pitchFamily="2" charset="-122"/>
                <a:ea typeface="宋体" panose="02010600030101010101" pitchFamily="2" charset="-122"/>
                <a:cs typeface="宋体" panose="02010600030101010101" pitchFamily="2" charset="-122"/>
              </a:rPr>
              <a:t>4</a:t>
            </a:r>
            <a:r>
              <a:rPr altLang="zh-CN" dirty="0" smtClean="0">
                <a:latin typeface="宋体" panose="02010600030101010101" pitchFamily="2" charset="-122"/>
                <a:ea typeface="宋体" panose="02010600030101010101" pitchFamily="2" charset="-122"/>
                <a:cs typeface="宋体" panose="02010600030101010101" pitchFamily="2" charset="-122"/>
              </a:rPr>
              <a:t>、关键词</a:t>
            </a:r>
          </a:p>
          <a:p>
            <a:r>
              <a:rPr altLang="zh-CN" dirty="0" err="1" smtClean="0">
                <a:latin typeface="宋体" panose="02010600030101010101" pitchFamily="2" charset="-122"/>
                <a:ea typeface="宋体" panose="02010600030101010101" pitchFamily="2" charset="-122"/>
                <a:cs typeface="宋体" panose="02010600030101010101" pitchFamily="2" charset="-122"/>
              </a:rPr>
              <a:t>关键词是为便于文献索引的制作而从论文中选出的最核心的专业性概念或词语</a:t>
            </a:r>
            <a:r>
              <a:rPr altLang="zh-CN" dirty="0" smtClean="0">
                <a:latin typeface="宋体" panose="02010600030101010101" pitchFamily="2" charset="-122"/>
                <a:ea typeface="宋体" panose="02010600030101010101" pitchFamily="2" charset="-122"/>
                <a:cs typeface="宋体" panose="02010600030101010101" pitchFamily="2" charset="-122"/>
              </a:rPr>
              <a:t>。</a:t>
            </a:r>
          </a:p>
          <a:p>
            <a:r>
              <a:rPr lang="en-US" altLang="zh-CN" dirty="0">
                <a:latin typeface="宋体" panose="02010600030101010101" pitchFamily="2" charset="-122"/>
                <a:ea typeface="宋体" panose="02010600030101010101" pitchFamily="2" charset="-122"/>
                <a:cs typeface="宋体" panose="02010600030101010101" pitchFamily="2" charset="-122"/>
              </a:rPr>
              <a:t>5</a:t>
            </a:r>
            <a:r>
              <a:rPr altLang="zh-CN" dirty="0" smtClean="0">
                <a:latin typeface="宋体" panose="02010600030101010101" pitchFamily="2" charset="-122"/>
                <a:ea typeface="宋体" panose="02010600030101010101" pitchFamily="2" charset="-122"/>
                <a:cs typeface="宋体" panose="02010600030101010101" pitchFamily="2" charset="-122"/>
              </a:rPr>
              <a:t>、序言</a:t>
            </a:r>
          </a:p>
          <a:p>
            <a:r>
              <a:rPr altLang="zh-CN" dirty="0" err="1" smtClean="0">
                <a:latin typeface="宋体" panose="02010600030101010101" pitchFamily="2" charset="-122"/>
                <a:ea typeface="宋体" panose="02010600030101010101" pitchFamily="2" charset="-122"/>
                <a:cs typeface="宋体" panose="02010600030101010101" pitchFamily="2" charset="-122"/>
              </a:rPr>
              <a:t>序言也叫引言、前言、绪论等，是放在正文前面的短文</a:t>
            </a:r>
            <a:r>
              <a:rPr altLang="zh-CN" dirty="0" smtClean="0">
                <a:latin typeface="宋体" panose="02010600030101010101" pitchFamily="2" charset="-122"/>
                <a:ea typeface="宋体" panose="02010600030101010101" pitchFamily="2" charset="-122"/>
                <a:cs typeface="宋体" panose="02010600030101010101" pitchFamily="2" charset="-122"/>
              </a:rPr>
              <a:t>。</a:t>
            </a:r>
          </a:p>
          <a:p>
            <a:r>
              <a:rPr lang="en-US" altLang="zh-CN" dirty="0">
                <a:latin typeface="宋体" panose="02010600030101010101" pitchFamily="2" charset="-122"/>
                <a:ea typeface="宋体" panose="02010600030101010101" pitchFamily="2" charset="-122"/>
                <a:cs typeface="宋体" panose="02010600030101010101" pitchFamily="2" charset="-122"/>
              </a:rPr>
              <a:t>6</a:t>
            </a:r>
            <a:r>
              <a:rPr altLang="zh-CN" dirty="0" smtClean="0">
                <a:latin typeface="宋体" panose="02010600030101010101" pitchFamily="2" charset="-122"/>
                <a:ea typeface="宋体" panose="02010600030101010101" pitchFamily="2" charset="-122"/>
                <a:cs typeface="宋体" panose="02010600030101010101" pitchFamily="2" charset="-122"/>
              </a:rPr>
              <a:t>、正文</a:t>
            </a:r>
          </a:p>
          <a:p>
            <a:r>
              <a:rPr altLang="zh-CN" dirty="0" smtClean="0">
                <a:latin typeface="宋体" panose="02010600030101010101" pitchFamily="2" charset="-122"/>
                <a:ea typeface="宋体" panose="02010600030101010101" pitchFamily="2" charset="-122"/>
                <a:cs typeface="宋体" panose="02010600030101010101" pitchFamily="2" charset="-122"/>
              </a:rPr>
              <a:t>正文是论文的躯体或核心部分，又叫“本论”，是展开论题、表达作者个人研究成果的部分。它要求作者运用有力的证据对所提出的中心论点展开论证。整个论证应层次清楚、段落分明、逻辑线条清晰，应围绕中心论点、层层剥笋地设立分论点。任一层次都包含论点、论据、论证这三要素；小论点说明分论点，分论点说明中心论点。</a:t>
            </a:r>
          </a:p>
          <a:p>
            <a:r>
              <a:rPr lang="en-US" altLang="zh-CN" dirty="0">
                <a:latin typeface="宋体" panose="02010600030101010101" pitchFamily="2" charset="-122"/>
                <a:ea typeface="宋体" panose="02010600030101010101" pitchFamily="2" charset="-122"/>
                <a:cs typeface="宋体" panose="02010600030101010101" pitchFamily="2" charset="-122"/>
              </a:rPr>
              <a:t>7</a:t>
            </a:r>
            <a:r>
              <a:rPr altLang="zh-CN" dirty="0" smtClean="0">
                <a:latin typeface="宋体" panose="02010600030101010101" pitchFamily="2" charset="-122"/>
                <a:ea typeface="宋体" panose="02010600030101010101" pitchFamily="2" charset="-122"/>
                <a:cs typeface="宋体" panose="02010600030101010101" pitchFamily="2" charset="-122"/>
              </a:rPr>
              <a:t>、结论是论文的收尾部分，写论证得到的结果。</a:t>
            </a:r>
          </a:p>
          <a:p>
            <a:r>
              <a:rPr altLang="zh-CN" dirty="0" smtClean="0">
                <a:latin typeface="宋体" panose="02010600030101010101" pitchFamily="2" charset="-122"/>
                <a:ea typeface="宋体" panose="02010600030101010101" pitchFamily="2" charset="-122"/>
                <a:cs typeface="宋体" panose="02010600030101010101" pitchFamily="2" charset="-122"/>
              </a:rPr>
              <a:t>      </a:t>
            </a:r>
            <a:endParaRPr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71F65"/>
                </a:solidFill>
              </a:rPr>
              <a:t>论文结构</a:t>
            </a:r>
          </a:p>
        </p:txBody>
      </p:sp>
      <p:sp>
        <p:nvSpPr>
          <p:cNvPr id="28" name="矩形 27"/>
          <p:cNvSpPr/>
          <p:nvPr/>
        </p:nvSpPr>
        <p:spPr>
          <a:xfrm>
            <a:off x="1049354" y="1300954"/>
            <a:ext cx="9943465" cy="2031325"/>
          </a:xfrm>
          <a:prstGeom prst="rect">
            <a:avLst/>
          </a:prstGeom>
        </p:spPr>
        <p:txBody>
          <a:bodyPr wrap="square">
            <a:spAutoFit/>
          </a:bodyPr>
          <a:lstStyle/>
          <a:p>
            <a:r>
              <a:rPr lang="en-US" altLang="zh-CN" dirty="0"/>
              <a:t>8</a:t>
            </a:r>
            <a:r>
              <a:rPr lang="zh-CN" altLang="zh-CN" dirty="0"/>
              <a:t>、致谢</a:t>
            </a:r>
          </a:p>
          <a:p>
            <a:r>
              <a:rPr lang="zh-CN" altLang="zh-CN" dirty="0"/>
              <a:t>为对直接或间接帮助过自己的人表示感谢，一般在论文结尾处应以简短的文字表示感谢。</a:t>
            </a:r>
          </a:p>
          <a:p>
            <a:r>
              <a:rPr lang="en-US" altLang="zh-CN" dirty="0"/>
              <a:t>9</a:t>
            </a:r>
            <a:r>
              <a:rPr lang="zh-CN" altLang="zh-CN" dirty="0"/>
              <a:t>、参考文献</a:t>
            </a:r>
            <a:r>
              <a:rPr lang="en-US" altLang="zh-CN" dirty="0"/>
              <a:t>(</a:t>
            </a:r>
            <a:r>
              <a:rPr lang="zh-CN" altLang="zh-CN" dirty="0"/>
              <a:t>或引文注释</a:t>
            </a:r>
            <a:r>
              <a:rPr lang="en-US" altLang="zh-CN" dirty="0"/>
              <a:t>)</a:t>
            </a:r>
            <a:endParaRPr lang="zh-CN" altLang="zh-CN" dirty="0"/>
          </a:p>
          <a:p>
            <a:r>
              <a:rPr lang="zh-CN" altLang="zh-CN" dirty="0"/>
              <a:t>在论文的末尾列出在研究这一课题和撰写论文过程中，参考和引用了哪些文献资料。</a:t>
            </a:r>
          </a:p>
          <a:p>
            <a:r>
              <a:rPr lang="en-US" altLang="zh-CN" dirty="0"/>
              <a:t>10</a:t>
            </a:r>
            <a:r>
              <a:rPr lang="zh-CN" altLang="zh-CN" dirty="0"/>
              <a:t>、附录</a:t>
            </a:r>
          </a:p>
          <a:p>
            <a:r>
              <a:rPr lang="zh-CN" altLang="zh-CN" dirty="0"/>
              <a:t>在论文之后附上不便放进正文的重要数据、表格、公式、程序等资料，供读者阅读论文时参考。</a:t>
            </a:r>
          </a:p>
          <a:p>
            <a:r>
              <a:rPr altLang="zh-CN" dirty="0" smtClean="0">
                <a:latin typeface="宋体" panose="02010600030101010101" pitchFamily="2" charset="-122"/>
                <a:ea typeface="宋体" panose="02010600030101010101" pitchFamily="2" charset="-122"/>
                <a:cs typeface="宋体" panose="02010600030101010101" pitchFamily="2" charset="-122"/>
              </a:rPr>
              <a:t>      </a:t>
            </a:r>
            <a:endParaRPr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val="9509043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heme/theme1.xml><?xml version="1.0" encoding="utf-8"?>
<a:theme xmlns:a="http://schemas.openxmlformats.org/drawingml/2006/main" name="A000120140530A99PPBG">
  <a:themeElements>
    <a:clrScheme name="自定义 1">
      <a:dk1>
        <a:srgbClr val="3D3F41"/>
      </a:dk1>
      <a:lt1>
        <a:srgbClr val="FFFFFF"/>
      </a:lt1>
      <a:dk2>
        <a:srgbClr val="454749"/>
      </a:dk2>
      <a:lt2>
        <a:srgbClr val="FFFFFF"/>
      </a:lt2>
      <a:accent1>
        <a:srgbClr val="A3005B"/>
      </a:accent1>
      <a:accent2>
        <a:srgbClr val="A57DA5"/>
      </a:accent2>
      <a:accent3>
        <a:srgbClr val="706A80"/>
      </a:accent3>
      <a:accent4>
        <a:srgbClr val="C09468"/>
      </a:accent4>
      <a:accent5>
        <a:srgbClr val="98C7DC"/>
      </a:accent5>
      <a:accent6>
        <a:srgbClr val="FFC000"/>
      </a:accent6>
      <a:hlink>
        <a:srgbClr val="00B0F0"/>
      </a:hlink>
      <a:folHlink>
        <a:srgbClr val="AFB2B4"/>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24</TotalTime>
  <Words>529</Words>
  <Application>Microsoft Office PowerPoint</Application>
  <PresentationFormat>宽屏</PresentationFormat>
  <Paragraphs>108</Paragraphs>
  <Slides>12</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华文细黑</vt:lpstr>
      <vt:lpstr>宋体</vt:lpstr>
      <vt:lpstr>微软雅黑</vt:lpstr>
      <vt:lpstr>幼圆</vt:lpstr>
      <vt:lpstr>Arial</vt:lpstr>
      <vt:lpstr>Arial Black</vt:lpstr>
      <vt:lpstr>Calibri</vt:lpstr>
      <vt:lpstr>Times New Roman</vt:lpstr>
      <vt:lpstr>Wingdings 2</vt:lpstr>
      <vt:lpstr>A000120140530A99PPBG</vt:lpstr>
      <vt:lpstr>PowerPoint 演示文稿</vt:lpstr>
      <vt:lpstr>目录</vt:lpstr>
      <vt:lpstr>PowerPoint 演示文稿</vt:lpstr>
      <vt:lpstr>选题意义</vt:lpstr>
      <vt:lpstr>PowerPoint 演示文稿</vt:lpstr>
      <vt:lpstr>文献综述</vt:lpstr>
      <vt:lpstr>PowerPoint 演示文稿</vt:lpstr>
      <vt:lpstr>论文结构</vt:lpstr>
      <vt:lpstr>论文结构</vt:lpstr>
      <vt:lpstr>PowerPoint 演示文稿</vt:lpstr>
      <vt:lpstr>工作计划</vt:lpstr>
      <vt:lpstr>PowerPoint 演示文稿</vt:lpstr>
    </vt:vector>
  </TitlesOfParts>
  <Company>号百公司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dell</cp:lastModifiedBy>
  <cp:revision>297</cp:revision>
  <dcterms:created xsi:type="dcterms:W3CDTF">2014-06-03T07:56:00Z</dcterms:created>
  <dcterms:modified xsi:type="dcterms:W3CDTF">2018-10-15T07:12:52Z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2052-10.1.0.7566</vt:lpwstr>
  </property>
</Properties>
</file>