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sldIdLst>
    <p:sldId id="257" r:id="rId2"/>
    <p:sldId id="258" r:id="rId3"/>
    <p:sldId id="261" r:id="rId4"/>
    <p:sldId id="262" r:id="rId5"/>
    <p:sldId id="263" r:id="rId6"/>
    <p:sldId id="26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7" d="100"/>
          <a:sy n="87" d="100"/>
        </p:scale>
        <p:origin x="-643"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57108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2018/10/15</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2018/10/15</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2018/10/15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2018/10/15</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033" b="27251"/>
          <a:stretch>
            <a:fillRect/>
          </a:stretch>
        </p:blipFill>
        <p:spPr bwMode="auto">
          <a:xfrm>
            <a:off x="0" y="2564904"/>
            <a:ext cx="3774864" cy="429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623392" y="3621021"/>
            <a:ext cx="288032"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rot="5400000">
            <a:off x="1275325" y="5233061"/>
            <a:ext cx="288032" cy="128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矩形 14"/>
          <p:cNvSpPr/>
          <p:nvPr/>
        </p:nvSpPr>
        <p:spPr>
          <a:xfrm>
            <a:off x="681391" y="2966196"/>
            <a:ext cx="144016" cy="2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矩形 21"/>
          <p:cNvSpPr/>
          <p:nvPr/>
        </p:nvSpPr>
        <p:spPr>
          <a:xfrm>
            <a:off x="3071664" y="5837299"/>
            <a:ext cx="336037" cy="138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12"/>
          <p:cNvSpPr txBox="1"/>
          <p:nvPr/>
        </p:nvSpPr>
        <p:spPr>
          <a:xfrm>
            <a:off x="3909695" y="968375"/>
            <a:ext cx="7338060" cy="58169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6400" b="1" dirty="0" smtClean="0">
                <a:solidFill>
                  <a:schemeClr val="tx1">
                    <a:lumMod val="95000"/>
                    <a:lumOff val="5000"/>
                  </a:schemeClr>
                </a:solidFill>
                <a:uFillTx/>
                <a:latin typeface="华文彩云" panose="02010800040101010101" charset="0"/>
                <a:ea typeface="华文彩云" panose="02010800040101010101" pitchFamily="2" charset="-122"/>
                <a:cs typeface="经典繁仿黑" panose="02010609000101010101" pitchFamily="49" charset="-122"/>
              </a:rPr>
              <a:t>开题报告</a:t>
            </a:r>
          </a:p>
          <a:p>
            <a:r>
              <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学院：计算机科学技术学院</a:t>
            </a:r>
          </a:p>
          <a:p>
            <a:r>
              <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姓名</a:t>
            </a:r>
            <a:r>
              <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：浩日瓦</a:t>
            </a:r>
            <a:endPar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班级</a:t>
            </a:r>
            <a:r>
              <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：嵌入式</a:t>
            </a:r>
            <a:r>
              <a:rPr lang="en-US" altLang="zh-CN"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2</a:t>
            </a:r>
            <a:r>
              <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班</a:t>
            </a:r>
            <a:endParaRPr lang="en-US" altLang="zh-CN"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学</a:t>
            </a:r>
            <a:r>
              <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号：</a:t>
            </a:r>
            <a:r>
              <a:rPr lang="en-US" altLang="zh-CN"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20151104818</a:t>
            </a:r>
            <a:endPar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论文题目</a:t>
            </a:r>
            <a:r>
              <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a:t>
            </a:r>
            <a:r>
              <a:rPr lang="zh-CN" altLang="zh-CN" sz="4400" b="1" dirty="0">
                <a:solidFill>
                  <a:schemeClr val="tx1">
                    <a:lumMod val="95000"/>
                    <a:lumOff val="5000"/>
                  </a:schemeClr>
                </a:solidFill>
                <a:latin typeface="宋体" panose="02010600030101010101" pitchFamily="2" charset="-122"/>
                <a:ea typeface="宋体" panose="02010600030101010101" pitchFamily="2" charset="-122"/>
                <a:cs typeface="经典繁仿黑" panose="02010609000101010101" pitchFamily="49" charset="-122"/>
              </a:rPr>
              <a:t>基于</a:t>
            </a:r>
            <a:r>
              <a:rPr lang="en-US" altLang="zh-CN" sz="4400" b="1" dirty="0">
                <a:solidFill>
                  <a:schemeClr val="tx1">
                    <a:lumMod val="95000"/>
                    <a:lumOff val="5000"/>
                  </a:schemeClr>
                </a:solidFill>
                <a:latin typeface="宋体" panose="02010600030101010101" pitchFamily="2" charset="-122"/>
                <a:ea typeface="宋体" panose="02010600030101010101" pitchFamily="2" charset="-122"/>
                <a:cs typeface="经典繁仿黑" panose="02010609000101010101" pitchFamily="49" charset="-122"/>
              </a:rPr>
              <a:t>SSM</a:t>
            </a:r>
            <a:r>
              <a:rPr lang="zh-CN" altLang="zh-CN" sz="4400" b="1" dirty="0">
                <a:solidFill>
                  <a:schemeClr val="tx1">
                    <a:lumMod val="95000"/>
                    <a:lumOff val="5000"/>
                  </a:schemeClr>
                </a:solidFill>
                <a:latin typeface="宋体" panose="02010600030101010101" pitchFamily="2" charset="-122"/>
                <a:ea typeface="宋体" panose="02010600030101010101" pitchFamily="2" charset="-122"/>
                <a:cs typeface="经典繁仿黑" panose="02010609000101010101" pitchFamily="49" charset="-122"/>
              </a:rPr>
              <a:t>飞机订票系统设计与</a:t>
            </a:r>
            <a:r>
              <a:rPr lang="zh-CN" altLang="zh-CN" sz="4400" b="1" dirty="0" smtClean="0">
                <a:solidFill>
                  <a:schemeClr val="tx1">
                    <a:lumMod val="95000"/>
                    <a:lumOff val="5000"/>
                  </a:schemeClr>
                </a:solidFill>
                <a:latin typeface="宋体" panose="02010600030101010101" pitchFamily="2" charset="-122"/>
                <a:ea typeface="宋体" panose="02010600030101010101" pitchFamily="2" charset="-122"/>
                <a:cs typeface="经典繁仿黑" panose="02010609000101010101" pitchFamily="49" charset="-122"/>
              </a:rPr>
              <a:t>实现</a:t>
            </a:r>
            <a:endParaRPr lang="en-US" altLang="zh-CN" sz="4400" b="1" dirty="0" smtClean="0">
              <a:solidFill>
                <a:schemeClr val="tx1">
                  <a:lumMod val="95000"/>
                  <a:lumOff val="5000"/>
                </a:schemeClr>
              </a:solidFill>
              <a:latin typeface="宋体" panose="02010600030101010101" pitchFamily="2" charset="-122"/>
              <a:ea typeface="宋体" panose="02010600030101010101" pitchFamily="2" charset="-122"/>
              <a:cs typeface="经典繁仿黑" panose="02010609000101010101" pitchFamily="49" charset="-122"/>
            </a:endParaRPr>
          </a:p>
          <a:p>
            <a:r>
              <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老师：高宾</a:t>
            </a:r>
            <a:endParaRPr lang="zh-CN" altLang="en-US" sz="4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p:txBody>
      </p:sp>
      <p:sp>
        <p:nvSpPr>
          <p:cNvPr id="21" name="半闭框 20"/>
          <p:cNvSpPr/>
          <p:nvPr/>
        </p:nvSpPr>
        <p:spPr>
          <a:xfrm>
            <a:off x="3627854" y="583895"/>
            <a:ext cx="430319" cy="384043"/>
          </a:xfrm>
          <a:prstGeom prst="halfFrame">
            <a:avLst>
              <a:gd name="adj1" fmla="val 15985"/>
              <a:gd name="adj2" fmla="val 19455"/>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6" name="半闭框 25"/>
          <p:cNvSpPr/>
          <p:nvPr/>
        </p:nvSpPr>
        <p:spPr>
          <a:xfrm>
            <a:off x="3407197" y="440769"/>
            <a:ext cx="650976" cy="672075"/>
          </a:xfrm>
          <a:prstGeom prst="halfFrame">
            <a:avLst>
              <a:gd name="adj1" fmla="val 7351"/>
              <a:gd name="adj2" fmla="val 10820"/>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rot="2660934">
            <a:off x="-154371" y="-93984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rot="7895404">
            <a:off x="-198544" y="5454785"/>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2927376">
            <a:off x="11702971" y="5546069"/>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8092505">
            <a:off x="11738949" y="-85248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2303955" y="2180861"/>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p:cNvSpPr/>
          <p:nvPr/>
        </p:nvSpPr>
        <p:spPr>
          <a:xfrm>
            <a:off x="2303955" y="3044957"/>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2307295" y="4013991"/>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050" name="Picture 2" descr="E:\PPT\0。图片\PNG\2、win7风格\灰色超全扁平化图标\346.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434163" y="2311069"/>
            <a:ext cx="507669" cy="5076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PPT\0。图片\PNG\2、win7风格\灰色超全扁平化图标\593.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25831" y="3088831"/>
            <a:ext cx="699691" cy="69969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PPT\0。图片\PNG\2、win7风格\灰色超全扁平化图标\83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47436" y="4125560"/>
            <a:ext cx="656479" cy="656479"/>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3264063" y="2180861"/>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选题目的</a:t>
            </a:r>
          </a:p>
        </p:txBody>
      </p:sp>
      <p:sp>
        <p:nvSpPr>
          <p:cNvPr id="21" name="矩形 20"/>
          <p:cNvSpPr/>
          <p:nvPr/>
        </p:nvSpPr>
        <p:spPr>
          <a:xfrm>
            <a:off x="3275399" y="3044957"/>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项目主要功能</a:t>
            </a:r>
          </a:p>
        </p:txBody>
      </p:sp>
      <p:sp>
        <p:nvSpPr>
          <p:cNvPr id="25" name="矩形 24"/>
          <p:cNvSpPr/>
          <p:nvPr/>
        </p:nvSpPr>
        <p:spPr>
          <a:xfrm>
            <a:off x="3234353" y="4013954"/>
            <a:ext cx="5308148"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致谢</a:t>
            </a: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3595" y="579008"/>
            <a:ext cx="1553633" cy="114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7225" y="1099293"/>
            <a:ext cx="1553633" cy="114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p:cNvSpPr/>
          <p:nvPr/>
        </p:nvSpPr>
        <p:spPr>
          <a:xfrm>
            <a:off x="2304704" y="1316765"/>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8" name="Picture 4" descr="E:\PPT\0。图片\PNG\2、win7风格\灰色超全扁平化图标\593.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26580" y="1360639"/>
            <a:ext cx="699691" cy="69969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3276148" y="1316765"/>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bg1"/>
                </a:solidFill>
                <a:latin typeface="微软雅黑" panose="020B0503020204020204" pitchFamily="34" charset="-122"/>
                <a:ea typeface="微软雅黑" panose="020B0503020204020204" pitchFamily="34" charset="-122"/>
              </a:rPr>
              <a:t>选题意义</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a:off x="1160837" y="1700808"/>
            <a:ext cx="10515184" cy="2246769"/>
          </a:xfrm>
          <a:prstGeom prst="rect">
            <a:avLst/>
          </a:prstGeom>
        </p:spPr>
        <p:txBody>
          <a:bodyPr wrap="square">
            <a:spAutoFit/>
          </a:bodyPr>
          <a:lstStyle/>
          <a:p>
            <a:r>
              <a:rPr lang="en-US" altLang="zh-CN" sz="2400" dirty="0" smtClean="0">
                <a:solidFill>
                  <a:schemeClr val="bg1"/>
                </a:solidFill>
              </a:rPr>
              <a:t>       </a:t>
            </a:r>
            <a:r>
              <a:rPr lang="zh-CN" altLang="zh-CN" sz="2800" dirty="0" smtClean="0">
                <a:solidFill>
                  <a:schemeClr val="bg1"/>
                </a:solidFill>
              </a:rPr>
              <a:t>过去</a:t>
            </a:r>
            <a:r>
              <a:rPr lang="zh-CN" altLang="zh-CN" sz="2800" dirty="0">
                <a:solidFill>
                  <a:schemeClr val="bg1"/>
                </a:solidFill>
              </a:rPr>
              <a:t>，乘飞机出行对中国的大部分人来说还是难以想象的。但是如今随着中国经济的飞速发展和生活水平的提高，乘飞机出行似乎已经成为一种很平常的出行方式，但是中国是一个人口大国，据统计</a:t>
            </a:r>
            <a:r>
              <a:rPr lang="en-US" altLang="zh-CN" sz="2800" dirty="0">
                <a:solidFill>
                  <a:schemeClr val="bg1"/>
                </a:solidFill>
              </a:rPr>
              <a:t>2018</a:t>
            </a:r>
            <a:r>
              <a:rPr lang="zh-CN" altLang="zh-CN" sz="2800" dirty="0">
                <a:solidFill>
                  <a:schemeClr val="bg1"/>
                </a:solidFill>
              </a:rPr>
              <a:t>年中国平均每天的航班数量为</a:t>
            </a:r>
            <a:r>
              <a:rPr lang="en-US" altLang="zh-CN" sz="2800" dirty="0">
                <a:solidFill>
                  <a:schemeClr val="bg1"/>
                </a:solidFill>
              </a:rPr>
              <a:t>12112</a:t>
            </a:r>
            <a:r>
              <a:rPr lang="zh-CN" altLang="zh-CN" sz="2800" dirty="0">
                <a:solidFill>
                  <a:schemeClr val="bg1"/>
                </a:solidFill>
              </a:rPr>
              <a:t>次。如此庞大的人群如果只靠人力来服务肯定是应接不暇的</a:t>
            </a:r>
            <a:r>
              <a:rPr lang="zh-CN" altLang="zh-CN" sz="2800" dirty="0" smtClean="0">
                <a:solidFill>
                  <a:schemeClr val="bg1"/>
                </a:solidFill>
              </a:rPr>
              <a:t>。</a:t>
            </a:r>
            <a:endParaRPr lang="zh-CN" altLang="zh-CN" sz="2800" dirty="0">
              <a:solidFill>
                <a:schemeClr val="bg1"/>
              </a:solidFill>
            </a:endParaRPr>
          </a:p>
        </p:txBody>
      </p:sp>
      <p:sp>
        <p:nvSpPr>
          <p:cNvPr id="5" name="矩形 4"/>
          <p:cNvSpPr/>
          <p:nvPr/>
        </p:nvSpPr>
        <p:spPr>
          <a:xfrm>
            <a:off x="1199456" y="0"/>
            <a:ext cx="768085"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TextBox 5"/>
          <p:cNvSpPr txBox="1"/>
          <p:nvPr/>
        </p:nvSpPr>
        <p:spPr>
          <a:xfrm>
            <a:off x="1385450" y="274411"/>
            <a:ext cx="551815" cy="863955"/>
          </a:xfrm>
          <a:prstGeom prst="rect">
            <a:avLst/>
          </a:prstGeom>
          <a:noFill/>
        </p:spPr>
        <p:txBody>
          <a:bodyPr vert="eaVert" wrap="square" rtlCol="0">
            <a:spAutoFit/>
          </a:bodyPr>
          <a:lstStyle/>
          <a:p>
            <a:r>
              <a:rPr lang="zh-CN" altLang="en-US" sz="2400" b="1" dirty="0">
                <a:latin typeface="微软雅黑" panose="020B0503020204020204" pitchFamily="34" charset="-122"/>
                <a:ea typeface="微软雅黑" panose="020B0503020204020204" pitchFamily="34" charset="-122"/>
              </a:rPr>
              <a:t>背景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Freeform 3"/>
          <p:cNvSpPr/>
          <p:nvPr/>
        </p:nvSpPr>
        <p:spPr>
          <a:xfrm>
            <a:off x="1197400" y="106527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a:off x="1199456" y="0"/>
            <a:ext cx="768085"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4"/>
          <p:cNvSpPr txBox="1"/>
          <p:nvPr/>
        </p:nvSpPr>
        <p:spPr>
          <a:xfrm>
            <a:off x="1385450" y="274411"/>
            <a:ext cx="551815" cy="863955"/>
          </a:xfrm>
          <a:prstGeom prst="rect">
            <a:avLst/>
          </a:prstGeom>
          <a:noFill/>
        </p:spPr>
        <p:txBody>
          <a:bodyPr vert="eaVert" wrap="square" rtlCol="0">
            <a:spAutoFit/>
          </a:bodyPr>
          <a:lstStyle/>
          <a:p>
            <a:r>
              <a:rPr lang="zh-CN" altLang="en-US" sz="2400" b="1" dirty="0">
                <a:latin typeface="微软雅黑" panose="020B0503020204020204" pitchFamily="34" charset="-122"/>
                <a:ea typeface="微软雅黑" panose="020B0503020204020204" pitchFamily="34" charset="-122"/>
              </a:rPr>
              <a:t>目的</a:t>
            </a:r>
          </a:p>
        </p:txBody>
      </p:sp>
      <p:sp>
        <p:nvSpPr>
          <p:cNvPr id="8" name="Freeform 3"/>
          <p:cNvSpPr/>
          <p:nvPr/>
        </p:nvSpPr>
        <p:spPr>
          <a:xfrm>
            <a:off x="7344139" y="5739571"/>
            <a:ext cx="4896544"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Freeform 3"/>
          <p:cNvSpPr/>
          <p:nvPr/>
        </p:nvSpPr>
        <p:spPr>
          <a:xfrm flipV="1">
            <a:off x="6192011" y="6021287"/>
            <a:ext cx="6048672"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Freeform 3"/>
          <p:cNvSpPr/>
          <p:nvPr/>
        </p:nvSpPr>
        <p:spPr>
          <a:xfrm rot="5400000">
            <a:off x="10177301" y="4888555"/>
            <a:ext cx="2981823"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Freeform 3"/>
          <p:cNvSpPr/>
          <p:nvPr/>
        </p:nvSpPr>
        <p:spPr>
          <a:xfrm rot="5400000" flipV="1">
            <a:off x="10149388" y="4872179"/>
            <a:ext cx="3667485"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p:nvSpPr>
        <p:spPr>
          <a:xfrm>
            <a:off x="1937265" y="2242039"/>
            <a:ext cx="8411281" cy="3046988"/>
          </a:xfrm>
          <a:prstGeom prst="rect">
            <a:avLst/>
          </a:prstGeom>
        </p:spPr>
        <p:txBody>
          <a:bodyPr wrap="square">
            <a:spAutoFit/>
          </a:bodyPr>
          <a:lstStyle/>
          <a:p>
            <a:r>
              <a:rPr lang="en-US" altLang="zh-CN" sz="2400" dirty="0">
                <a:solidFill>
                  <a:schemeClr val="bg1"/>
                </a:solidFill>
              </a:rPr>
              <a:t> </a:t>
            </a:r>
            <a:r>
              <a:rPr lang="en-US" altLang="zh-CN" sz="2400" dirty="0" smtClean="0">
                <a:solidFill>
                  <a:schemeClr val="bg1"/>
                </a:solidFill>
              </a:rPr>
              <a:t>      </a:t>
            </a:r>
            <a:r>
              <a:rPr lang="zh-CN" altLang="zh-CN" sz="2400" dirty="0" smtClean="0">
                <a:solidFill>
                  <a:schemeClr val="bg1"/>
                </a:solidFill>
              </a:rPr>
              <a:t>但是</a:t>
            </a:r>
            <a:r>
              <a:rPr lang="zh-CN" altLang="zh-CN" sz="2400" dirty="0">
                <a:solidFill>
                  <a:schemeClr val="bg1"/>
                </a:solidFill>
              </a:rPr>
              <a:t>如今也是一个信息化的时代，不管男女老幼都开始或者已经接触网络，所以针对这一现象我们可以做出一个飞机订票系统，这样可以让大批出行的人自己在网上查询自己想要乘坐的航班和余票查询，并且提前订好票，去了机场直接取票，上飞机就可以了，或者因为出行计划有所变动可以直接退票。不仅减轻了机场工作人员的工作负担，还省去了客户要去机场查看航班、排队买票等麻烦，可以大大增加客户出行的体验度。</a:t>
            </a:r>
            <a:endParaRPr lang="zh-CN" altLang="en-US"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Freeform 3"/>
          <p:cNvSpPr/>
          <p:nvPr/>
        </p:nvSpPr>
        <p:spPr>
          <a:xfrm>
            <a:off x="1018330"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项目主要功能</a:t>
            </a:r>
          </a:p>
        </p:txBody>
      </p:sp>
      <p:sp>
        <p:nvSpPr>
          <p:cNvPr id="7" name="矩形 6"/>
          <p:cNvSpPr/>
          <p:nvPr/>
        </p:nvSpPr>
        <p:spPr>
          <a:xfrm>
            <a:off x="1287859" y="2930578"/>
            <a:ext cx="9793088" cy="1135054"/>
          </a:xfrm>
          <a:prstGeom prst="rect">
            <a:avLst/>
          </a:prstGeom>
        </p:spPr>
        <p:txBody>
          <a:bodyPr wrap="square">
            <a:spAutoFit/>
          </a:bodyPr>
          <a:lstStyle/>
          <a:p>
            <a:pPr>
              <a:lnSpc>
                <a:spcPct val="150000"/>
              </a:lnSpc>
            </a:pPr>
            <a:r>
              <a:rPr lang="zh-CN" altLang="zh-CN" sz="2400" dirty="0">
                <a:solidFill>
                  <a:schemeClr val="bg1"/>
                </a:solidFill>
              </a:rPr>
              <a:t>后台信息管理、航班信息查询、目的地信息查询、航线信息查询、用户基本信息、订退票、余票查询</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7536160" y="1646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2" name="椭圆 11"/>
          <p:cNvSpPr/>
          <p:nvPr/>
        </p:nvSpPr>
        <p:spPr>
          <a:xfrm>
            <a:off x="8136227" y="6149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椭圆 12"/>
          <p:cNvSpPr/>
          <p:nvPr/>
        </p:nvSpPr>
        <p:spPr>
          <a:xfrm>
            <a:off x="9260181" y="8401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540383" y="5486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5" name="椭圆 14"/>
          <p:cNvSpPr/>
          <p:nvPr/>
        </p:nvSpPr>
        <p:spPr>
          <a:xfrm>
            <a:off x="10320469" y="7879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5340" y="5061183"/>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7" name="椭圆 16"/>
          <p:cNvSpPr/>
          <p:nvPr/>
        </p:nvSpPr>
        <p:spPr>
          <a:xfrm>
            <a:off x="755407" y="5511503"/>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8" name="椭圆 17"/>
          <p:cNvSpPr/>
          <p:nvPr/>
        </p:nvSpPr>
        <p:spPr>
          <a:xfrm>
            <a:off x="1879361" y="5736664"/>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椭圆 18"/>
          <p:cNvSpPr/>
          <p:nvPr/>
        </p:nvSpPr>
        <p:spPr>
          <a:xfrm>
            <a:off x="2159563" y="5445224"/>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0" name="椭圆 19"/>
          <p:cNvSpPr/>
          <p:nvPr/>
        </p:nvSpPr>
        <p:spPr>
          <a:xfrm>
            <a:off x="2939649" y="5684465"/>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椭圆 20"/>
          <p:cNvSpPr/>
          <p:nvPr/>
        </p:nvSpPr>
        <p:spPr>
          <a:xfrm>
            <a:off x="40637" y="6333057"/>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2" name="椭圆 21"/>
          <p:cNvSpPr/>
          <p:nvPr/>
        </p:nvSpPr>
        <p:spPr>
          <a:xfrm>
            <a:off x="-244852" y="6509940"/>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3695733" y="6476800"/>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3054176">
            <a:off x="7411188" y="389561"/>
            <a:ext cx="6602485"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Rectangle 3"/>
          <p:cNvSpPr/>
          <p:nvPr/>
        </p:nvSpPr>
        <p:spPr>
          <a:xfrm>
            <a:off x="0" y="1800860"/>
            <a:ext cx="12192000" cy="1740535"/>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a:solidFill>
                  <a:schemeClr val="accent2">
                    <a:lumMod val="60000"/>
                    <a:lumOff val="40000"/>
                  </a:schemeClr>
                </a:solidFill>
                <a:sym typeface="+mn-ea"/>
              </a:rPr>
              <a:t>在此感谢</a:t>
            </a:r>
            <a:r>
              <a:rPr lang="en-US" sz="3200">
                <a:solidFill>
                  <a:schemeClr val="accent2">
                    <a:lumMod val="60000"/>
                    <a:lumOff val="40000"/>
                  </a:schemeClr>
                </a:solidFill>
              </a:rPr>
              <a:t>各位老师、同学和朋友的</a:t>
            </a:r>
            <a:r>
              <a:rPr lang="en-US" sz="3200">
                <a:solidFill>
                  <a:schemeClr val="accent2">
                    <a:lumMod val="60000"/>
                    <a:lumOff val="40000"/>
                  </a:schemeClr>
                </a:solidFill>
                <a:sym typeface="+mn-ea"/>
              </a:rPr>
              <a:t>指导</a:t>
            </a:r>
            <a:r>
              <a:rPr lang="en-US" sz="3200">
                <a:solidFill>
                  <a:schemeClr val="accent2">
                    <a:lumMod val="60000"/>
                    <a:lumOff val="40000"/>
                  </a:schemeClr>
                </a:solidFill>
              </a:rPr>
              <a:t>和帮助。</a:t>
            </a:r>
            <a:endParaRPr lang="en-US" altLang="en-US" sz="3200">
              <a:solidFill>
                <a:schemeClr val="accent2">
                  <a:lumMod val="60000"/>
                  <a:lumOff val="40000"/>
                </a:schemeClr>
              </a:solidFill>
            </a:endParaRPr>
          </a:p>
        </p:txBody>
      </p:sp>
      <p:sp>
        <p:nvSpPr>
          <p:cNvPr id="7" name="Rectangle 44"/>
          <p:cNvSpPr/>
          <p:nvPr/>
        </p:nvSpPr>
        <p:spPr>
          <a:xfrm>
            <a:off x="5095848" y="3809183"/>
            <a:ext cx="1016516" cy="93522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8" name="Rectangle 46"/>
          <p:cNvSpPr/>
          <p:nvPr/>
        </p:nvSpPr>
        <p:spPr>
          <a:xfrm>
            <a:off x="6288021" y="4884695"/>
            <a:ext cx="2446247" cy="919685"/>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9" name="Rectangle 27"/>
          <p:cNvSpPr/>
          <p:nvPr/>
        </p:nvSpPr>
        <p:spPr>
          <a:xfrm>
            <a:off x="4175788" y="4884695"/>
            <a:ext cx="981704" cy="943564"/>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0" name="Rectangle 28"/>
          <p:cNvSpPr/>
          <p:nvPr/>
        </p:nvSpPr>
        <p:spPr>
          <a:xfrm>
            <a:off x="6201395" y="3809184"/>
            <a:ext cx="2986643" cy="965200"/>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b="1" dirty="0">
              <a:latin typeface="微软雅黑" panose="020B0503020204020204" pitchFamily="34" charset="-122"/>
              <a:ea typeface="微软雅黑" panose="020B0503020204020204" pitchFamily="34" charset="-122"/>
            </a:endParaRPr>
          </a:p>
        </p:txBody>
      </p:sp>
      <p:sp>
        <p:nvSpPr>
          <p:cNvPr id="11" name="Rectangle 32"/>
          <p:cNvSpPr/>
          <p:nvPr/>
        </p:nvSpPr>
        <p:spPr>
          <a:xfrm>
            <a:off x="5238912" y="5897424"/>
            <a:ext cx="791471" cy="682413"/>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2" name="Rectangle 33"/>
          <p:cNvSpPr/>
          <p:nvPr/>
        </p:nvSpPr>
        <p:spPr>
          <a:xfrm>
            <a:off x="6106663" y="5897892"/>
            <a:ext cx="3733753" cy="681944"/>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3" name="Rectangle 35"/>
          <p:cNvSpPr/>
          <p:nvPr/>
        </p:nvSpPr>
        <p:spPr>
          <a:xfrm>
            <a:off x="8820787" y="4884695"/>
            <a:ext cx="3371213" cy="919685"/>
          </a:xfrm>
          <a:prstGeom prst="rect">
            <a:avLst/>
          </a:prstGeom>
          <a:solidFill>
            <a:schemeClr val="bg1">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4" name="Rectangle 36"/>
          <p:cNvSpPr/>
          <p:nvPr/>
        </p:nvSpPr>
        <p:spPr>
          <a:xfrm>
            <a:off x="4367809" y="5934356"/>
            <a:ext cx="770091" cy="645481"/>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5" name="Rectangle 41"/>
          <p:cNvSpPr/>
          <p:nvPr/>
        </p:nvSpPr>
        <p:spPr>
          <a:xfrm>
            <a:off x="9936427" y="5892328"/>
            <a:ext cx="2255573" cy="687508"/>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6" name="Rectangle 42"/>
          <p:cNvSpPr/>
          <p:nvPr/>
        </p:nvSpPr>
        <p:spPr>
          <a:xfrm>
            <a:off x="9271267" y="3809184"/>
            <a:ext cx="2920732" cy="96520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pic>
        <p:nvPicPr>
          <p:cNvPr id="4100" name="Picture 4" descr="C:\Users\admin\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912" y="4884695"/>
            <a:ext cx="962483" cy="919684"/>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3"/>
          <p:cNvSpPr/>
          <p:nvPr/>
        </p:nvSpPr>
        <p:spPr>
          <a:xfrm>
            <a:off x="394335" y="283845"/>
            <a:ext cx="3626485" cy="1075055"/>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bg1"/>
                </a:solidFill>
                <a:latin typeface="微软雅黑" panose="020B0503020204020204" pitchFamily="34" charset="-122"/>
                <a:ea typeface="微软雅黑" panose="020B0503020204020204" pitchFamily="34" charset="-122"/>
                <a:sym typeface="+mn-ea"/>
              </a:rPr>
              <a:t>致谢</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Words>
  <Application>Microsoft Office PowerPoint</Application>
  <PresentationFormat>自定义</PresentationFormat>
  <Paragraphs>19</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2018-03-01T02:03:00Z</dcterms:created>
  <dcterms:modified xsi:type="dcterms:W3CDTF">2018-10-15T03:14:48Z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