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382" r:id="rId3"/>
    <p:sldId id="296" r:id="rId4"/>
    <p:sldId id="275" r:id="rId5"/>
    <p:sldId id="299" r:id="rId6"/>
    <p:sldId id="259" r:id="rId7"/>
    <p:sldId id="301" r:id="rId8"/>
    <p:sldId id="282" r:id="rId9"/>
    <p:sldId id="421" r:id="rId10"/>
    <p:sldId id="420" r:id="rId11"/>
    <p:sldId id="422" r:id="rId12"/>
    <p:sldId id="303" r:id="rId13"/>
    <p:sldId id="349" r:id="rId14"/>
    <p:sldId id="418" r:id="rId15"/>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47" d="100"/>
          <a:sy n="47" d="100"/>
        </p:scale>
        <p:origin x="-86" y="-787"/>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2018/10/16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3867209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2018/10/16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3705895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2018/10/16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t>‹#›</a:t>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11" name="图片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80" y="0"/>
            <a:ext cx="12192000" cy="5844540"/>
            <a:chOff x="-1" y="1609725"/>
            <a:chExt cx="12192002" cy="4243803"/>
          </a:xfrm>
        </p:grpSpPr>
        <p:pic>
          <p:nvPicPr>
            <p:cNvPr id="22"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1338828" cy="369332"/>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a:t>
            </a:r>
            <a:r>
              <a:rPr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高宾</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569660"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赵磊</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026664" y="2070735"/>
            <a:ext cx="7258051" cy="369332"/>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内蒙古师范大学网络技术学院</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级计算机科学与技术（嵌入式二班）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446504" cy="369332"/>
          </a:xfrm>
          <a:prstGeom prst="rect">
            <a:avLst/>
          </a:prstGeom>
        </p:spPr>
        <p:txBody>
          <a:bodyPr wrap="none">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20151104820</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论文结构</a:t>
            </a:r>
            <a:endParaRPr lang="zh-CN" altLang="en-US" dirty="0"/>
          </a:p>
        </p:txBody>
      </p:sp>
      <p:sp>
        <p:nvSpPr>
          <p:cNvPr id="5" name="TextBox 4"/>
          <p:cNvSpPr txBox="1"/>
          <p:nvPr/>
        </p:nvSpPr>
        <p:spPr>
          <a:xfrm>
            <a:off x="516256" y="783152"/>
            <a:ext cx="11370944" cy="6127831"/>
          </a:xfrm>
          <a:prstGeom prst="rect">
            <a:avLst/>
          </a:prstGeom>
          <a:noFill/>
        </p:spPr>
        <p:txBody>
          <a:bodyPr wrap="square" rtlCol="0">
            <a:spAutoFit/>
          </a:bodyPr>
          <a:lstStyle/>
          <a:p>
            <a:endParaRPr lang="en-US" altLang="zh-CN" sz="2400" dirty="0">
              <a:latin typeface="+mn-ea"/>
            </a:endParaRPr>
          </a:p>
          <a:p>
            <a:r>
              <a:rPr lang="zh-CN" altLang="en-US" sz="2400" b="1" dirty="0">
                <a:latin typeface="+mn-ea"/>
              </a:rPr>
              <a:t>结构：</a:t>
            </a:r>
            <a:endParaRPr lang="en-US" altLang="zh-CN" sz="2400" b="1" dirty="0">
              <a:latin typeface="+mn-ea"/>
            </a:endParaRPr>
          </a:p>
          <a:p>
            <a:r>
              <a:rPr lang="en-US" altLang="zh-CN" sz="2400" dirty="0">
                <a:latin typeface="+mn-ea"/>
              </a:rPr>
              <a:t>1</a:t>
            </a:r>
            <a:r>
              <a:rPr lang="zh-CN" altLang="zh-CN" sz="2400" dirty="0">
                <a:latin typeface="+mn-ea"/>
              </a:rPr>
              <a:t>、标题</a:t>
            </a:r>
          </a:p>
          <a:p>
            <a:r>
              <a:rPr lang="zh-CN" altLang="zh-CN" sz="2400" dirty="0">
                <a:latin typeface="+mn-ea"/>
              </a:rPr>
              <a:t>标题是文章的标签，是论文内容的高度概括，是论文的灵魂和核心，也是编制索引、查阅文献的重要线索。</a:t>
            </a:r>
          </a:p>
          <a:p>
            <a:r>
              <a:rPr lang="en-US" altLang="zh-CN" sz="2400" dirty="0">
                <a:latin typeface="+mn-ea"/>
              </a:rPr>
              <a:t>2</a:t>
            </a:r>
            <a:r>
              <a:rPr lang="zh-CN" altLang="zh-CN" sz="2400" dirty="0">
                <a:latin typeface="+mn-ea"/>
              </a:rPr>
              <a:t>、目录：</a:t>
            </a:r>
          </a:p>
          <a:p>
            <a:r>
              <a:rPr lang="zh-CN" altLang="zh-CN" sz="2400" dirty="0">
                <a:latin typeface="+mn-ea"/>
              </a:rPr>
              <a:t>反映论文的大纲。该目录应列出纸张的每个组成部分的大小和标题，等级，页码，并且包括带注释的参考文献，附录，图形，索引以及供读者查找的其他辅助页面</a:t>
            </a:r>
          </a:p>
          <a:p>
            <a:r>
              <a:rPr lang="en-US" altLang="zh-CN" sz="2400" dirty="0">
                <a:latin typeface="+mn-ea"/>
              </a:rPr>
              <a:t>3</a:t>
            </a:r>
            <a:r>
              <a:rPr lang="zh-CN" altLang="zh-CN" sz="2400" dirty="0">
                <a:latin typeface="+mn-ea"/>
              </a:rPr>
              <a:t>、摘要</a:t>
            </a:r>
          </a:p>
          <a:p>
            <a:r>
              <a:rPr lang="zh-CN" altLang="zh-CN" sz="2400" dirty="0">
                <a:latin typeface="+mn-ea"/>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sz="2400" dirty="0">
                <a:latin typeface="+mn-ea"/>
              </a:rPr>
              <a:t>4</a:t>
            </a:r>
            <a:r>
              <a:rPr lang="zh-CN" altLang="zh-CN" sz="2400" dirty="0">
                <a:latin typeface="+mn-ea"/>
              </a:rPr>
              <a:t>、关键词</a:t>
            </a:r>
          </a:p>
          <a:p>
            <a:r>
              <a:rPr lang="zh-CN" altLang="zh-CN" sz="2400" dirty="0">
                <a:latin typeface="+mn-ea"/>
              </a:rPr>
              <a:t>关键词是为便于文献索引的制作而从论文中选出的最核心的专业性概念或词语。</a:t>
            </a:r>
          </a:p>
          <a:p>
            <a:endParaRPr lang="zh-CN" altLang="en-US" sz="1400" dirty="0">
              <a:latin typeface="+mn-ea"/>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6"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400907043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论文结构</a:t>
            </a:r>
            <a:endParaRPr lang="zh-CN" altLang="en-US" dirty="0"/>
          </a:p>
        </p:txBody>
      </p:sp>
      <p:sp>
        <p:nvSpPr>
          <p:cNvPr id="5" name="TextBox 4"/>
          <p:cNvSpPr txBox="1"/>
          <p:nvPr/>
        </p:nvSpPr>
        <p:spPr>
          <a:xfrm>
            <a:off x="359229" y="1142359"/>
            <a:ext cx="11593285" cy="5262979"/>
          </a:xfrm>
          <a:prstGeom prst="rect">
            <a:avLst/>
          </a:prstGeom>
          <a:noFill/>
        </p:spPr>
        <p:txBody>
          <a:bodyPr wrap="square" rtlCol="0">
            <a:spAutoFit/>
          </a:bodyPr>
          <a:lstStyle/>
          <a:p>
            <a:r>
              <a:rPr lang="en-US" altLang="zh-CN" sz="2400" dirty="0">
                <a:latin typeface="+mn-ea"/>
              </a:rPr>
              <a:t>5</a:t>
            </a:r>
            <a:r>
              <a:rPr lang="zh-CN" altLang="zh-CN" sz="2400" dirty="0">
                <a:latin typeface="+mn-ea"/>
              </a:rPr>
              <a:t>、前言</a:t>
            </a:r>
          </a:p>
          <a:p>
            <a:r>
              <a:rPr lang="zh-CN" altLang="zh-CN" sz="2400" dirty="0">
                <a:latin typeface="+mn-ea"/>
              </a:rPr>
              <a:t>前言也叫引言、绪论等，是放在正文前面的短文。</a:t>
            </a:r>
          </a:p>
          <a:p>
            <a:r>
              <a:rPr lang="en-US" altLang="zh-CN" sz="2400" dirty="0">
                <a:latin typeface="+mn-ea"/>
              </a:rPr>
              <a:t>6</a:t>
            </a:r>
            <a:r>
              <a:rPr lang="zh-CN" altLang="zh-CN" sz="2400" dirty="0">
                <a:latin typeface="+mn-ea"/>
              </a:rPr>
              <a:t>、正文</a:t>
            </a:r>
          </a:p>
          <a:p>
            <a:r>
              <a:rPr lang="zh-CN" altLang="zh-CN" sz="2400" dirty="0">
                <a:latin typeface="+mn-ea"/>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sz="2400" dirty="0">
                <a:latin typeface="+mn-ea"/>
              </a:rPr>
              <a:t>7</a:t>
            </a:r>
            <a:r>
              <a:rPr lang="zh-CN" altLang="zh-CN" sz="2400" dirty="0">
                <a:latin typeface="+mn-ea"/>
              </a:rPr>
              <a:t>、结论</a:t>
            </a:r>
          </a:p>
          <a:p>
            <a:r>
              <a:rPr lang="zh-CN" altLang="zh-CN" sz="2400" dirty="0">
                <a:latin typeface="+mn-ea"/>
              </a:rPr>
              <a:t>结论是论文的收尾部分，写论证得到的结果。</a:t>
            </a:r>
          </a:p>
          <a:p>
            <a:r>
              <a:rPr lang="en-US" altLang="zh-CN" sz="2400" dirty="0">
                <a:latin typeface="+mn-ea"/>
              </a:rPr>
              <a:t>8</a:t>
            </a:r>
            <a:r>
              <a:rPr lang="zh-CN" altLang="zh-CN" sz="2400" dirty="0">
                <a:latin typeface="+mn-ea"/>
              </a:rPr>
              <a:t>、致谢</a:t>
            </a:r>
          </a:p>
          <a:p>
            <a:r>
              <a:rPr lang="zh-CN" altLang="zh-CN" sz="2400" dirty="0">
                <a:latin typeface="+mn-ea"/>
              </a:rPr>
              <a:t>为对直接或间接帮助过自己的人表示感谢，一般在论文结尾处应以简短的文字表示感谢。</a:t>
            </a:r>
          </a:p>
          <a:p>
            <a:r>
              <a:rPr lang="en-US" altLang="zh-CN" sz="2400" dirty="0">
                <a:latin typeface="+mn-ea"/>
              </a:rPr>
              <a:t>9</a:t>
            </a:r>
            <a:r>
              <a:rPr lang="zh-CN" altLang="zh-CN" sz="2400" dirty="0">
                <a:latin typeface="+mn-ea"/>
              </a:rPr>
              <a:t>、参考文献</a:t>
            </a:r>
            <a:r>
              <a:rPr lang="en-US" altLang="zh-CN" sz="2400" dirty="0">
                <a:latin typeface="+mn-ea"/>
              </a:rPr>
              <a:t>(</a:t>
            </a:r>
            <a:r>
              <a:rPr lang="zh-CN" altLang="zh-CN" sz="2400" dirty="0">
                <a:latin typeface="+mn-ea"/>
              </a:rPr>
              <a:t>或引文注释</a:t>
            </a:r>
            <a:r>
              <a:rPr lang="en-US" altLang="zh-CN" sz="2400" dirty="0">
                <a:latin typeface="+mn-ea"/>
              </a:rPr>
              <a:t>)</a:t>
            </a:r>
            <a:endParaRPr lang="zh-CN" altLang="zh-CN" sz="2400" dirty="0">
              <a:latin typeface="+mn-ea"/>
            </a:endParaRPr>
          </a:p>
          <a:p>
            <a:r>
              <a:rPr lang="zh-CN" altLang="zh-CN" sz="2400" dirty="0">
                <a:latin typeface="+mn-ea"/>
              </a:rPr>
              <a:t>在论文的末尾列出在研究这一课题和撰写论文过程中，参考和引用了哪些文献资料。</a:t>
            </a:r>
            <a:endParaRPr lang="zh-CN" altLang="zh-CN" sz="2400" dirty="0">
              <a:latin typeface="+mn-ea"/>
            </a:endParaRPr>
          </a:p>
        </p:txBody>
      </p:sp>
      <p:sp>
        <p:nvSpPr>
          <p:cNvPr id="6"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423210827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lstStyle/>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extLst>
              <p:ext uri="{D42A27DB-BD31-4B8C-83A1-F6EECF244321}">
                <p14:modId xmlns:p14="http://schemas.microsoft.com/office/powerpoint/2010/main" val="2751763156"/>
              </p:ext>
            </p:extLst>
          </p:nvPr>
        </p:nvGraphicFramePr>
        <p:xfrm>
          <a:off x="1496695" y="1771650"/>
          <a:ext cx="8647430" cy="434848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lstStyle/>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altLang="zh-CN" sz="1800" kern="1200" dirty="0" smtClean="0">
                          <a:solidFill>
                            <a:schemeClr val="tx1"/>
                          </a:solidFill>
                          <a:effectLst/>
                          <a:latin typeface="+mn-lt"/>
                          <a:ea typeface="+mn-ea"/>
                          <a:cs typeface="+mn-cs"/>
                        </a:rPr>
                        <a:t>2018/9/29—2018/9/30</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确定题目</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altLang="zh-CN" sz="1800" kern="1200" dirty="0" smtClean="0">
                          <a:solidFill>
                            <a:schemeClr val="tx1"/>
                          </a:solidFill>
                          <a:effectLst/>
                          <a:latin typeface="+mn-lt"/>
                          <a:ea typeface="+mn-ea"/>
                          <a:cs typeface="+mn-cs"/>
                        </a:rPr>
                        <a:t>2018/10/1—2018/10/16</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完成开题报告材料文档</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altLang="zh-CN" sz="1800" kern="1200" dirty="0" smtClean="0">
                          <a:solidFill>
                            <a:schemeClr val="tx1"/>
                          </a:solidFill>
                          <a:effectLst/>
                          <a:latin typeface="+mn-lt"/>
                          <a:ea typeface="+mn-ea"/>
                          <a:cs typeface="+mn-cs"/>
                        </a:rPr>
                        <a:t>2018/10/18—2018/10/19</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指导老师反馈审查结果，修改、完成终稿，做开题</a:t>
                      </a:r>
                      <a:r>
                        <a:rPr lang="en-US" altLang="zh-CN" sz="1800" kern="1200" dirty="0" smtClean="0">
                          <a:solidFill>
                            <a:schemeClr val="tx1"/>
                          </a:solidFill>
                          <a:effectLst/>
                          <a:latin typeface="+mn-lt"/>
                          <a:ea typeface="+mn-ea"/>
                          <a:cs typeface="+mn-cs"/>
                        </a:rPr>
                        <a:t>PPT</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2018/10/22—2018/10/26</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学院老师开题</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altLang="zh-CN" sz="1800" kern="1200" dirty="0" smtClean="0">
                          <a:solidFill>
                            <a:schemeClr val="tx1"/>
                          </a:solidFill>
                          <a:effectLst/>
                          <a:latin typeface="+mn-lt"/>
                          <a:ea typeface="+mn-ea"/>
                          <a:cs typeface="+mn-cs"/>
                        </a:rPr>
                        <a:t>2018</a:t>
                      </a:r>
                      <a:r>
                        <a:rPr lang="zh-CN" altLang="zh-CN" sz="1800" kern="1200" dirty="0" smtClean="0">
                          <a:solidFill>
                            <a:schemeClr val="tx1"/>
                          </a:solidFill>
                          <a:effectLst/>
                          <a:latin typeface="+mn-lt"/>
                          <a:ea typeface="+mn-ea"/>
                          <a:cs typeface="+mn-cs"/>
                        </a:rPr>
                        <a:t>年</a:t>
                      </a:r>
                      <a:r>
                        <a:rPr lang="en-US" altLang="zh-CN" sz="1800" kern="1200" dirty="0" smtClean="0">
                          <a:solidFill>
                            <a:schemeClr val="tx1"/>
                          </a:solidFill>
                          <a:effectLst/>
                          <a:latin typeface="+mn-lt"/>
                          <a:ea typeface="+mn-ea"/>
                          <a:cs typeface="+mn-cs"/>
                        </a:rPr>
                        <a:t>12</a:t>
                      </a:r>
                      <a:r>
                        <a:rPr lang="zh-CN" altLang="zh-CN" sz="1800" kern="1200" dirty="0" smtClean="0">
                          <a:solidFill>
                            <a:schemeClr val="tx1"/>
                          </a:solidFill>
                          <a:effectLst/>
                          <a:latin typeface="+mn-lt"/>
                          <a:ea typeface="+mn-ea"/>
                          <a:cs typeface="+mn-cs"/>
                        </a:rPr>
                        <a:t>月底</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完成论文和项目初稿</a:t>
                      </a:r>
                      <a:endParaRPr lang="en-US" altLang="en-US" sz="1800" b="0" dirty="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dirty="0">
                          <a:latin typeface="Times New Roman" panose="02020603050405020304" pitchFamily="18" charset="0"/>
                          <a:cs typeface="Times New Roman" panose="02020603050405020304" pitchFamily="18" charset="0"/>
                        </a:rPr>
                        <a:t> </a:t>
                      </a:r>
                      <a:r>
                        <a:rPr lang="en-US" altLang="zh-CN" sz="1800" kern="1200" dirty="0" smtClean="0">
                          <a:solidFill>
                            <a:schemeClr val="tx1"/>
                          </a:solidFill>
                          <a:effectLst/>
                          <a:latin typeface="+mn-lt"/>
                          <a:ea typeface="+mn-ea"/>
                          <a:cs typeface="+mn-cs"/>
                        </a:rPr>
                        <a:t>2019</a:t>
                      </a:r>
                      <a:r>
                        <a:rPr lang="zh-CN" altLang="zh-CN" sz="1800" kern="1200" dirty="0" smtClean="0">
                          <a:solidFill>
                            <a:schemeClr val="tx1"/>
                          </a:solidFill>
                          <a:effectLst/>
                          <a:latin typeface="+mn-lt"/>
                          <a:ea typeface="+mn-ea"/>
                          <a:cs typeface="+mn-cs"/>
                        </a:rPr>
                        <a:t>年</a:t>
                      </a:r>
                      <a:r>
                        <a:rPr lang="en-US" altLang="zh-CN" sz="1800" kern="1200" dirty="0" smtClean="0">
                          <a:solidFill>
                            <a:schemeClr val="tx1"/>
                          </a:solidFill>
                          <a:effectLst/>
                          <a:latin typeface="+mn-lt"/>
                          <a:ea typeface="+mn-ea"/>
                          <a:cs typeface="+mn-cs"/>
                        </a:rPr>
                        <a:t>3</a:t>
                      </a:r>
                      <a:r>
                        <a:rPr lang="zh-CN" altLang="zh-CN" sz="1800" kern="1200" dirty="0" smtClean="0">
                          <a:solidFill>
                            <a:schemeClr val="tx1"/>
                          </a:solidFill>
                          <a:effectLst/>
                          <a:latin typeface="+mn-lt"/>
                          <a:ea typeface="+mn-ea"/>
                          <a:cs typeface="+mn-cs"/>
                        </a:rPr>
                        <a:t>月</a:t>
                      </a:r>
                      <a:r>
                        <a:rPr lang="en-US" altLang="zh-CN" sz="1800" kern="1200" dirty="0" smtClean="0">
                          <a:solidFill>
                            <a:schemeClr val="tx1"/>
                          </a:solidFill>
                          <a:effectLst/>
                          <a:latin typeface="+mn-lt"/>
                          <a:ea typeface="+mn-ea"/>
                          <a:cs typeface="+mn-cs"/>
                        </a:rPr>
                        <a:t>15</a:t>
                      </a:r>
                      <a:r>
                        <a:rPr lang="zh-CN" altLang="zh-CN" sz="1800" kern="1200" dirty="0" smtClean="0">
                          <a:solidFill>
                            <a:schemeClr val="tx1"/>
                          </a:solidFill>
                          <a:effectLst/>
                          <a:latin typeface="+mn-lt"/>
                          <a:ea typeface="+mn-ea"/>
                          <a:cs typeface="+mn-cs"/>
                        </a:rPr>
                        <a:t>号</a:t>
                      </a: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完成论文和项目</a:t>
                      </a: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dirty="0">
                          <a:latin typeface="Times New Roman" panose="02020603050405020304" pitchFamily="18" charset="0"/>
                          <a:cs typeface="Times New Roman" panose="02020603050405020304" pitchFamily="18" charset="0"/>
                        </a:rPr>
                        <a:t> </a:t>
                      </a:r>
                      <a:r>
                        <a:rPr lang="en-US" altLang="zh-CN" sz="1800" kern="1200" dirty="0" smtClean="0">
                          <a:solidFill>
                            <a:schemeClr val="tx1"/>
                          </a:solidFill>
                          <a:effectLst/>
                          <a:latin typeface="+mn-lt"/>
                          <a:ea typeface="+mn-ea"/>
                          <a:cs typeface="+mn-cs"/>
                        </a:rPr>
                        <a:t>2019</a:t>
                      </a:r>
                      <a:r>
                        <a:rPr lang="zh-CN" altLang="zh-CN" sz="1800" kern="1200" dirty="0" smtClean="0">
                          <a:solidFill>
                            <a:schemeClr val="tx1"/>
                          </a:solidFill>
                          <a:effectLst/>
                          <a:latin typeface="+mn-lt"/>
                          <a:ea typeface="+mn-ea"/>
                          <a:cs typeface="+mn-cs"/>
                        </a:rPr>
                        <a:t>年</a:t>
                      </a:r>
                      <a:r>
                        <a:rPr lang="en-US" altLang="zh-CN" sz="1800" kern="1200" dirty="0" smtClean="0">
                          <a:solidFill>
                            <a:schemeClr val="tx1"/>
                          </a:solidFill>
                          <a:effectLst/>
                          <a:latin typeface="+mn-lt"/>
                          <a:ea typeface="+mn-ea"/>
                          <a:cs typeface="+mn-cs"/>
                        </a:rPr>
                        <a:t>4</a:t>
                      </a:r>
                      <a:r>
                        <a:rPr lang="zh-CN" altLang="zh-CN" sz="1800" kern="1200" dirty="0" smtClean="0">
                          <a:solidFill>
                            <a:schemeClr val="tx1"/>
                          </a:solidFill>
                          <a:effectLst/>
                          <a:latin typeface="+mn-lt"/>
                          <a:ea typeface="+mn-ea"/>
                          <a:cs typeface="+mn-cs"/>
                        </a:rPr>
                        <a:t>月中旬</a:t>
                      </a: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zh-CN" sz="1800" kern="1200" dirty="0" smtClean="0">
                          <a:solidFill>
                            <a:schemeClr val="tx1"/>
                          </a:solidFill>
                          <a:effectLst/>
                          <a:latin typeface="+mn-lt"/>
                          <a:ea typeface="+mn-ea"/>
                          <a:cs typeface="+mn-cs"/>
                        </a:rPr>
                        <a:t>毕设答辩</a:t>
                      </a: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buNone/>
                      </a:pPr>
                      <a:r>
                        <a:rPr lang="en-US" sz="1000" b="0" dirty="0">
                          <a:latin typeface="Times New Roman" panose="02020603050405020304" pitchFamily="18" charset="0"/>
                          <a:cs typeface="Times New Roman" panose="02020603050405020304" pitchFamily="18" charset="0"/>
                        </a:rPr>
                        <a:t> </a:t>
                      </a: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参考</a:t>
            </a:r>
            <a:r>
              <a:rPr lang="zh-CN" sz="2000" b="1" dirty="0" smtClean="0">
                <a:solidFill>
                  <a:schemeClr val="bg1"/>
                </a:solidFill>
                <a:latin typeface="微软雅黑" panose="020B0503020204020204" pitchFamily="34" charset="-122"/>
                <a:ea typeface="微软雅黑" panose="020B0503020204020204" pitchFamily="34" charset="-122"/>
              </a:rPr>
              <a:t>文献</a:t>
            </a: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1049354" y="2214364"/>
            <a:ext cx="10360025" cy="2677656"/>
          </a:xfrm>
          <a:prstGeom prst="rect">
            <a:avLst/>
          </a:prstGeom>
          <a:noFill/>
        </p:spPr>
        <p:txBody>
          <a:bodyPr wrap="square" rtlCol="0">
            <a:spAutoFit/>
          </a:bodyPr>
          <a:lstStyle/>
          <a:p>
            <a:r>
              <a:rPr lang="zh-CN" altLang="en-US" sz="2400" b="1" dirty="0" smtClean="0">
                <a:latin typeface="+mn-ea"/>
              </a:rPr>
              <a:t>立题依据：</a:t>
            </a:r>
            <a:endParaRPr lang="en-US" altLang="zh-CN" sz="2400" b="1" dirty="0" smtClean="0">
              <a:latin typeface="+mn-ea"/>
            </a:endParaRPr>
          </a:p>
          <a:p>
            <a:r>
              <a:rPr lang="en-US" altLang="zh-CN" sz="2400" dirty="0" smtClean="0">
                <a:latin typeface="+mn-ea"/>
              </a:rPr>
              <a:t>	</a:t>
            </a:r>
            <a:r>
              <a:rPr lang="zh-CN" altLang="zh-CN" sz="2400" dirty="0"/>
              <a:t>消防意识一直是被社会所重视的一个话题，而且好多的公司或者政府都会下发一些消防手册供人们去浏览学习，但是现在是一个信息化的时代，很多年龄大的人都开始学着去上网，在网上搜索浏览自己需要的知识，更不用说年轻人，电子浏览的时间基本都超过了纸质浏览的时间。所以针对这一现象，我设计并制作了一个消防网站，向社会大众提供一个可以清晰浏览消防知识的平台。 </a:t>
            </a:r>
            <a:endParaRPr lang="en-US" altLang="zh-CN" sz="2400" dirty="0" smtClean="0"/>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46878" cy="830997"/>
          </a:xfrm>
          <a:prstGeom prst="rect">
            <a:avLst/>
          </a:prstGeom>
        </p:spPr>
        <p:txBody>
          <a:bodyPr wrap="none">
            <a:spAutoFit/>
          </a:bodyPr>
          <a:lstStyle/>
          <a:p>
            <a:r>
              <a:rPr lang="zh-CN" altLang="en-US" sz="4800" dirty="0" smtClean="0">
                <a:solidFill>
                  <a:schemeClr val="bg1"/>
                </a:solidFill>
                <a:latin typeface="+mj-ea"/>
              </a:rPr>
              <a:t>参考文献</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altLang="en-US" dirty="0" smtClean="0">
                <a:solidFill>
                  <a:srgbClr val="071F65"/>
                </a:solidFill>
              </a:rPr>
              <a:t>参考</a:t>
            </a:r>
            <a:r>
              <a:rPr lang="zh-CN" dirty="0" smtClean="0">
                <a:solidFill>
                  <a:srgbClr val="071F65"/>
                </a:solidFill>
              </a:rPr>
              <a:t>文献</a:t>
            </a:r>
            <a:endParaRPr lang="zh-CN" dirty="0">
              <a:solidFill>
                <a:srgbClr val="071F65"/>
              </a:solidFill>
            </a:endParaRPr>
          </a:p>
        </p:txBody>
      </p:sp>
      <p:sp>
        <p:nvSpPr>
          <p:cNvPr id="40" name="矩形 39"/>
          <p:cNvSpPr/>
          <p:nvPr/>
        </p:nvSpPr>
        <p:spPr>
          <a:xfrm>
            <a:off x="1268955" y="1680813"/>
            <a:ext cx="8565596" cy="3785652"/>
          </a:xfrm>
          <a:prstGeom prst="rect">
            <a:avLst/>
          </a:prstGeom>
          <a:noFill/>
          <a:effectLst/>
        </p:spPr>
        <p:txBody>
          <a:bodyPr wrap="square">
            <a:spAutoFit/>
          </a:bodyPr>
          <a:lstStyle/>
          <a:p>
            <a:r>
              <a:rPr lang="zh-CN" altLang="zh-CN" sz="2400" b="1" dirty="0">
                <a:latin typeface="+mn-ea"/>
              </a:rPr>
              <a:t>参考</a:t>
            </a:r>
            <a:r>
              <a:rPr lang="zh-CN" altLang="zh-CN" sz="2400" b="1" dirty="0" smtClean="0">
                <a:latin typeface="+mn-ea"/>
              </a:rPr>
              <a:t>文献</a:t>
            </a:r>
            <a:r>
              <a:rPr lang="zh-CN" altLang="en-US" sz="2400" b="1" dirty="0" smtClean="0">
                <a:latin typeface="+mn-ea"/>
              </a:rPr>
              <a:t>：</a:t>
            </a:r>
            <a:endParaRPr lang="en-US" altLang="zh-CN" sz="2400" b="1" dirty="0" smtClean="0">
              <a:latin typeface="+mn-ea"/>
            </a:endParaRPr>
          </a:p>
          <a:p>
            <a:endParaRPr lang="zh-CN" altLang="zh-CN" sz="2400" b="1" dirty="0">
              <a:latin typeface="+mn-ea"/>
            </a:endParaRPr>
          </a:p>
          <a:p>
            <a:r>
              <a:rPr lang="en-US" altLang="zh-CN" sz="2400" dirty="0">
                <a:latin typeface="+mn-ea"/>
              </a:rPr>
              <a:t>[1] </a:t>
            </a:r>
            <a:r>
              <a:rPr lang="zh-CN" altLang="zh-CN" sz="2400" dirty="0">
                <a:latin typeface="+mn-ea"/>
              </a:rPr>
              <a:t>李运莉</a:t>
            </a:r>
            <a:r>
              <a:rPr lang="en-US" altLang="zh-CN" sz="2400" dirty="0">
                <a:latin typeface="+mn-ea"/>
              </a:rPr>
              <a:t>. web</a:t>
            </a:r>
            <a:r>
              <a:rPr lang="zh-CN" altLang="zh-CN" sz="2400" dirty="0">
                <a:latin typeface="+mn-ea"/>
              </a:rPr>
              <a:t>数据库应用系统性能优化</a:t>
            </a:r>
            <a:r>
              <a:rPr lang="en-US" altLang="zh-CN" sz="2400" dirty="0">
                <a:latin typeface="+mn-ea"/>
              </a:rPr>
              <a:t>[M]</a:t>
            </a:r>
            <a:r>
              <a:rPr lang="zh-CN" altLang="zh-CN" sz="2400" dirty="0">
                <a:latin typeface="+mn-ea"/>
              </a:rPr>
              <a:t>．北京：人民邮电出版社，</a:t>
            </a:r>
            <a:r>
              <a:rPr lang="en-US" altLang="zh-CN" sz="2400" dirty="0">
                <a:latin typeface="+mn-ea"/>
              </a:rPr>
              <a:t>2011.</a:t>
            </a:r>
            <a:endParaRPr lang="zh-CN" altLang="zh-CN" sz="2400" dirty="0">
              <a:latin typeface="+mn-ea"/>
            </a:endParaRPr>
          </a:p>
          <a:p>
            <a:r>
              <a:rPr lang="en-US" altLang="zh-CN" sz="2400" dirty="0">
                <a:latin typeface="+mn-ea"/>
              </a:rPr>
              <a:t>[2] </a:t>
            </a:r>
            <a:r>
              <a:rPr lang="zh-CN" altLang="zh-CN" sz="2400" dirty="0">
                <a:latin typeface="+mn-ea"/>
              </a:rPr>
              <a:t>张剑飞</a:t>
            </a:r>
            <a:r>
              <a:rPr lang="en-US" altLang="zh-CN" sz="2400" dirty="0">
                <a:latin typeface="+mn-ea"/>
              </a:rPr>
              <a:t>.Java EE</a:t>
            </a:r>
            <a:r>
              <a:rPr lang="zh-CN" altLang="zh-CN" sz="2400" dirty="0">
                <a:latin typeface="+mn-ea"/>
              </a:rPr>
              <a:t>开发技术</a:t>
            </a:r>
            <a:r>
              <a:rPr lang="en-US" altLang="zh-CN" sz="2400" dirty="0">
                <a:latin typeface="+mn-ea"/>
              </a:rPr>
              <a:t>. </a:t>
            </a:r>
            <a:r>
              <a:rPr lang="zh-CN" altLang="zh-CN" sz="2400" dirty="0">
                <a:latin typeface="+mn-ea"/>
              </a:rPr>
              <a:t>哈尔滨工业大学出版社</a:t>
            </a:r>
            <a:r>
              <a:rPr lang="en-US" altLang="zh-CN" sz="2400" dirty="0">
                <a:latin typeface="+mn-ea"/>
              </a:rPr>
              <a:t>.2013</a:t>
            </a:r>
            <a:endParaRPr lang="zh-CN" altLang="zh-CN" sz="2400" dirty="0">
              <a:latin typeface="+mn-ea"/>
            </a:endParaRPr>
          </a:p>
          <a:p>
            <a:r>
              <a:rPr lang="en-US" altLang="zh-CN" sz="2400" dirty="0">
                <a:latin typeface="+mn-ea"/>
              </a:rPr>
              <a:t>[3] </a:t>
            </a:r>
            <a:r>
              <a:rPr lang="zh-CN" altLang="zh-CN" sz="2400" dirty="0">
                <a:latin typeface="+mn-ea"/>
              </a:rPr>
              <a:t>王映龙</a:t>
            </a:r>
            <a:r>
              <a:rPr lang="en-US" altLang="zh-CN" sz="2400" dirty="0">
                <a:latin typeface="+mn-ea"/>
              </a:rPr>
              <a:t>.Java EE</a:t>
            </a:r>
            <a:r>
              <a:rPr lang="zh-CN" altLang="zh-CN" sz="2400" dirty="0">
                <a:latin typeface="+mn-ea"/>
              </a:rPr>
              <a:t>实用教程</a:t>
            </a:r>
            <a:r>
              <a:rPr lang="en-US" altLang="zh-CN" sz="2400" dirty="0">
                <a:latin typeface="+mn-ea"/>
              </a:rPr>
              <a:t>. </a:t>
            </a:r>
            <a:r>
              <a:rPr lang="zh-CN" altLang="zh-CN" sz="2400" dirty="0">
                <a:latin typeface="+mn-ea"/>
              </a:rPr>
              <a:t>清华大学出版社</a:t>
            </a:r>
            <a:r>
              <a:rPr lang="en-US" altLang="zh-CN" sz="2400" dirty="0">
                <a:latin typeface="+mn-ea"/>
              </a:rPr>
              <a:t>.2011</a:t>
            </a:r>
            <a:endParaRPr lang="zh-CN" altLang="zh-CN" sz="2400" dirty="0">
              <a:latin typeface="+mn-ea"/>
            </a:endParaRPr>
          </a:p>
          <a:p>
            <a:r>
              <a:rPr lang="en-US" altLang="zh-CN" sz="2400" dirty="0">
                <a:latin typeface="+mn-ea"/>
              </a:rPr>
              <a:t>[4] </a:t>
            </a:r>
            <a:r>
              <a:rPr lang="zh-CN" altLang="zh-CN" sz="2400" dirty="0">
                <a:latin typeface="+mn-ea"/>
              </a:rPr>
              <a:t>王爱国</a:t>
            </a:r>
            <a:r>
              <a:rPr lang="en-US" altLang="zh-CN" sz="2400" dirty="0">
                <a:latin typeface="+mn-ea"/>
              </a:rPr>
              <a:t>.Java</a:t>
            </a:r>
            <a:r>
              <a:rPr lang="zh-CN" altLang="zh-CN" sz="2400" dirty="0">
                <a:latin typeface="+mn-ea"/>
              </a:rPr>
              <a:t>面向对象程序设计</a:t>
            </a:r>
            <a:r>
              <a:rPr lang="en-US" altLang="zh-CN" sz="2400" dirty="0">
                <a:latin typeface="+mn-ea"/>
              </a:rPr>
              <a:t>. </a:t>
            </a:r>
            <a:r>
              <a:rPr lang="zh-CN" altLang="zh-CN" sz="2400" dirty="0">
                <a:latin typeface="+mn-ea"/>
              </a:rPr>
              <a:t>机械工业出版社</a:t>
            </a:r>
            <a:r>
              <a:rPr lang="en-US" altLang="zh-CN" sz="2400" dirty="0">
                <a:latin typeface="+mn-ea"/>
              </a:rPr>
              <a:t>.2014</a:t>
            </a:r>
            <a:endParaRPr lang="zh-CN" altLang="zh-CN" sz="2400" dirty="0">
              <a:latin typeface="+mn-ea"/>
            </a:endParaRPr>
          </a:p>
          <a:p>
            <a:r>
              <a:rPr lang="en-US" altLang="zh-CN" sz="2400" dirty="0">
                <a:latin typeface="+mn-ea"/>
              </a:rPr>
              <a:t>[5]</a:t>
            </a:r>
            <a:r>
              <a:rPr lang="zh-CN" altLang="zh-CN" sz="2400" dirty="0">
                <a:latin typeface="+mn-ea"/>
              </a:rPr>
              <a:t>白亮</a:t>
            </a:r>
            <a:r>
              <a:rPr lang="en-US" altLang="zh-CN" sz="2400" dirty="0">
                <a:latin typeface="+mn-ea"/>
              </a:rPr>
              <a:t>. Java</a:t>
            </a:r>
            <a:r>
              <a:rPr lang="zh-CN" altLang="zh-CN" sz="2400" dirty="0">
                <a:latin typeface="+mn-ea"/>
              </a:rPr>
              <a:t>简介</a:t>
            </a:r>
            <a:r>
              <a:rPr lang="en-US" altLang="zh-CN" sz="2400" dirty="0">
                <a:latin typeface="+mn-ea"/>
              </a:rPr>
              <a:t>[J]. </a:t>
            </a:r>
            <a:r>
              <a:rPr lang="zh-CN" altLang="zh-CN" sz="2400" dirty="0">
                <a:latin typeface="+mn-ea"/>
              </a:rPr>
              <a:t>厦门科技</a:t>
            </a:r>
            <a:r>
              <a:rPr lang="en-US" altLang="zh-CN" sz="2400" dirty="0">
                <a:latin typeface="+mn-ea"/>
              </a:rPr>
              <a:t>, 2005(1):27-29. </a:t>
            </a:r>
            <a:endParaRPr lang="zh-CN" altLang="zh-CN" sz="2400" dirty="0">
              <a:latin typeface="+mn-ea"/>
            </a:endParaRPr>
          </a:p>
          <a:p>
            <a:r>
              <a:rPr lang="en-US" altLang="zh-CN" sz="2400" dirty="0">
                <a:latin typeface="+mn-ea"/>
              </a:rPr>
              <a:t>[6]</a:t>
            </a:r>
            <a:r>
              <a:rPr lang="zh-CN" altLang="zh-CN" sz="2400" dirty="0">
                <a:latin typeface="+mn-ea"/>
              </a:rPr>
              <a:t>孙卫琴．</a:t>
            </a:r>
            <a:r>
              <a:rPr lang="en-US" altLang="zh-CN" sz="2400" dirty="0">
                <a:latin typeface="+mn-ea"/>
              </a:rPr>
              <a:t>Tomcat</a:t>
            </a:r>
            <a:r>
              <a:rPr lang="zh-CN" altLang="zh-CN" sz="2400" dirty="0">
                <a:latin typeface="+mn-ea"/>
              </a:rPr>
              <a:t>与</a:t>
            </a:r>
            <a:r>
              <a:rPr lang="en-US" altLang="zh-CN" sz="2400" dirty="0">
                <a:latin typeface="+mn-ea"/>
              </a:rPr>
              <a:t>Java Web</a:t>
            </a:r>
            <a:r>
              <a:rPr lang="zh-CN" altLang="zh-CN" sz="2400" dirty="0">
                <a:latin typeface="+mn-ea"/>
              </a:rPr>
              <a:t>开发技术详解（第</a:t>
            </a:r>
            <a:r>
              <a:rPr lang="en-US" altLang="zh-CN" sz="2400" dirty="0">
                <a:latin typeface="+mn-ea"/>
              </a:rPr>
              <a:t>2</a:t>
            </a:r>
            <a:r>
              <a:rPr lang="zh-CN" altLang="zh-CN" sz="2400" dirty="0">
                <a:latin typeface="+mn-ea"/>
              </a:rPr>
              <a:t>版）</a:t>
            </a:r>
            <a:r>
              <a:rPr lang="en-US" altLang="zh-CN" sz="2400" dirty="0">
                <a:latin typeface="+mn-ea"/>
              </a:rPr>
              <a:t>[M]</a:t>
            </a:r>
            <a:r>
              <a:rPr lang="zh-CN" altLang="zh-CN" sz="2400" dirty="0">
                <a:latin typeface="+mn-ea"/>
              </a:rPr>
              <a:t>．北京：电子工业出版社，</a:t>
            </a:r>
            <a:r>
              <a:rPr lang="en-US" altLang="zh-CN" sz="2400" dirty="0">
                <a:latin typeface="+mn-ea"/>
              </a:rPr>
              <a:t>2009</a:t>
            </a:r>
            <a:r>
              <a:rPr lang="zh-CN" altLang="zh-CN" sz="2400" dirty="0">
                <a:latin typeface="+mn-ea"/>
              </a:rPr>
              <a:t>．</a:t>
            </a:r>
            <a:endParaRPr sz="2400" b="1" dirty="0">
              <a:latin typeface="+mn-ea"/>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9">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p>
        </p:txBody>
      </p:sp>
      <p:sp>
        <p:nvSpPr>
          <p:cNvPr id="28" name="矩形 27"/>
          <p:cNvSpPr/>
          <p:nvPr/>
        </p:nvSpPr>
        <p:spPr>
          <a:xfrm>
            <a:off x="1049655" y="836930"/>
            <a:ext cx="9943465" cy="338554"/>
          </a:xfrm>
          <a:prstGeom prst="rect">
            <a:avLst/>
          </a:prstGeom>
        </p:spPr>
        <p:txBody>
          <a:bodyPr wrap="square">
            <a:spAutoFit/>
          </a:bodyPr>
          <a:lstStyle/>
          <a:p>
            <a:r>
              <a:rPr altLang="zh-CN" sz="1600" dirty="0">
                <a:latin typeface="+mn-ea"/>
                <a:cs typeface="宋体" panose="02010600030101010101" pitchFamily="2" charset="-122"/>
              </a:rPr>
              <a:t>      </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TextBox 2"/>
          <p:cNvSpPr txBox="1"/>
          <p:nvPr/>
        </p:nvSpPr>
        <p:spPr>
          <a:xfrm>
            <a:off x="1294583" y="1006207"/>
            <a:ext cx="9943465" cy="5543056"/>
          </a:xfrm>
          <a:prstGeom prst="rect">
            <a:avLst/>
          </a:prstGeom>
          <a:noFill/>
        </p:spPr>
        <p:txBody>
          <a:bodyPr wrap="square" rtlCol="0">
            <a:spAutoFit/>
          </a:bodyPr>
          <a:lstStyle/>
          <a:p>
            <a:r>
              <a:rPr lang="zh-CN" altLang="zh-CN" sz="2400" b="1" dirty="0">
                <a:latin typeface="+mn-ea"/>
              </a:rPr>
              <a:t>设计方案及思路</a:t>
            </a:r>
            <a:r>
              <a:rPr lang="zh-CN" altLang="zh-CN" sz="2400" b="1" dirty="0" smtClean="0">
                <a:latin typeface="+mn-ea"/>
              </a:rPr>
              <a:t>：</a:t>
            </a:r>
            <a:endParaRPr lang="en-US" altLang="zh-CN" sz="2400" b="1" dirty="0" smtClean="0">
              <a:latin typeface="+mn-ea"/>
            </a:endParaRPr>
          </a:p>
          <a:p>
            <a:endParaRPr lang="zh-CN" altLang="zh-CN" sz="2400" b="1" dirty="0">
              <a:latin typeface="+mn-ea"/>
            </a:endParaRPr>
          </a:p>
          <a:p>
            <a:r>
              <a:rPr lang="en-US" altLang="zh-CN" sz="2400" dirty="0">
                <a:latin typeface="+mn-ea"/>
              </a:rPr>
              <a:t>	1. </a:t>
            </a:r>
            <a:r>
              <a:rPr lang="zh-CN" altLang="zh-CN" sz="2400" dirty="0">
                <a:latin typeface="+mn-ea"/>
              </a:rPr>
              <a:t>通过分析社会需求，从现实、安全、法律、可行性等方面精选正确消防知识</a:t>
            </a:r>
          </a:p>
          <a:p>
            <a:r>
              <a:rPr lang="en-US" altLang="zh-CN" sz="2400" dirty="0">
                <a:latin typeface="+mn-ea"/>
              </a:rPr>
              <a:t>	2. </a:t>
            </a:r>
            <a:r>
              <a:rPr lang="zh-CN" altLang="zh-CN" sz="2400" dirty="0">
                <a:latin typeface="+mn-ea"/>
              </a:rPr>
              <a:t>根据功能需求进行系统的总体框架设计</a:t>
            </a:r>
          </a:p>
          <a:p>
            <a:r>
              <a:rPr lang="en-US" altLang="zh-CN" sz="2400" dirty="0">
                <a:latin typeface="+mn-ea"/>
              </a:rPr>
              <a:t>         </a:t>
            </a:r>
            <a:r>
              <a:rPr lang="zh-CN" altLang="zh-CN" sz="2400" dirty="0">
                <a:latin typeface="+mn-ea"/>
              </a:rPr>
              <a:t>主要包含以下模块：</a:t>
            </a:r>
          </a:p>
          <a:p>
            <a:r>
              <a:rPr lang="en-US" altLang="zh-CN" sz="2400" dirty="0">
                <a:latin typeface="+mn-ea"/>
              </a:rPr>
              <a:t>   		</a:t>
            </a:r>
            <a:r>
              <a:rPr lang="en-US" altLang="zh-CN" sz="2400" dirty="0" smtClean="0">
                <a:latin typeface="+mn-ea"/>
              </a:rPr>
              <a:t>1</a:t>
            </a:r>
            <a:r>
              <a:rPr lang="zh-CN" altLang="zh-CN" sz="2400" dirty="0">
                <a:latin typeface="+mn-ea"/>
              </a:rPr>
              <a:t>）管理员模块：用于管理网站的消防知识，进行增删改查。也可以</a:t>
            </a:r>
            <a:r>
              <a:rPr lang="zh-CN" altLang="zh-CN" sz="2400" dirty="0" smtClean="0">
                <a:latin typeface="+mn-ea"/>
              </a:rPr>
              <a:t>删除</a:t>
            </a:r>
            <a:r>
              <a:rPr lang="zh-CN" altLang="en-US" sz="2400" dirty="0">
                <a:latin typeface="+mn-ea"/>
              </a:rPr>
              <a:t>、</a:t>
            </a:r>
            <a:r>
              <a:rPr lang="zh-CN" altLang="zh-CN" sz="2400" dirty="0" smtClean="0">
                <a:latin typeface="+mn-ea"/>
              </a:rPr>
              <a:t>查看</a:t>
            </a:r>
            <a:r>
              <a:rPr lang="zh-CN" altLang="zh-CN" sz="2400" dirty="0">
                <a:latin typeface="+mn-ea"/>
              </a:rPr>
              <a:t>用户信息。管理用户留言。</a:t>
            </a:r>
          </a:p>
          <a:p>
            <a:r>
              <a:rPr lang="en-US" altLang="zh-CN" sz="2400" dirty="0">
                <a:latin typeface="+mn-ea"/>
              </a:rPr>
              <a:t>       </a:t>
            </a:r>
            <a:r>
              <a:rPr lang="zh-CN" altLang="zh-CN" sz="2400" dirty="0">
                <a:latin typeface="+mn-ea"/>
              </a:rPr>
              <a:t>（</a:t>
            </a:r>
            <a:r>
              <a:rPr lang="en-US" altLang="zh-CN" sz="2400" dirty="0">
                <a:latin typeface="+mn-ea"/>
              </a:rPr>
              <a:t>2</a:t>
            </a:r>
            <a:r>
              <a:rPr lang="zh-CN" altLang="zh-CN" sz="2400" dirty="0">
                <a:latin typeface="+mn-ea"/>
              </a:rPr>
              <a:t>）用户模块：浏览网站的人们可以选择在本网站注册用户，可以上传</a:t>
            </a:r>
            <a:r>
              <a:rPr lang="zh-CN" altLang="zh-CN" sz="2400" dirty="0" smtClean="0">
                <a:latin typeface="+mn-ea"/>
              </a:rPr>
              <a:t>一些</a:t>
            </a:r>
            <a:r>
              <a:rPr lang="zh-CN" altLang="zh-CN" sz="2400" dirty="0">
                <a:latin typeface="+mn-ea"/>
              </a:rPr>
              <a:t>消防知识或自己的消防经验，经管理员审查通过之后就可以在</a:t>
            </a:r>
            <a:r>
              <a:rPr lang="zh-CN" altLang="zh-CN" sz="2400" dirty="0" smtClean="0">
                <a:latin typeface="+mn-ea"/>
              </a:rPr>
              <a:t>网站显示</a:t>
            </a:r>
            <a:r>
              <a:rPr lang="zh-CN" altLang="zh-CN" sz="2400" dirty="0">
                <a:latin typeface="+mn-ea"/>
              </a:rPr>
              <a:t>，供大众浏览。也可以</a:t>
            </a:r>
            <a:r>
              <a:rPr lang="zh-CN" altLang="zh-CN" sz="2400" dirty="0" smtClean="0">
                <a:latin typeface="+mn-ea"/>
              </a:rPr>
              <a:t>留言</a:t>
            </a:r>
            <a:r>
              <a:rPr lang="zh-CN" altLang="en-US" sz="2400" dirty="0" smtClean="0">
                <a:latin typeface="+mn-ea"/>
              </a:rPr>
              <a:t>，</a:t>
            </a:r>
            <a:r>
              <a:rPr lang="zh-CN" altLang="zh-CN" sz="2400" dirty="0" smtClean="0">
                <a:latin typeface="+mn-ea"/>
              </a:rPr>
              <a:t>提出</a:t>
            </a:r>
            <a:r>
              <a:rPr lang="zh-CN" altLang="zh-CN" sz="2400" dirty="0">
                <a:latin typeface="+mn-ea"/>
              </a:rPr>
              <a:t>自己对网站的意见或建议。</a:t>
            </a:r>
          </a:p>
          <a:p>
            <a:r>
              <a:rPr lang="en-US" altLang="zh-CN" sz="2400" dirty="0">
                <a:latin typeface="+mn-ea"/>
              </a:rPr>
              <a:t>       </a:t>
            </a:r>
            <a:r>
              <a:rPr lang="zh-CN" altLang="zh-CN" sz="2400" dirty="0">
                <a:latin typeface="+mn-ea"/>
              </a:rPr>
              <a:t>（</a:t>
            </a:r>
            <a:r>
              <a:rPr lang="en-US" altLang="zh-CN" sz="2400" dirty="0">
                <a:latin typeface="+mn-ea"/>
              </a:rPr>
              <a:t>3</a:t>
            </a:r>
            <a:r>
              <a:rPr lang="zh-CN" altLang="zh-CN" sz="2400" dirty="0">
                <a:latin typeface="+mn-ea"/>
              </a:rPr>
              <a:t>）通过</a:t>
            </a:r>
            <a:r>
              <a:rPr lang="en-US" altLang="zh-CN" sz="2400" dirty="0" err="1">
                <a:latin typeface="+mn-ea"/>
              </a:rPr>
              <a:t>jsp</a:t>
            </a:r>
            <a:r>
              <a:rPr lang="en-US" altLang="zh-CN" sz="2400" dirty="0">
                <a:latin typeface="+mn-ea"/>
              </a:rPr>
              <a:t> </a:t>
            </a:r>
            <a:r>
              <a:rPr lang="zh-CN" altLang="zh-CN" sz="2400" dirty="0">
                <a:latin typeface="+mn-ea"/>
              </a:rPr>
              <a:t>、</a:t>
            </a:r>
            <a:r>
              <a:rPr lang="en-US" altLang="zh-CN" sz="2400" dirty="0" err="1">
                <a:latin typeface="+mn-ea"/>
              </a:rPr>
              <a:t>css</a:t>
            </a:r>
            <a:r>
              <a:rPr lang="zh-CN" altLang="zh-CN" sz="2400" dirty="0">
                <a:latin typeface="+mn-ea"/>
              </a:rPr>
              <a:t>设计系统界面</a:t>
            </a:r>
          </a:p>
          <a:p>
            <a:r>
              <a:rPr lang="en-US" altLang="zh-CN" sz="2400" dirty="0">
                <a:latin typeface="+mn-ea"/>
              </a:rPr>
              <a:t>	3.	</a:t>
            </a:r>
            <a:r>
              <a:rPr lang="zh-CN" altLang="zh-CN" sz="2400" dirty="0">
                <a:latin typeface="+mn-ea"/>
              </a:rPr>
              <a:t>对项目进行测试，找出一些不足之处。</a:t>
            </a:r>
          </a:p>
          <a:p>
            <a:r>
              <a:rPr lang="en-US" altLang="zh-CN" sz="2400" dirty="0">
                <a:latin typeface="+mn-ea"/>
              </a:rPr>
              <a:t>	4. </a:t>
            </a:r>
            <a:r>
              <a:rPr lang="zh-CN" altLang="zh-CN" sz="2400" dirty="0">
                <a:latin typeface="+mn-ea"/>
              </a:rPr>
              <a:t>最后进行该项目的整体测试和项目的整体优化。</a:t>
            </a:r>
            <a:endParaRPr lang="en-US" altLang="zh-CN" sz="2400" dirty="0">
              <a:latin typeface="+mn-ea"/>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论文结构</a:t>
            </a:r>
            <a:endParaRPr lang="zh-CN" altLang="en-US" dirty="0"/>
          </a:p>
        </p:txBody>
      </p:sp>
      <p:sp>
        <p:nvSpPr>
          <p:cNvPr id="5" name="TextBox 4"/>
          <p:cNvSpPr txBox="1"/>
          <p:nvPr/>
        </p:nvSpPr>
        <p:spPr>
          <a:xfrm>
            <a:off x="155575" y="958066"/>
            <a:ext cx="11780611" cy="5769305"/>
          </a:xfrm>
          <a:prstGeom prst="rect">
            <a:avLst/>
          </a:prstGeom>
          <a:noFill/>
        </p:spPr>
        <p:txBody>
          <a:bodyPr wrap="square" rtlCol="0">
            <a:spAutoFit/>
          </a:bodyPr>
          <a:lstStyle/>
          <a:p>
            <a:r>
              <a:rPr lang="zh-CN" altLang="zh-CN" sz="2400" b="1" dirty="0">
                <a:latin typeface="+mn-ea"/>
              </a:rPr>
              <a:t>主要研究内容：</a:t>
            </a:r>
            <a:endParaRPr lang="zh-CN" altLang="zh-CN" sz="2400" dirty="0">
              <a:latin typeface="+mn-ea"/>
            </a:endParaRPr>
          </a:p>
          <a:p>
            <a:r>
              <a:rPr lang="en-US" altLang="zh-CN" sz="2400" dirty="0">
                <a:latin typeface="+mn-ea"/>
              </a:rPr>
              <a:t>1.</a:t>
            </a:r>
            <a:r>
              <a:rPr lang="zh-CN" altLang="zh-CN" sz="2400" dirty="0">
                <a:latin typeface="+mn-ea"/>
              </a:rPr>
              <a:t>网站采用</a:t>
            </a:r>
            <a:r>
              <a:rPr lang="en-US" altLang="zh-CN" sz="2400" dirty="0">
                <a:latin typeface="+mn-ea"/>
              </a:rPr>
              <a:t>Java EE </a:t>
            </a:r>
            <a:r>
              <a:rPr lang="zh-CN" altLang="zh-CN" sz="2400" dirty="0">
                <a:latin typeface="+mn-ea"/>
              </a:rPr>
              <a:t>技术，以</a:t>
            </a:r>
            <a:r>
              <a:rPr lang="en-US" altLang="zh-CN" sz="2400" dirty="0">
                <a:latin typeface="+mn-ea"/>
              </a:rPr>
              <a:t>MySQL</a:t>
            </a:r>
            <a:r>
              <a:rPr lang="zh-CN" altLang="zh-CN" sz="2400" dirty="0">
                <a:latin typeface="+mn-ea"/>
              </a:rPr>
              <a:t>数据库为后台数据库，通过</a:t>
            </a:r>
            <a:r>
              <a:rPr lang="en-US" altLang="zh-CN" sz="2400" dirty="0">
                <a:latin typeface="+mn-ea"/>
              </a:rPr>
              <a:t>servlet</a:t>
            </a:r>
            <a:r>
              <a:rPr lang="zh-CN" altLang="zh-CN" sz="2400" dirty="0">
                <a:latin typeface="+mn-ea"/>
              </a:rPr>
              <a:t>、</a:t>
            </a:r>
            <a:r>
              <a:rPr lang="en-US" altLang="zh-CN" sz="2400" dirty="0" err="1">
                <a:latin typeface="+mn-ea"/>
              </a:rPr>
              <a:t>jsp</a:t>
            </a:r>
            <a:r>
              <a:rPr lang="zh-CN" altLang="zh-CN" sz="2400" dirty="0">
                <a:latin typeface="+mn-ea"/>
              </a:rPr>
              <a:t>等相关技术，以实现大众方便、快捷的浏览到需要的消防知识为基础目标，制作出消防网站。人们无需登陆便可以浏览本网站所有的消防知识，也可以注册账号，进行一些相应的操作。 </a:t>
            </a:r>
          </a:p>
          <a:p>
            <a:r>
              <a:rPr lang="en-US" altLang="zh-CN" sz="2400" dirty="0">
                <a:latin typeface="+mn-ea"/>
              </a:rPr>
              <a:t>2..</a:t>
            </a:r>
            <a:r>
              <a:rPr lang="zh-CN" altLang="zh-CN" sz="2400" dirty="0">
                <a:latin typeface="+mn-ea"/>
              </a:rPr>
              <a:t>系统架构的研究：拟采用三层架构，将系统分为展示层（</a:t>
            </a:r>
            <a:r>
              <a:rPr lang="en-US" altLang="zh-CN" sz="2400" dirty="0">
                <a:latin typeface="+mn-ea"/>
              </a:rPr>
              <a:t>view</a:t>
            </a:r>
            <a:r>
              <a:rPr lang="zh-CN" altLang="zh-CN" sz="2400" dirty="0">
                <a:latin typeface="+mn-ea"/>
              </a:rPr>
              <a:t>）、控制层（</a:t>
            </a:r>
            <a:r>
              <a:rPr lang="en-US" altLang="zh-CN" sz="2400" dirty="0">
                <a:latin typeface="+mn-ea"/>
              </a:rPr>
              <a:t>control</a:t>
            </a:r>
            <a:r>
              <a:rPr lang="zh-CN" altLang="zh-CN" sz="2400" dirty="0">
                <a:latin typeface="+mn-ea"/>
              </a:rPr>
              <a:t>）、服务层（</a:t>
            </a:r>
            <a:r>
              <a:rPr lang="en-US" altLang="zh-CN" sz="2400" dirty="0">
                <a:latin typeface="+mn-ea"/>
              </a:rPr>
              <a:t>service</a:t>
            </a:r>
            <a:r>
              <a:rPr lang="zh-CN" altLang="zh-CN" sz="2400" dirty="0">
                <a:latin typeface="+mn-ea"/>
              </a:rPr>
              <a:t>），通过研究三层架构，可以清晰的理解软件系统架构，有助于程序的编写。</a:t>
            </a:r>
          </a:p>
          <a:p>
            <a:r>
              <a:rPr lang="en-US" altLang="zh-CN" sz="2400" dirty="0" smtClean="0">
                <a:latin typeface="+mn-ea"/>
              </a:rPr>
              <a:t>3..</a:t>
            </a:r>
            <a:r>
              <a:rPr lang="zh-CN" altLang="zh-CN" sz="2400" dirty="0">
                <a:latin typeface="+mn-ea"/>
              </a:rPr>
              <a:t>数据库的设计及优化：</a:t>
            </a:r>
          </a:p>
          <a:p>
            <a:r>
              <a:rPr lang="zh-CN" altLang="zh-CN" sz="2400" dirty="0">
                <a:latin typeface="+mn-ea"/>
              </a:rPr>
              <a:t>（</a:t>
            </a:r>
            <a:r>
              <a:rPr lang="en-US" altLang="zh-CN" sz="2400" dirty="0">
                <a:latin typeface="+mn-ea"/>
              </a:rPr>
              <a:t>1</a:t>
            </a:r>
            <a:r>
              <a:rPr lang="zh-CN" altLang="zh-CN" sz="2400" dirty="0">
                <a:latin typeface="+mn-ea"/>
              </a:rPr>
              <a:t>）对本次项目所需数据库内容进行详细的分析。</a:t>
            </a:r>
          </a:p>
          <a:p>
            <a:r>
              <a:rPr lang="zh-CN" altLang="zh-CN" sz="2400" dirty="0">
                <a:latin typeface="+mn-ea"/>
              </a:rPr>
              <a:t>（</a:t>
            </a:r>
            <a:r>
              <a:rPr lang="en-US" altLang="zh-CN" sz="2400" dirty="0">
                <a:latin typeface="+mn-ea"/>
              </a:rPr>
              <a:t>2</a:t>
            </a:r>
            <a:r>
              <a:rPr lang="zh-CN" altLang="zh-CN" sz="2400" dirty="0">
                <a:latin typeface="+mn-ea"/>
              </a:rPr>
              <a:t>）设计数据的逻辑存储结构，理清数据实体之间的逻辑关系，减少数据冗余。</a:t>
            </a:r>
          </a:p>
          <a:p>
            <a:r>
              <a:rPr lang="zh-CN" altLang="zh-CN" sz="2400" dirty="0">
                <a:latin typeface="+mn-ea"/>
              </a:rPr>
              <a:t>（</a:t>
            </a:r>
            <a:r>
              <a:rPr lang="en-US" altLang="zh-CN" sz="2400" dirty="0">
                <a:latin typeface="+mn-ea"/>
              </a:rPr>
              <a:t>3</a:t>
            </a:r>
            <a:r>
              <a:rPr lang="zh-CN" altLang="zh-CN" sz="2400" dirty="0">
                <a:latin typeface="+mn-ea"/>
              </a:rPr>
              <a:t>）根据所要使用的数据库特点进行表结构的设计</a:t>
            </a:r>
          </a:p>
          <a:p>
            <a:r>
              <a:rPr lang="zh-CN" altLang="zh-CN" sz="2400" dirty="0">
                <a:latin typeface="+mn-ea"/>
              </a:rPr>
              <a:t>（</a:t>
            </a:r>
            <a:r>
              <a:rPr lang="en-US" altLang="zh-CN" sz="2400" dirty="0">
                <a:latin typeface="+mn-ea"/>
              </a:rPr>
              <a:t>4</a:t>
            </a:r>
            <a:r>
              <a:rPr lang="zh-CN" altLang="zh-CN" sz="2400" dirty="0">
                <a:latin typeface="+mn-ea"/>
              </a:rPr>
              <a:t>）最后根据实际情况对数据库索引、存储结构等进行优化</a:t>
            </a:r>
          </a:p>
          <a:p>
            <a:r>
              <a:rPr lang="en-US" altLang="zh-CN" sz="2400" dirty="0" smtClean="0">
                <a:latin typeface="+mn-ea"/>
              </a:rPr>
              <a:t>4..</a:t>
            </a:r>
            <a:r>
              <a:rPr lang="zh-CN" altLang="zh-CN" sz="2400" dirty="0">
                <a:latin typeface="+mn-ea"/>
              </a:rPr>
              <a:t>用户体验和界面的友好性研究：本次项目使用</a:t>
            </a:r>
            <a:r>
              <a:rPr lang="en-US" altLang="zh-CN" sz="2400" dirty="0">
                <a:latin typeface="+mn-ea"/>
              </a:rPr>
              <a:t>servlet</a:t>
            </a:r>
            <a:r>
              <a:rPr lang="zh-CN" altLang="zh-CN" sz="2400" dirty="0">
                <a:latin typeface="+mn-ea"/>
              </a:rPr>
              <a:t>、</a:t>
            </a:r>
            <a:r>
              <a:rPr lang="en-US" altLang="zh-CN" sz="2400" dirty="0" err="1">
                <a:latin typeface="+mn-ea"/>
              </a:rPr>
              <a:t>jsp</a:t>
            </a:r>
            <a:r>
              <a:rPr lang="zh-CN" altLang="zh-CN" sz="2400" dirty="0">
                <a:latin typeface="+mn-ea"/>
              </a:rPr>
              <a:t>等技术和</a:t>
            </a:r>
            <a:r>
              <a:rPr lang="en-US" altLang="zh-CN" sz="2400" dirty="0">
                <a:latin typeface="+mn-ea"/>
              </a:rPr>
              <a:t>JavaScript</a:t>
            </a:r>
            <a:r>
              <a:rPr lang="zh-CN" altLang="zh-CN" sz="2400" dirty="0">
                <a:latin typeface="+mn-ea"/>
              </a:rPr>
              <a:t>插件，来提高用户体验和用户交互性</a:t>
            </a:r>
            <a:r>
              <a:rPr lang="en-US" altLang="zh-CN" sz="2400" dirty="0">
                <a:latin typeface="+mn-ea"/>
              </a:rPr>
              <a:t>,</a:t>
            </a:r>
            <a:r>
              <a:rPr lang="zh-CN" altLang="zh-CN" sz="2400" dirty="0">
                <a:latin typeface="+mn-ea"/>
              </a:rPr>
              <a:t>对用户界面以及用户操作方面进行优化，使得界面更为美观，操作更加人性化。</a:t>
            </a:r>
          </a:p>
        </p:txBody>
      </p:sp>
      <p:sp>
        <p:nvSpPr>
          <p:cNvPr id="6"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2841076091"/>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
  <TotalTime>22</TotalTime>
  <Words>1038</Words>
  <Application>Microsoft Office PowerPoint</Application>
  <PresentationFormat>自定义</PresentationFormat>
  <Paragraphs>127</Paragraphs>
  <Slides>14</Slides>
  <Notes>11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A000120140530A99PPBG</vt:lpstr>
      <vt:lpstr>PowerPoint 演示文稿</vt:lpstr>
      <vt:lpstr>目录</vt:lpstr>
      <vt:lpstr>PowerPoint 演示文稿</vt:lpstr>
      <vt:lpstr>选题意义</vt:lpstr>
      <vt:lpstr>PowerPoint 演示文稿</vt:lpstr>
      <vt:lpstr>参考文献</vt:lpstr>
      <vt:lpstr>PowerPoint 演示文稿</vt:lpstr>
      <vt:lpstr>论文结构</vt:lpstr>
      <vt:lpstr>论文结构</vt:lpstr>
      <vt:lpstr>论文结构</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Administrator</cp:lastModifiedBy>
  <cp:revision>294</cp:revision>
  <dcterms:created xsi:type="dcterms:W3CDTF">2014-06-03T07:56:00Z</dcterms:created>
  <dcterms:modified xsi:type="dcterms:W3CDTF">2018-10-16T01:39:38Z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