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1" r:id="rId3"/>
    <p:sldId id="301" r:id="rId4"/>
    <p:sldId id="259" r:id="rId5"/>
    <p:sldId id="305" r:id="rId6"/>
    <p:sldId id="303" r:id="rId7"/>
    <p:sldId id="288" r:id="rId8"/>
  </p:sldIdLst>
  <p:sldSz cx="9144000" cy="5143500" type="screen16x9"/>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46970"/>
    <a:srgbClr val="F36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846" autoAdjust="0"/>
  </p:normalViewPr>
  <p:slideViewPr>
    <p:cSldViewPr snapToGrid="0">
      <p:cViewPr>
        <p:scale>
          <a:sx n="75" d="100"/>
          <a:sy n="75" d="100"/>
        </p:scale>
        <p:origin x="-1140" y="-270"/>
      </p:cViewPr>
      <p:guideLst>
        <p:guide orient="horz" pos="160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121" y="1279287"/>
            <a:ext cx="6139503"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9435" indent="0" algn="ctr">
              <a:buNone/>
              <a:defRPr>
                <a:solidFill>
                  <a:schemeClr val="tx1">
                    <a:tint val="75000"/>
                  </a:schemeClr>
                </a:solidFill>
              </a:defRPr>
            </a:lvl5pPr>
            <a:lvl6pPr marL="2286635" indent="0" algn="ctr">
              <a:buNone/>
              <a:defRPr>
                <a:solidFill>
                  <a:schemeClr val="tx1">
                    <a:tint val="75000"/>
                  </a:schemeClr>
                </a:solidFill>
              </a:defRPr>
            </a:lvl6pPr>
            <a:lvl7pPr marL="2743835" indent="0" algn="ctr">
              <a:buNone/>
              <a:defRPr>
                <a:solidFill>
                  <a:schemeClr val="tx1">
                    <a:tint val="75000"/>
                  </a:schemeClr>
                </a:solidFill>
              </a:defRPr>
            </a:lvl7pPr>
            <a:lvl8pPr marL="3201035" indent="0" algn="ctr">
              <a:buNone/>
              <a:defRPr>
                <a:solidFill>
                  <a:schemeClr val="tx1">
                    <a:tint val="75000"/>
                  </a:schemeClr>
                </a:solidFill>
              </a:defRPr>
            </a:lvl8pPr>
            <a:lvl9pPr marL="36582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74D2DF-EA40-424B-9200-EEB89F240B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08"/>
            <a:ext cx="2057400" cy="329146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08"/>
            <a:ext cx="6019800" cy="329146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5"/>
            <a:ext cx="7772400" cy="102173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7"/>
            <a:ext cx="7772400" cy="11253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9435" indent="0">
              <a:buNone/>
              <a:defRPr sz="1400">
                <a:solidFill>
                  <a:schemeClr val="tx1">
                    <a:tint val="75000"/>
                  </a:schemeClr>
                </a:solidFill>
              </a:defRPr>
            </a:lvl5pPr>
            <a:lvl6pPr marL="2286635" indent="0">
              <a:buNone/>
              <a:defRPr sz="1400">
                <a:solidFill>
                  <a:schemeClr val="tx1">
                    <a:tint val="75000"/>
                  </a:schemeClr>
                </a:solidFill>
              </a:defRPr>
            </a:lvl6pPr>
            <a:lvl7pPr marL="2743835" indent="0">
              <a:buNone/>
              <a:defRPr sz="1400">
                <a:solidFill>
                  <a:schemeClr val="tx1">
                    <a:tint val="75000"/>
                  </a:schemeClr>
                </a:solidFill>
              </a:defRPr>
            </a:lvl7pPr>
            <a:lvl8pPr marL="3201035" indent="0">
              <a:buNone/>
              <a:defRPr sz="1400">
                <a:solidFill>
                  <a:schemeClr val="tx1">
                    <a:tint val="75000"/>
                  </a:schemeClr>
                </a:solidFill>
              </a:defRPr>
            </a:lvl8pPr>
            <a:lvl9pPr marL="365823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271"/>
            <a:ext cx="4038600" cy="25460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271"/>
            <a:ext cx="4038600" cy="25460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7"/>
            <a:ext cx="4040188" cy="479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537"/>
            <a:ext cx="4041775" cy="479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442"/>
            <a:ext cx="4041775" cy="29639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23"/>
            <a:ext cx="3008313" cy="87169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4"/>
            <a:ext cx="5111750" cy="439060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514"/>
            <a:ext cx="3008313" cy="3518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674D2DF-EA40-424B-9200-EEB89F240B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1"/>
            <a:ext cx="5486400" cy="30866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zh-CN" altLang="en-US"/>
          </a:p>
        </p:txBody>
      </p:sp>
      <p:sp>
        <p:nvSpPr>
          <p:cNvPr id="4" name="文本占位符 3"/>
          <p:cNvSpPr>
            <a:spLocks noGrp="1"/>
          </p:cNvSpPr>
          <p:nvPr>
            <p:ph type="body" sz="half" idx="2"/>
          </p:nvPr>
        </p:nvSpPr>
        <p:spPr>
          <a:xfrm>
            <a:off x="1792288" y="4026208"/>
            <a:ext cx="5486400" cy="60375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163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448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733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733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51720" y="995467"/>
            <a:ext cx="5344788" cy="3314700"/>
          </a:xfrm>
          <a:prstGeom prst="rect">
            <a:avLst/>
          </a:prstGeom>
        </p:spPr>
      </p:pic>
      <p:sp>
        <p:nvSpPr>
          <p:cNvPr id="5" name="TextBox 4"/>
          <p:cNvSpPr txBox="1"/>
          <p:nvPr/>
        </p:nvSpPr>
        <p:spPr>
          <a:xfrm>
            <a:off x="1049655" y="914400"/>
            <a:ext cx="6619240" cy="2984500"/>
          </a:xfrm>
          <a:prstGeom prst="rect">
            <a:avLst/>
          </a:prstGeom>
          <a:noFill/>
        </p:spPr>
        <p:txBody>
          <a:bodyPr wrap="square" rtlCol="0">
            <a:spAutoFit/>
          </a:bodyPr>
          <a:lstStyle/>
          <a:p>
            <a:pPr lvl="0" algn="ctr"/>
            <a:r>
              <a:rPr lang="zh-CN" altLang="en-US" sz="3200" b="1" dirty="0" smtClean="0">
                <a:solidFill>
                  <a:schemeClr val="tx1">
                    <a:lumMod val="95000"/>
                    <a:lumOff val="5000"/>
                  </a:schemeClr>
                </a:solidFill>
                <a:uFillTx/>
                <a:latin typeface="华文彩云" panose="02010800040101010101" charset="-122"/>
                <a:ea typeface="华文彩云" panose="02010800040101010101" charset="-122"/>
                <a:cs typeface="经典繁仿黑" panose="02010609000101010101" pitchFamily="49" charset="-122"/>
                <a:sym typeface="+mn-ea"/>
              </a:rPr>
              <a:t>开题报告</a:t>
            </a:r>
            <a:endParaRPr lang="zh-CN" altLang="en-US" sz="3200" b="1" dirty="0" smtClean="0">
              <a:solidFill>
                <a:schemeClr val="tx1">
                  <a:lumMod val="95000"/>
                  <a:lumOff val="5000"/>
                </a:schemeClr>
              </a:solidFill>
              <a:uFillTx/>
              <a:latin typeface="华文彩云" panose="02010800040101010101" charset="-122"/>
              <a:ea typeface="华文彩云" panose="02010800040101010101" charset="-122"/>
              <a:cs typeface="经典繁仿黑" panose="02010609000101010101" pitchFamily="49" charset="-122"/>
              <a:sym typeface="+mn-ea"/>
            </a:endParaRPr>
          </a:p>
          <a:p>
            <a:pPr lvl="0" algn="ctr"/>
            <a:endParaRPr lang="zh-CN" altLang="en-US" sz="2400" b="1" dirty="0" smtClean="0">
              <a:solidFill>
                <a:schemeClr val="tx1">
                  <a:lumMod val="95000"/>
                  <a:lumOff val="5000"/>
                </a:schemeClr>
              </a:solidFill>
              <a:uFillTx/>
              <a:latin typeface="华文彩云" panose="02010800040101010101" charset="-122"/>
              <a:ea typeface="华文彩云" panose="02010800040101010101" charset="-122"/>
              <a:cs typeface="经典繁仿黑" panose="02010609000101010101" pitchFamily="49" charset="-122"/>
              <a:sym typeface="+mn-ea"/>
            </a:endParaRPr>
          </a:p>
          <a:p>
            <a:pPr lvl="0" algn="ctr"/>
            <a:endParaRPr lang="zh-CN" altLang="en-US" sz="2400" b="1" dirty="0" smtClean="0">
              <a:solidFill>
                <a:schemeClr val="tx1">
                  <a:lumMod val="95000"/>
                  <a:lumOff val="5000"/>
                </a:schemeClr>
              </a:solidFill>
              <a:uFillTx/>
              <a:latin typeface="宋体" panose="02010600030101010101" pitchFamily="2" charset="-122"/>
              <a:ea typeface="宋体" panose="02010600030101010101" pitchFamily="2" charset="-122"/>
              <a:cs typeface="经典繁仿黑" panose="02010609000101010101" pitchFamily="49" charset="-122"/>
              <a:sym typeface="+mn-ea"/>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学院：计算机科学技术学院</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姓名：张鹏宇</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班级：嵌入式</a:t>
            </a:r>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1</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班</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学号：</a:t>
            </a:r>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20151104815</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lgn="l"/>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论文题目：基于SSM的直播平台的设计与实现</a:t>
            </a:r>
            <a:endPar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endParaRPr>
          </a:p>
          <a:p>
            <a:pPr lvl="0"/>
            <a:r>
              <a:rPr lang="en-US" altLang="zh-CN"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	</a:t>
            </a:r>
            <a:r>
              <a:rPr lang="zh-CN" altLang="en-US" dirty="0" smtClean="0">
                <a:solidFill>
                  <a:schemeClr val="tx1">
                    <a:lumMod val="95000"/>
                    <a:lumOff val="5000"/>
                  </a:schemeClr>
                </a:solidFill>
                <a:uFillTx/>
                <a:latin typeface="微软雅黑 Light" panose="020B0502040204020203" charset="-122"/>
                <a:ea typeface="微软雅黑 Light" panose="020B0502040204020203" charset="-122"/>
                <a:cs typeface="微软雅黑 Light" panose="020B0502040204020203" charset="-122"/>
                <a:sym typeface="+mn-ea"/>
              </a:rPr>
              <a:t>指导老师：高宾</a:t>
            </a:r>
            <a:endParaRPr lang="zh-CN" altLang="en-US" dirty="0">
              <a:solidFill>
                <a:schemeClr val="tx1"/>
              </a:solidFill>
              <a:latin typeface="微软雅黑 Light" panose="020B0502040204020203" charset="-122"/>
              <a:ea typeface="微软雅黑 Light" panose="020B0502040204020203" charset="-122"/>
              <a:cs typeface="微软雅黑 Light" panose="020B0502040204020203" charset="-122"/>
              <a:sym typeface="微软雅黑" panose="020B0503020204020204" charset="-122"/>
            </a:endParaRPr>
          </a:p>
        </p:txBody>
      </p:sp>
      <p:grpSp>
        <p:nvGrpSpPr>
          <p:cNvPr id="2" name="组合 1"/>
          <p:cNvGrpSpPr/>
          <p:nvPr/>
        </p:nvGrpSpPr>
        <p:grpSpPr>
          <a:xfrm>
            <a:off x="1900555" y="3890645"/>
            <a:ext cx="4679950" cy="736600"/>
            <a:chOff x="3346" y="4249"/>
            <a:chExt cx="7370" cy="1160"/>
          </a:xfrm>
        </p:grpSpPr>
        <p:sp>
          <p:nvSpPr>
            <p:cNvPr id="6" name="矩形 5"/>
            <p:cNvSpPr/>
            <p:nvPr/>
          </p:nvSpPr>
          <p:spPr>
            <a:xfrm>
              <a:off x="3346" y="4277"/>
              <a:ext cx="1105" cy="1105"/>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十字形 6"/>
            <p:cNvSpPr/>
            <p:nvPr/>
          </p:nvSpPr>
          <p:spPr>
            <a:xfrm>
              <a:off x="7428" y="4262"/>
              <a:ext cx="1134" cy="1134"/>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59" y="4249"/>
              <a:ext cx="1161" cy="11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9470" y="4292"/>
              <a:ext cx="1247" cy="1075"/>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7" name="TextBox 2"/>
          <p:cNvSpPr txBox="1"/>
          <p:nvPr/>
        </p:nvSpPr>
        <p:spPr>
          <a:xfrm>
            <a:off x="675005" y="544830"/>
            <a:ext cx="3079750"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rPr>
              <a:t>目录</a:t>
            </a:r>
            <a:endParaRPr lang="zh-CN" altLang="en-US" sz="2000" dirty="0" smtClean="0">
              <a:solidFill>
                <a:srgbClr val="00B0F0"/>
              </a:solidFill>
              <a:latin typeface="微软雅黑" panose="020B0503020204020204" charset="-122"/>
              <a:ea typeface="微软雅黑" panose="020B0503020204020204" charset="-122"/>
            </a:endParaRPr>
          </a:p>
        </p:txBody>
      </p:sp>
      <p:sp>
        <p:nvSpPr>
          <p:cNvPr id="19" name="TextBox 20"/>
          <p:cNvSpPr txBox="1"/>
          <p:nvPr/>
        </p:nvSpPr>
        <p:spPr>
          <a:xfrm>
            <a:off x="1824990" y="1401071"/>
            <a:ext cx="3506470" cy="2306955"/>
          </a:xfrm>
          <a:prstGeom prst="rect">
            <a:avLst/>
          </a:prstGeom>
          <a:noFill/>
        </p:spPr>
        <p:txBody>
          <a:bodyPr wrap="square" rtlCol="0">
            <a:spAutoFit/>
          </a:bodyPr>
          <a:lstStyle/>
          <a:p>
            <a:pPr marL="285750" indent="-285750" algn="l">
              <a:buClr>
                <a:srgbClr val="558ED5"/>
              </a:buClr>
              <a:buFont typeface="Wingdings" panose="05000000000000000000" charset="0"/>
              <a:buChar char="l"/>
            </a:pPr>
            <a:r>
              <a:rPr lang="zh-CN" altLang="en-US" dirty="0">
                <a:solidFill>
                  <a:schemeClr val="tx1"/>
                </a:solidFill>
                <a:latin typeface="微软雅黑 Light" panose="020B0502040204020203" charset="-122"/>
                <a:ea typeface="微软雅黑 Light" panose="020B0502040204020203" charset="-122"/>
                <a:sym typeface="+mn-ea"/>
              </a:rPr>
              <a:t>选题背景</a:t>
            </a:r>
            <a:endParaRPr lang="zh-CN" altLang="en-US" dirty="0">
              <a:solidFill>
                <a:schemeClr val="tx1"/>
              </a:solidFill>
              <a:latin typeface="微软雅黑 Light" panose="020B0502040204020203" charset="-122"/>
              <a:ea typeface="微软雅黑 Light" panose="020B0502040204020203" charset="-122"/>
              <a:sym typeface="+mn-ea"/>
            </a:endParaRPr>
          </a:p>
          <a:p>
            <a:pPr marL="285750" indent="-285750" algn="l">
              <a:buClr>
                <a:srgbClr val="558ED5"/>
              </a:buClr>
              <a:buFont typeface="Wingdings" panose="05000000000000000000" charset="0"/>
              <a:buChar char="l"/>
            </a:pPr>
            <a:endParaRPr lang="zh-CN" altLang="en-US" dirty="0">
              <a:latin typeface="微软雅黑 Light" panose="020B0502040204020203" charset="-122"/>
              <a:ea typeface="微软雅黑 Light" panose="020B0502040204020203" charset="-122"/>
              <a:sym typeface="+mn-ea"/>
            </a:endParaRPr>
          </a:p>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sym typeface="+mn-ea"/>
              </a:rPr>
              <a:t>项目主要功能</a:t>
            </a: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endParaRPr lang="zh-CN" altLang="en-US" dirty="0">
              <a:latin typeface="微软雅黑 Light" panose="020B0502040204020203" charset="-122"/>
              <a:ea typeface="微软雅黑 Light" panose="020B0502040204020203" charset="-122"/>
              <a:sym typeface="+mn-ea"/>
            </a:endParaRPr>
          </a:p>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sym typeface="+mn-ea"/>
              </a:rPr>
              <a:t>预期目标和成果</a:t>
            </a: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endParaRPr lang="zh-CN" altLang="en-US" dirty="0">
              <a:latin typeface="微软雅黑 Light" panose="020B0502040204020203" charset="-122"/>
              <a:ea typeface="微软雅黑 Light" panose="020B0502040204020203" charset="-122"/>
              <a:sym typeface="+mn-ea"/>
            </a:endParaRPr>
          </a:p>
          <a:p>
            <a:pPr marL="285750" indent="-285750" algn="l">
              <a:buClr>
                <a:srgbClr val="558ED5"/>
              </a:buClr>
              <a:buFont typeface="Wingdings" panose="05000000000000000000" charset="0"/>
              <a:buChar char="l"/>
            </a:pPr>
            <a:r>
              <a:rPr lang="zh-CN" altLang="en-US" dirty="0">
                <a:latin typeface="微软雅黑 Light" panose="020B0502040204020203" charset="-122"/>
                <a:ea typeface="微软雅黑 Light" panose="020B0502040204020203" charset="-122"/>
                <a:sym typeface="+mn-ea"/>
              </a:rPr>
              <a:t>致谢</a:t>
            </a:r>
            <a:endParaRPr lang="zh-CN" altLang="en-US" dirty="0">
              <a:latin typeface="微软雅黑 Light" panose="020B0502040204020203" charset="-122"/>
              <a:ea typeface="微软雅黑 Light" panose="020B0502040204020203" charset="-122"/>
            </a:endParaRPr>
          </a:p>
          <a:p>
            <a:pPr marL="285750" indent="-285750" algn="l">
              <a:buClr>
                <a:srgbClr val="558ED5"/>
              </a:buClr>
              <a:buFont typeface="Wingdings" panose="05000000000000000000" charset="0"/>
              <a:buChar char="l"/>
            </a:pPr>
            <a:endParaRPr lang="zh-CN" altLang="en-US" dirty="0">
              <a:solidFill>
                <a:schemeClr val="tx1"/>
              </a:solidFill>
              <a:latin typeface="微软雅黑 Light" panose="020B0502040204020203" charset="-122"/>
              <a:ea typeface="微软雅黑 Light" panose="020B0502040204020203"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TextBox 2"/>
          <p:cNvSpPr txBox="1"/>
          <p:nvPr/>
        </p:nvSpPr>
        <p:spPr>
          <a:xfrm>
            <a:off x="675005" y="544830"/>
            <a:ext cx="2384284"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rPr>
              <a:t>选题背景</a:t>
            </a:r>
            <a:endParaRPr lang="zh-CN" altLang="en-US" sz="2000" dirty="0" smtClean="0">
              <a:solidFill>
                <a:srgbClr val="00B0F0"/>
              </a:solidFill>
              <a:latin typeface="微软雅黑" panose="020B0503020204020204" charset="-122"/>
              <a:ea typeface="微软雅黑" panose="020B0503020204020204" charset="-122"/>
            </a:endParaRPr>
          </a:p>
        </p:txBody>
      </p:sp>
      <p:grpSp>
        <p:nvGrpSpPr>
          <p:cNvPr id="14" name="组合 13"/>
          <p:cNvGrpSpPr/>
          <p:nvPr/>
        </p:nvGrpSpPr>
        <p:grpSpPr>
          <a:xfrm>
            <a:off x="817199" y="1562539"/>
            <a:ext cx="6896101" cy="2306955"/>
            <a:chOff x="647877" y="1451154"/>
            <a:chExt cx="5789019" cy="2306955"/>
          </a:xfrm>
        </p:grpSpPr>
        <p:sp>
          <p:nvSpPr>
            <p:cNvPr id="8" name="文本框 7"/>
            <p:cNvSpPr txBox="1"/>
            <p:nvPr/>
          </p:nvSpPr>
          <p:spPr>
            <a:xfrm>
              <a:off x="1578065" y="1451154"/>
              <a:ext cx="4858831" cy="2306955"/>
            </a:xfrm>
            <a:prstGeom prst="rect">
              <a:avLst/>
            </a:prstGeom>
            <a:noFill/>
          </p:spPr>
          <p:txBody>
            <a:bodyPr wrap="square" rtlCol="0" anchor="t">
              <a:spAutoFit/>
            </a:bodyPr>
            <a:lstStyle/>
            <a:p>
              <a:pPr>
                <a:lnSpc>
                  <a:spcPct val="150000"/>
                </a:lnSpc>
              </a:pPr>
              <a:r>
                <a:rPr sz="1600" dirty="0" smtClean="0">
                  <a:latin typeface="微软雅黑 Light" panose="020B0502040204020203" charset="-122"/>
                  <a:ea typeface="微软雅黑 Light" panose="020B0502040204020203" charset="-122"/>
                  <a:cs typeface="微软雅黑 Light" panose="020B0502040204020203" charset="-122"/>
                  <a:sym typeface="+mn-ea"/>
                </a:rPr>
                <a:t>网络直播是一种将现场发生的事件和状况通过媒体转发给广大人民的形式，最为人们熟悉的是电视直播。比如NBA篮球赛的直播，奥运会的直播，综艺节目的直播等等。这些直播丰富了人们的业余时间，让人们可以身在家中而知天下事。直播的实时性给了人们一种代入感，仿佛自己此时就在现场，所以较录制好的节目而言，直播更具有吸引力。</a:t>
              </a:r>
              <a:endParaRPr sz="1600" dirty="0" smtClean="0">
                <a:latin typeface="微软雅黑 Light" panose="020B0502040204020203" charset="-122"/>
                <a:ea typeface="微软雅黑 Light" panose="020B0502040204020203" charset="-122"/>
                <a:cs typeface="微软雅黑 Light" panose="020B0502040204020203" charset="-122"/>
                <a:sym typeface="+mn-ea"/>
              </a:endParaRPr>
            </a:p>
          </p:txBody>
        </p:sp>
        <p:pic>
          <p:nvPicPr>
            <p:cNvPr id="1026" name="Picture 2" descr="F:\素材\图片9.png"/>
            <p:cNvPicPr>
              <a:picLocks noChangeAspect="1" noChangeArrowheads="1"/>
            </p:cNvPicPr>
            <p:nvPr/>
          </p:nvPicPr>
          <p:blipFill>
            <a:blip r:embed="rId1" cstate="print"/>
            <a:srcRect/>
            <a:stretch>
              <a:fillRect/>
            </a:stretch>
          </p:blipFill>
          <p:spPr bwMode="auto">
            <a:xfrm>
              <a:off x="647877" y="1838997"/>
              <a:ext cx="481011" cy="481011"/>
            </a:xfrm>
            <a:prstGeom prst="rect">
              <a:avLst/>
            </a:prstGeom>
            <a:noFill/>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TextBox 2"/>
          <p:cNvSpPr txBox="1"/>
          <p:nvPr/>
        </p:nvSpPr>
        <p:spPr>
          <a:xfrm>
            <a:off x="675005" y="544830"/>
            <a:ext cx="3092764" cy="398780"/>
          </a:xfrm>
          <a:prstGeom prst="rect">
            <a:avLst/>
          </a:prstGeom>
          <a:noFill/>
        </p:spPr>
        <p:txBody>
          <a:bodyPr wrap="square" rtlCol="0">
            <a:spAutoFit/>
          </a:bodyPr>
          <a:lstStyle/>
          <a:p>
            <a:r>
              <a:rPr lang="zh-CN" altLang="en-US" sz="2000" dirty="0" smtClean="0">
                <a:solidFill>
                  <a:srgbClr val="00B0F0"/>
                </a:solidFill>
                <a:latin typeface="微软雅黑" panose="020B0503020204020204" charset="-122"/>
                <a:ea typeface="微软雅黑" panose="020B0503020204020204" charset="-122"/>
              </a:rPr>
              <a:t>项目主要功能</a:t>
            </a:r>
            <a:endParaRPr lang="zh-CN" altLang="en-US" sz="2000" dirty="0" smtClean="0">
              <a:solidFill>
                <a:srgbClr val="00B0F0"/>
              </a:solidFill>
              <a:latin typeface="微软雅黑" panose="020B0503020204020204" charset="-122"/>
              <a:ea typeface="微软雅黑" panose="020B0503020204020204" charset="-122"/>
            </a:endParaRPr>
          </a:p>
        </p:txBody>
      </p:sp>
      <p:grpSp>
        <p:nvGrpSpPr>
          <p:cNvPr id="2" name="组合 13"/>
          <p:cNvGrpSpPr/>
          <p:nvPr/>
        </p:nvGrpSpPr>
        <p:grpSpPr>
          <a:xfrm>
            <a:off x="647877" y="1591803"/>
            <a:ext cx="6780212" cy="1393825"/>
            <a:chOff x="647877" y="1591803"/>
            <a:chExt cx="6780212" cy="1393825"/>
          </a:xfrm>
        </p:grpSpPr>
        <p:sp>
          <p:nvSpPr>
            <p:cNvPr id="15" name="文本框 7"/>
            <p:cNvSpPr txBox="1"/>
            <p:nvPr/>
          </p:nvSpPr>
          <p:spPr>
            <a:xfrm>
              <a:off x="1645920" y="1591803"/>
              <a:ext cx="5782169" cy="1393825"/>
            </a:xfrm>
            <a:prstGeom prst="rect">
              <a:avLst/>
            </a:prstGeom>
            <a:noFill/>
          </p:spPr>
          <p:txBody>
            <a:bodyPr wrap="square" rtlCol="0" anchor="t">
              <a:spAutoFit/>
            </a:bodyPr>
            <a:lstStyle/>
            <a:p>
              <a:pPr marL="400050" lvl="0" indent="-400050" eaLnBrk="0" hangingPunct="0">
                <a:spcAft>
                  <a:spcPct val="20000"/>
                </a:spcAft>
                <a:buClr>
                  <a:schemeClr val="hlink"/>
                </a:buClr>
                <a:buFont typeface="Wingdings" panose="05000000000000000000" pitchFamily="2" charset="2"/>
                <a:buNone/>
              </a:pPr>
              <a:r>
                <a:rPr sz="1400" dirty="0" smtClean="0">
                  <a:latin typeface="微软雅黑 Light" panose="020B0502040204020203" charset="-122"/>
                  <a:ea typeface="微软雅黑 Light" panose="020B0502040204020203" charset="-122"/>
                  <a:cs typeface="微软雅黑 Light" panose="020B0502040204020203" charset="-122"/>
                </a:rPr>
                <a:t>主播系统和后台管理三块</a:t>
              </a:r>
              <a:r>
                <a:rPr lang="zh-CN" sz="1400" dirty="0" smtClean="0">
                  <a:latin typeface="微软雅黑 Light" panose="020B0502040204020203" charset="-122"/>
                  <a:ea typeface="微软雅黑 Light" panose="020B0502040204020203" charset="-122"/>
                  <a:cs typeface="微软雅黑 Light" panose="020B0502040204020203" charset="-122"/>
                </a:rPr>
                <a:t>：</a:t>
              </a:r>
              <a:endParaRPr lang="zh-CN" sz="1400" dirty="0" smtClean="0">
                <a:latin typeface="微软雅黑 Light" panose="020B0502040204020203" charset="-122"/>
                <a:ea typeface="微软雅黑 Light" panose="020B0502040204020203" charset="-122"/>
                <a:cs typeface="微软雅黑 Light" panose="020B0502040204020203" charset="-122"/>
              </a:endParaRPr>
            </a:p>
            <a:p>
              <a:pPr marL="400050" lvl="0" indent="-400050" eaLnBrk="0" hangingPunct="0">
                <a:spcAft>
                  <a:spcPct val="20000"/>
                </a:spcAft>
                <a:buClr>
                  <a:schemeClr val="hlink"/>
                </a:buClr>
                <a:buFont typeface="Wingdings" panose="05000000000000000000" pitchFamily="2" charset="2"/>
                <a:buNone/>
              </a:pPr>
              <a:endParaRPr sz="1400" dirty="0" smtClean="0">
                <a:latin typeface="微软雅黑 Light" panose="020B0502040204020203" charset="-122"/>
                <a:ea typeface="微软雅黑 Light" panose="020B0502040204020203" charset="-122"/>
                <a:cs typeface="微软雅黑 Light" panose="020B0502040204020203" charset="-122"/>
              </a:endParaRPr>
            </a:p>
            <a:p>
              <a:pPr marL="400050" lvl="0" indent="-400050" eaLnBrk="0" hangingPunct="0">
                <a:spcAft>
                  <a:spcPct val="2000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用户前端网站</a:t>
              </a:r>
              <a:endParaRPr sz="1400" dirty="0" smtClean="0">
                <a:latin typeface="微软雅黑 Light" panose="020B0502040204020203" charset="-122"/>
                <a:ea typeface="微软雅黑 Light" panose="020B0502040204020203" charset="-122"/>
                <a:cs typeface="微软雅黑 Light" panose="020B0502040204020203" charset="-122"/>
              </a:endParaRPr>
            </a:p>
            <a:p>
              <a:pPr marL="400050" lvl="0" indent="-400050" eaLnBrk="0" hangingPunct="0">
                <a:spcAft>
                  <a:spcPct val="2000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主播系统</a:t>
              </a:r>
              <a:endParaRPr sz="1400" dirty="0" smtClean="0">
                <a:latin typeface="微软雅黑 Light" panose="020B0502040204020203" charset="-122"/>
                <a:ea typeface="微软雅黑 Light" panose="020B0502040204020203" charset="-122"/>
                <a:cs typeface="微软雅黑 Light" panose="020B0502040204020203" charset="-122"/>
              </a:endParaRPr>
            </a:p>
            <a:p>
              <a:pPr marL="400050" lvl="0" indent="-400050" eaLnBrk="0" hangingPunct="0">
                <a:spcAft>
                  <a:spcPct val="2000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后台管理</a:t>
              </a:r>
              <a:endParaRPr sz="1400" dirty="0" smtClean="0">
                <a:latin typeface="微软雅黑 Light" panose="020B0502040204020203" charset="-122"/>
                <a:ea typeface="微软雅黑 Light" panose="020B0502040204020203" charset="-122"/>
                <a:cs typeface="微软雅黑 Light" panose="020B0502040204020203" charset="-122"/>
              </a:endParaRPr>
            </a:p>
          </p:txBody>
        </p:sp>
        <p:pic>
          <p:nvPicPr>
            <p:cNvPr id="16" name="Picture 2" descr="F:\素材\图片9.png"/>
            <p:cNvPicPr>
              <a:picLocks noChangeAspect="1" noChangeArrowheads="1"/>
            </p:cNvPicPr>
            <p:nvPr/>
          </p:nvPicPr>
          <p:blipFill>
            <a:blip r:embed="rId1" cstate="print"/>
            <a:srcRect/>
            <a:stretch>
              <a:fillRect/>
            </a:stretch>
          </p:blipFill>
          <p:spPr bwMode="auto">
            <a:xfrm>
              <a:off x="647877" y="1666277"/>
              <a:ext cx="481011" cy="481011"/>
            </a:xfrm>
            <a:prstGeom prst="rect">
              <a:avLst/>
            </a:prstGeom>
            <a:noFill/>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5" name="TextBox 2"/>
          <p:cNvSpPr txBox="1"/>
          <p:nvPr/>
        </p:nvSpPr>
        <p:spPr>
          <a:xfrm>
            <a:off x="675005" y="544830"/>
            <a:ext cx="3092764" cy="706755"/>
          </a:xfrm>
          <a:prstGeom prst="rect">
            <a:avLst/>
          </a:prstGeom>
          <a:noFill/>
        </p:spPr>
        <p:txBody>
          <a:bodyPr wrap="square" rtlCol="0">
            <a:spAutoFit/>
          </a:bodyPr>
          <a:lstStyle/>
          <a:p>
            <a:r>
              <a:rPr lang="en-US" altLang="zh-CN" sz="2000" dirty="0" smtClean="0">
                <a:solidFill>
                  <a:srgbClr val="00B0F0"/>
                </a:solidFill>
                <a:latin typeface="微软雅黑" panose="020B0503020204020204" charset="-122"/>
                <a:ea typeface="微软雅黑" panose="020B0503020204020204" charset="-122"/>
                <a:sym typeface="+mn-ea"/>
              </a:rPr>
              <a:t>预期目标和成果</a:t>
            </a:r>
            <a:endParaRPr lang="zh-CN" altLang="en-US" sz="2000" dirty="0">
              <a:solidFill>
                <a:schemeClr val="tx1">
                  <a:lumMod val="75000"/>
                  <a:lumOff val="25000"/>
                </a:schemeClr>
              </a:solidFill>
              <a:latin typeface="微软雅黑" panose="020B0503020204020204" charset="-122"/>
              <a:ea typeface="微软雅黑" panose="020B0503020204020204" charset="-122"/>
            </a:endParaRPr>
          </a:p>
          <a:p>
            <a:endParaRPr lang="zh-CN" sz="2000" dirty="0" smtClean="0">
              <a:solidFill>
                <a:srgbClr val="00B0F0"/>
              </a:solidFill>
              <a:latin typeface="微软雅黑" panose="020B0503020204020204" charset="-122"/>
              <a:ea typeface="微软雅黑" panose="020B0503020204020204" charset="-122"/>
            </a:endParaRPr>
          </a:p>
        </p:txBody>
      </p:sp>
      <p:sp>
        <p:nvSpPr>
          <p:cNvPr id="15" name="文本框 7"/>
          <p:cNvSpPr txBox="1"/>
          <p:nvPr/>
        </p:nvSpPr>
        <p:spPr>
          <a:xfrm>
            <a:off x="1620520" y="1146175"/>
            <a:ext cx="5988050" cy="2948305"/>
          </a:xfrm>
          <a:prstGeom prst="rect">
            <a:avLst/>
          </a:prstGeom>
          <a:noFill/>
        </p:spPr>
        <p:txBody>
          <a:bodyPr wrap="square" rtlCol="0" anchor="t">
            <a:spAutoFit/>
          </a:bodyPr>
          <a:p>
            <a:pPr marL="400050" lvl="0" indent="-400050" eaLnBrk="0" hangingPunct="0">
              <a:spcAft>
                <a:spcPct val="20000"/>
              </a:spcAft>
              <a:buClr>
                <a:schemeClr val="hlink"/>
              </a:buClr>
              <a:buFont typeface="Wingdings" panose="05000000000000000000" pitchFamily="2" charset="2"/>
              <a:buNone/>
            </a:pPr>
            <a:endParaRPr sz="1400" dirty="0" smtClean="0">
              <a:latin typeface="微软雅黑 Light" panose="020B0502040204020203" charset="-122"/>
              <a:ea typeface="微软雅黑 Light" panose="020B0502040204020203" charset="-122"/>
              <a:cs typeface="微软雅黑 Light" panose="020B0502040204020203" charset="-122"/>
            </a:endParaRPr>
          </a:p>
          <a:p>
            <a:pPr lvl="0" indent="0" eaLnBrk="0" fontAlgn="auto" hangingPunct="0">
              <a:lnSpc>
                <a:spcPct val="150000"/>
              </a:lnSpc>
              <a:spcAft>
                <a:spcPts val="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主播系统和后台管理三块，用户前端网站实现对所有直播间浏览，直播间分类，推荐直播间，用户登陆注册等功能,用户通过对平台支付费用，得到礼物可赠送给喜欢的主播。</a:t>
            </a:r>
            <a:endParaRPr sz="1400" dirty="0" smtClean="0">
              <a:latin typeface="微软雅黑 Light" panose="020B0502040204020203" charset="-122"/>
              <a:ea typeface="微软雅黑 Light" panose="020B0502040204020203" charset="-122"/>
              <a:cs typeface="微软雅黑 Light" panose="020B0502040204020203" charset="-122"/>
            </a:endParaRPr>
          </a:p>
          <a:p>
            <a:pPr lvl="0" indent="0" eaLnBrk="0" fontAlgn="auto" hangingPunct="0">
              <a:lnSpc>
                <a:spcPct val="150000"/>
              </a:lnSpc>
              <a:spcAft>
                <a:spcPts val="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主播系统是所有普通用户都可申请的。主播系统待定使用red5服务器，实现视频流的传输，直播间的详细设计，前端页面对此服务器的界面做优化。</a:t>
            </a:r>
            <a:endParaRPr sz="1400" dirty="0" smtClean="0">
              <a:latin typeface="微软雅黑 Light" panose="020B0502040204020203" charset="-122"/>
              <a:ea typeface="微软雅黑 Light" panose="020B0502040204020203" charset="-122"/>
              <a:cs typeface="微软雅黑 Light" panose="020B0502040204020203" charset="-122"/>
            </a:endParaRPr>
          </a:p>
          <a:p>
            <a:pPr lvl="0" indent="0" eaLnBrk="0" fontAlgn="auto" hangingPunct="0">
              <a:lnSpc>
                <a:spcPct val="150000"/>
              </a:lnSpc>
              <a:spcAft>
                <a:spcPts val="0"/>
              </a:spcAft>
              <a:buClr>
                <a:srgbClr val="00B0F0"/>
              </a:buClr>
              <a:buFont typeface="Wingdings" panose="05000000000000000000" charset="0"/>
              <a:buChar char="l"/>
            </a:pPr>
            <a:r>
              <a:rPr sz="1400" dirty="0" smtClean="0">
                <a:latin typeface="微软雅黑 Light" panose="020B0502040204020203" charset="-122"/>
                <a:ea typeface="微软雅黑 Light" panose="020B0502040204020203" charset="-122"/>
                <a:cs typeface="微软雅黑 Light" panose="020B0502040204020203" charset="-122"/>
              </a:rPr>
              <a:t>后台管理即对用户注册，申请主播，直播间做综合管理，管理员有对直播间拥有一切操作权限。</a:t>
            </a:r>
            <a:endParaRPr sz="1400" dirty="0" smtClean="0">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115" y="473075"/>
            <a:ext cx="6621145" cy="2122805"/>
          </a:xfrm>
          <a:prstGeom prst="rect">
            <a:avLst/>
          </a:prstGeom>
          <a:noFill/>
        </p:spPr>
        <p:txBody>
          <a:bodyPr wrap="square" rtlCol="0">
            <a:spAutoFit/>
          </a:bodyPr>
          <a:lstStyle/>
          <a:p>
            <a:pPr algn="ctr"/>
            <a:r>
              <a:rPr lang="en-US" altLang="zh-CN" sz="10800" b="1" dirty="0" smtClean="0">
                <a:solidFill>
                  <a:srgbClr val="00B0F0"/>
                </a:solidFill>
                <a:latin typeface="Adobe Gothic Std B" panose="020B0800000000000000" pitchFamily="34" charset="-128"/>
                <a:ea typeface="Adobe Gothic Std B" panose="020B0800000000000000" pitchFamily="34" charset="-128"/>
              </a:rPr>
              <a:t>THANKS</a:t>
            </a:r>
            <a:endParaRPr lang="en-US" altLang="zh-CN" sz="10800" b="1" dirty="0" smtClean="0">
              <a:solidFill>
                <a:srgbClr val="00B0F0"/>
              </a:solidFill>
              <a:latin typeface="Adobe Gothic Std B" panose="020B0800000000000000" pitchFamily="34" charset="-128"/>
              <a:ea typeface="Adobe Gothic Std B" panose="020B0800000000000000" pitchFamily="34" charset="-128"/>
            </a:endParaRPr>
          </a:p>
          <a:p>
            <a:pPr algn="ctr"/>
            <a:r>
              <a:rPr lang="en-US" sz="2400">
                <a:solidFill>
                  <a:schemeClr val="tx1"/>
                </a:solidFill>
                <a:latin typeface="微软雅黑 Light" panose="020B0502040204020203" charset="-122"/>
                <a:ea typeface="微软雅黑 Light" panose="020B0502040204020203" charset="-122"/>
                <a:sym typeface="+mn-ea"/>
              </a:rPr>
              <a:t>在此感谢各位老师、同学和朋友的指导和帮助。</a:t>
            </a:r>
            <a:endParaRPr lang="en-US" altLang="zh-CN" sz="2400" b="1" dirty="0" smtClean="0">
              <a:solidFill>
                <a:schemeClr val="tx1"/>
              </a:solidFill>
              <a:latin typeface="微软雅黑 Light" panose="020B0502040204020203" charset="-122"/>
              <a:ea typeface="微软雅黑 Light" panose="020B0502040204020203" charset="-122"/>
              <a:sym typeface="+mn-ea"/>
            </a:endParaRPr>
          </a:p>
        </p:txBody>
      </p:sp>
      <p:grpSp>
        <p:nvGrpSpPr>
          <p:cNvPr id="7" name="组合 6"/>
          <p:cNvGrpSpPr/>
          <p:nvPr/>
        </p:nvGrpSpPr>
        <p:grpSpPr>
          <a:xfrm>
            <a:off x="2336837" y="3656620"/>
            <a:ext cx="4179497" cy="658520"/>
            <a:chOff x="2411760" y="2842401"/>
            <a:chExt cx="4680520" cy="737461"/>
          </a:xfrm>
        </p:grpSpPr>
        <p:sp>
          <p:nvSpPr>
            <p:cNvPr id="3" name="矩形 2"/>
            <p:cNvSpPr/>
            <p:nvPr/>
          </p:nvSpPr>
          <p:spPr>
            <a:xfrm>
              <a:off x="2411760" y="2860403"/>
              <a:ext cx="701457" cy="701457"/>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十字形 3"/>
            <p:cNvSpPr/>
            <p:nvPr/>
          </p:nvSpPr>
          <p:spPr>
            <a:xfrm>
              <a:off x="5003634" y="2851091"/>
              <a:ext cx="720080" cy="720080"/>
            </a:xfrm>
            <a:prstGeom prst="plus">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689695" y="2842401"/>
              <a:ext cx="737461" cy="737461"/>
            </a:xfrm>
            <a:prstGeom prst="ellipse">
              <a:avLst/>
            </a:prstGeom>
            <a:solidFill>
              <a:srgbClr val="6BF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6300192" y="2869714"/>
              <a:ext cx="792088" cy="682834"/>
            </a:xfrm>
            <a:prstGeom prst="triangle">
              <a:avLst/>
            </a:prstGeom>
            <a:solidFill>
              <a:srgbClr val="FA97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Words>
  <Application>WPS 演示</Application>
  <PresentationFormat>全屏显示(16:9)</PresentationFormat>
  <Paragraphs>43</Paragraphs>
  <Slides>6</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宋体</vt:lpstr>
      <vt:lpstr>Wingdings</vt:lpstr>
      <vt:lpstr>华文彩云</vt:lpstr>
      <vt:lpstr>经典繁仿黑</vt:lpstr>
      <vt:lpstr>微软雅黑 Light</vt:lpstr>
      <vt:lpstr>微软雅黑</vt:lpstr>
      <vt:lpstr>Wingdings</vt:lpstr>
      <vt:lpstr>Adobe Gothic Std B</vt:lpstr>
      <vt:lpstr>Calibri</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点点回塘雨</cp:lastModifiedBy>
  <cp:revision>296</cp:revision>
  <dcterms:created xsi:type="dcterms:W3CDTF">2017-04-01T05:09:00Z</dcterms:created>
  <dcterms:modified xsi:type="dcterms:W3CDTF">2018-10-17T03:37:33Z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