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7" autoAdjust="0"/>
    <p:restoredTop sz="94660"/>
  </p:normalViewPr>
  <p:slideViewPr>
    <p:cSldViewPr>
      <p:cViewPr varScale="1">
        <p:scale>
          <a:sx n="109" d="100"/>
          <a:sy n="10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er.com/" TargetMode="External"/><Relationship Id="rId2" Type="http://schemas.openxmlformats.org/officeDocument/2006/relationships/hyperlink" Target="http://blog.infer.com/2013/08/three-ways-infer-increases-re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knowtion.com/downloads/Customer%20Segmentation%20and%20Predictive%20Modeling.pdf" TargetMode="External"/><Relationship Id="rId3" Type="http://schemas.openxmlformats.org/officeDocument/2006/relationships/hyperlink" Target="http://quantup.eu/analyses/scoring-and-predictive-models/" TargetMode="External"/><Relationship Id="rId7" Type="http://schemas.openxmlformats.org/officeDocument/2006/relationships/hyperlink" Target="http://www.predictionimpact.com/predictive-analytics-docs/PredictionImpactAnalyticsPresentation.pdf" TargetMode="External"/><Relationship Id="rId2" Type="http://schemas.openxmlformats.org/officeDocument/2006/relationships/hyperlink" Target="http://opendatagroup.com/files/2011/05/three-trends-200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cudata.com/wp-content/uploads/WP-Descriptive_v.-Predictive.pdf" TargetMode="External"/><Relationship Id="rId5" Type="http://schemas.openxmlformats.org/officeDocument/2006/relationships/hyperlink" Target="http://www.iso.com/About-ISO/ISO-Services-for-Property-Casualty-Insurance/Predictive-Modeling-and-Scoring.html" TargetMode="External"/><Relationship Id="rId4" Type="http://schemas.openxmlformats.org/officeDocument/2006/relationships/hyperlink" Target="http://www.slideshare.net/EileenOHare/predictivemetrics-predictive-scoring-for-collections-capabilities" TargetMode="External"/><Relationship Id="rId9" Type="http://schemas.openxmlformats.org/officeDocument/2006/relationships/hyperlink" Target="http://support.sas.com/resources/papers/proceedings12/126-201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ad_scoring" TargetMode="External"/><Relationship Id="rId2" Type="http://schemas.openxmlformats.org/officeDocument/2006/relationships/hyperlink" Target="http://en.wikipedia.org/wiki/Marketing_auto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gard.com/" TargetMode="External"/><Relationship Id="rId2" Type="http://schemas.openxmlformats.org/officeDocument/2006/relationships/hyperlink" Target="https://www.infer.com/customers/bo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er.com/" TargetMode="External"/><Relationship Id="rId5" Type="http://schemas.openxmlformats.org/officeDocument/2006/relationships/hyperlink" Target="http://www.neustar.biz/infoservices/engage-customers/scoring" TargetMode="External"/><Relationship Id="rId4" Type="http://schemas.openxmlformats.org/officeDocument/2006/relationships/hyperlink" Target="http://www.kx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32" y="2130425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 smtClean="0"/>
              <a:t>Brief Investigation into Infer.com 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1406" y="3286124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15206" y="4577372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Qiqun.H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2013-08-13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hlinkClick r:id="rId2" tooltip="features"/>
              </a:rPr>
              <a:t>Three ways Infer increase rep productivity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Send them your hottest leads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71530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3" tooltip="infer.com"/>
              </a:rPr>
              <a:t>Infer.com</a:t>
            </a:r>
            <a:r>
              <a:rPr lang="en-US" altLang="zh-CN" sz="3200" dirty="0" smtClean="0"/>
              <a:t> (features)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infer_3_ways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8" y="1972008"/>
            <a:ext cx="7857143" cy="2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Three ways Infer increase rep productivity</a:t>
            </a:r>
          </a:p>
          <a:p>
            <a:pPr lvl="1"/>
            <a:r>
              <a:rPr lang="en-US" altLang="zh-CN" sz="2000" dirty="0" smtClean="0"/>
              <a:t>Don’t miss out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71530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(features Continued)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infer_3_ways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5" y="1805464"/>
            <a:ext cx="7952381" cy="36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7143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Three ways Infer increase rep productivity</a:t>
            </a:r>
          </a:p>
          <a:p>
            <a:pPr lvl="1"/>
            <a:r>
              <a:rPr lang="en-US" sz="2000" dirty="0" smtClean="0"/>
              <a:t>Spot your best reps, and distribute leads accordingly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71530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(features Continued)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infer_3_ways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3" y="1654204"/>
            <a:ext cx="6670477" cy="51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71530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Extended Resource</a:t>
            </a:r>
            <a:endParaRPr lang="zh-CN" altLang="en-US" sz="32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Predictive Modeling</a:t>
            </a:r>
          </a:p>
          <a:p>
            <a:pPr lvl="1"/>
            <a:r>
              <a:rPr lang="en-US" altLang="zh-CN" sz="2000" dirty="0" smtClean="0">
                <a:hlinkClick r:id="rId2" tooltip="paper"/>
              </a:rPr>
              <a:t>Three Trends in Predictive </a:t>
            </a:r>
            <a:r>
              <a:rPr lang="en-US" altLang="zh-CN" sz="2000" dirty="0" smtClean="0">
                <a:hlinkClick r:id="rId2" tooltip="paper"/>
              </a:rPr>
              <a:t>Modeling</a:t>
            </a:r>
            <a:endParaRPr lang="en-US" altLang="zh-CN" sz="2000" dirty="0" smtClean="0"/>
          </a:p>
          <a:p>
            <a:pPr lvl="1"/>
            <a:r>
              <a:rPr lang="en-US" sz="2000" dirty="0" smtClean="0">
                <a:hlinkClick r:id="rId3" tooltip="industry report"/>
              </a:rPr>
              <a:t>how </a:t>
            </a:r>
            <a:r>
              <a:rPr lang="en-US" sz="2000" dirty="0" smtClean="0">
                <a:hlinkClick r:id="rId3" tooltip="industry report"/>
              </a:rPr>
              <a:t>scoring and predictive models can help your business performing </a:t>
            </a:r>
            <a:r>
              <a:rPr lang="en-US" sz="2000" dirty="0" smtClean="0">
                <a:hlinkClick r:id="rId3" tooltip="industry report"/>
              </a:rPr>
              <a:t>better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 tooltip="slideshare"/>
              </a:rPr>
              <a:t>PredictiveMetrics for Consumer and </a:t>
            </a:r>
            <a:r>
              <a:rPr lang="en-US" sz="2000" smtClean="0">
                <a:hlinkClick r:id="rId4" tooltip="slideshare"/>
              </a:rPr>
              <a:t>Commercial Collections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 tooltip="iso.com"/>
              </a:rPr>
              <a:t>Predictive Modeling and </a:t>
            </a:r>
            <a:r>
              <a:rPr lang="en-US" sz="2000" dirty="0" smtClean="0">
                <a:hlinkClick r:id="rId5" tooltip="iso.com"/>
              </a:rPr>
              <a:t>Scoring in ISO (a </a:t>
            </a:r>
            <a:r>
              <a:rPr lang="en-US" sz="2000" dirty="0" err="1" smtClean="0">
                <a:hlinkClick r:id="rId5" tooltip="iso.com"/>
              </a:rPr>
              <a:t>verisk</a:t>
            </a:r>
            <a:r>
              <a:rPr lang="en-US" sz="2000" dirty="0" smtClean="0">
                <a:hlinkClick r:id="rId5" tooltip="iso.com"/>
              </a:rPr>
              <a:t> analytics company)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 tooltip="paper"/>
              </a:rPr>
              <a:t>Using Statistical Modeling to Get the Most </a:t>
            </a:r>
            <a:r>
              <a:rPr lang="en-US" sz="2000" dirty="0" smtClean="0">
                <a:hlinkClick r:id="rId6" tooltip="paper"/>
              </a:rPr>
              <a:t>Out of </a:t>
            </a:r>
            <a:r>
              <a:rPr lang="en-US" sz="2000" dirty="0" smtClean="0">
                <a:hlinkClick r:id="rId6" tooltip="paper"/>
              </a:rPr>
              <a:t>Your Customer </a:t>
            </a:r>
            <a:r>
              <a:rPr lang="en-US" sz="2000" dirty="0" smtClean="0">
                <a:hlinkClick r:id="rId6" tooltip="paper"/>
              </a:rPr>
              <a:t>Database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 tooltip="paper"/>
              </a:rPr>
              <a:t>Predictive Analytics Applied: Marketing and Web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8" tooltip="paper"/>
              </a:rPr>
              <a:t>Customer Segmentation and Predictive Modeling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9" tooltip="paper"/>
              </a:rPr>
              <a:t>Developing a Predictive Model for Customer Trip Purpose to Be Integrated into </a:t>
            </a:r>
            <a:r>
              <a:rPr lang="en-US" sz="2000" dirty="0" smtClean="0">
                <a:hlinkClick r:id="rId9" tooltip="paper"/>
              </a:rPr>
              <a:t>Enterprise </a:t>
            </a:r>
            <a:r>
              <a:rPr lang="en-US" sz="2000" dirty="0" smtClean="0">
                <a:hlinkClick r:id="rId9" tooltip="paper"/>
              </a:rPr>
              <a:t>Strategy and Analytics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3857652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wikipedia"/>
              </a:rPr>
              <a:t>Market Automation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9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Streamline sales and marketing organizations by replacing high-touch, repetitive manual processes with automated </a:t>
            </a:r>
            <a:r>
              <a:rPr lang="en-US" altLang="zh-CN" sz="2400" dirty="0" smtClean="0"/>
              <a:t>solutions</a:t>
            </a:r>
          </a:p>
          <a:p>
            <a:r>
              <a:rPr lang="en-US" altLang="zh-CN" sz="2400" dirty="0" smtClean="0"/>
              <a:t>Cover almost all phases of the marketing process under full development as follows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Demand </a:t>
            </a:r>
            <a:r>
              <a:rPr lang="en-US" altLang="zh-CN" sz="2000" dirty="0" smtClean="0"/>
              <a:t>generation</a:t>
            </a:r>
          </a:p>
          <a:p>
            <a:pPr lvl="1"/>
            <a:r>
              <a:rPr lang="en-US" altLang="zh-CN" sz="2000" dirty="0" smtClean="0"/>
              <a:t>Lead management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Lead </a:t>
            </a:r>
            <a:r>
              <a:rPr lang="en-US" altLang="zh-CN" sz="2000" dirty="0" smtClean="0"/>
              <a:t>nurturing</a:t>
            </a:r>
          </a:p>
          <a:p>
            <a:pPr lvl="1"/>
            <a:r>
              <a:rPr lang="en-US" altLang="zh-CN" sz="2000" b="1" dirty="0" smtClean="0">
                <a:hlinkClick r:id="rId3" tooltip="wikipedia"/>
              </a:rPr>
              <a:t>Lead </a:t>
            </a:r>
            <a:r>
              <a:rPr lang="en-US" altLang="zh-CN" sz="2000" b="1" dirty="0" smtClean="0">
                <a:hlinkClick r:id="rId3" tooltip="wikipedia"/>
              </a:rPr>
              <a:t>scoring</a:t>
            </a:r>
            <a:r>
              <a:rPr lang="en-US" altLang="zh-CN" sz="2000" b="1" dirty="0" smtClean="0"/>
              <a:t> (This is what infer.com focuses on)</a:t>
            </a: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Lead generation</a:t>
            </a:r>
          </a:p>
          <a:p>
            <a:pPr lvl="1"/>
            <a:r>
              <a:rPr lang="en-US" altLang="zh-CN" sz="2000" dirty="0" smtClean="0"/>
              <a:t>Campaign </a:t>
            </a:r>
            <a:r>
              <a:rPr lang="en-US" altLang="zh-CN" sz="2000" dirty="0" smtClean="0"/>
              <a:t>analysis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Lead </a:t>
            </a:r>
            <a:r>
              <a:rPr lang="en-US" altLang="zh-CN" sz="2000" dirty="0" smtClean="0"/>
              <a:t>qualification	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Sales </a:t>
            </a:r>
            <a:r>
              <a:rPr lang="en-US" altLang="zh-CN" sz="2000" dirty="0" smtClean="0"/>
              <a:t>effectiveness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General Introduction</a:t>
            </a:r>
          </a:p>
          <a:p>
            <a:pPr lvl="1"/>
            <a:r>
              <a:rPr lang="en-US" altLang="zh-CN" sz="2000" dirty="0" smtClean="0"/>
              <a:t>spent </a:t>
            </a:r>
            <a:r>
              <a:rPr lang="en-US" altLang="zh-CN" sz="2000" u="sng" dirty="0" smtClean="0"/>
              <a:t>3 years </a:t>
            </a:r>
            <a:r>
              <a:rPr lang="en-US" altLang="zh-CN" sz="2000" dirty="0" smtClean="0"/>
              <a:t>of development before </a:t>
            </a:r>
            <a:r>
              <a:rPr lang="en-US" altLang="zh-CN" sz="2000" dirty="0" smtClean="0"/>
              <a:t>launching</a:t>
            </a:r>
          </a:p>
          <a:p>
            <a:pPr lvl="1"/>
            <a:r>
              <a:rPr lang="en-US" altLang="zh-CN" sz="2000" dirty="0" smtClean="0"/>
              <a:t>aimed </a:t>
            </a:r>
            <a:r>
              <a:rPr lang="en-US" altLang="zh-CN" sz="2000" dirty="0" smtClean="0"/>
              <a:t>to help companies </a:t>
            </a:r>
            <a:r>
              <a:rPr lang="en-US" altLang="zh-CN" sz="2000" u="sng" dirty="0" smtClean="0"/>
              <a:t>win more </a:t>
            </a:r>
            <a:r>
              <a:rPr lang="en-US" altLang="zh-CN" sz="2000" u="sng" dirty="0" smtClean="0"/>
              <a:t>customers</a:t>
            </a:r>
          </a:p>
          <a:p>
            <a:pPr lvl="1"/>
            <a:r>
              <a:rPr lang="en-US" altLang="zh-CN" sz="2000" dirty="0" smtClean="0"/>
              <a:t>focused </a:t>
            </a:r>
            <a:r>
              <a:rPr lang="en-US" altLang="zh-CN" sz="2000" dirty="0" smtClean="0"/>
              <a:t>on </a:t>
            </a:r>
            <a:r>
              <a:rPr lang="en-US" altLang="zh-CN" sz="2000" u="sng" dirty="0" smtClean="0"/>
              <a:t>lead scoring </a:t>
            </a:r>
            <a:r>
              <a:rPr lang="en-US" altLang="zh-CN" sz="2000" dirty="0" smtClean="0"/>
              <a:t>in market automation process right </a:t>
            </a:r>
            <a:r>
              <a:rPr lang="en-US" altLang="zh-CN" sz="2000" dirty="0" smtClean="0"/>
              <a:t>now</a:t>
            </a:r>
          </a:p>
          <a:p>
            <a:r>
              <a:rPr lang="en-US" altLang="zh-CN" sz="2400" dirty="0" smtClean="0"/>
              <a:t>Motif</a:t>
            </a:r>
          </a:p>
          <a:p>
            <a:pPr lvl="1"/>
            <a:r>
              <a:rPr lang="en-US" altLang="zh-CN" sz="2000" dirty="0" smtClean="0"/>
              <a:t>launch a killer app that leverage data science but don't require you to be a data scientist to understand and run </a:t>
            </a:r>
            <a:r>
              <a:rPr lang="en-US" altLang="zh-CN" sz="2000" dirty="0" smtClean="0"/>
              <a:t>with</a:t>
            </a:r>
          </a:p>
          <a:p>
            <a:pPr lvl="1"/>
            <a:r>
              <a:rPr lang="en-US" altLang="zh-CN" sz="2000" dirty="0" smtClean="0"/>
              <a:t>pick </a:t>
            </a:r>
            <a:r>
              <a:rPr lang="en-US" altLang="zh-CN" sz="2000" dirty="0" smtClean="0"/>
              <a:t>the biggest problem out there that affects the top line, that is, helping companies close more customers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3857652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endParaRPr lang="zh-CN" altLang="en-US" sz="32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sales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3857652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(Product)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infer_for_s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" y="1442541"/>
            <a:ext cx="8975238" cy="355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marketing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072362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(Product Continued)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infer_for_marke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6" y="1495035"/>
            <a:ext cx="6754286" cy="436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executives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286676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</a:t>
            </a:r>
            <a:r>
              <a:rPr lang="en-US" altLang="zh-CN" sz="3200" dirty="0" smtClean="0"/>
              <a:t>Product Continued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infer_for_executi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2" y="1457571"/>
            <a:ext cx="7542858" cy="39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executives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842968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</a:t>
            </a:r>
            <a:r>
              <a:rPr lang="en-US" altLang="zh-CN" sz="3200" dirty="0" smtClean="0"/>
              <a:t>Product Continued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infer_for_executives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472243"/>
            <a:ext cx="8900000" cy="48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Tech: Predictive </a:t>
            </a:r>
            <a:r>
              <a:rPr lang="en-US" altLang="zh-CN" sz="2400" dirty="0" smtClean="0"/>
              <a:t>customer </a:t>
            </a:r>
            <a:r>
              <a:rPr lang="en-US" altLang="zh-CN" sz="2400" dirty="0" smtClean="0"/>
              <a:t>scoring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s</a:t>
            </a:r>
            <a:r>
              <a:rPr lang="en-US" altLang="zh-CN" sz="2000" dirty="0" smtClean="0"/>
              <a:t>ignals collection</a:t>
            </a:r>
          </a:p>
          <a:p>
            <a:pPr marL="1200150" lvl="2" indent="-342900"/>
            <a:r>
              <a:rPr lang="en-US" altLang="zh-CN" sz="2000" dirty="0" smtClean="0"/>
              <a:t>internal data in automation system, e.g., </a:t>
            </a:r>
            <a:r>
              <a:rPr lang="en-US" altLang="zh-CN" sz="2000" dirty="0" err="1" smtClean="0"/>
              <a:t>Salesforce</a:t>
            </a:r>
            <a:endParaRPr lang="en-US" altLang="zh-CN" sz="2000" dirty="0" smtClean="0"/>
          </a:p>
          <a:p>
            <a:pPr marL="1200150" lvl="2" indent="-342900"/>
            <a:r>
              <a:rPr lang="en-US" altLang="zh-CN" sz="2000" dirty="0" smtClean="0"/>
              <a:t>external signals about customers from a variety of web sources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data </a:t>
            </a:r>
            <a:r>
              <a:rPr lang="en-US" altLang="zh-CN" sz="2000" dirty="0" smtClean="0"/>
              <a:t>cleansing</a:t>
            </a:r>
          </a:p>
          <a:p>
            <a:pPr marL="1200150" lvl="2" indent="-342900"/>
            <a:r>
              <a:rPr lang="en-US" altLang="zh-CN" sz="2000" dirty="0" smtClean="0"/>
              <a:t>Name Entity Matching (IBM &amp; International Business Machines</a:t>
            </a:r>
            <a:r>
              <a:rPr lang="en-US" altLang="zh-CN" sz="2000" dirty="0" smtClean="0"/>
              <a:t>)</a:t>
            </a:r>
          </a:p>
          <a:p>
            <a:pPr marL="1200150" lvl="2" indent="-342900"/>
            <a:r>
              <a:rPr lang="en-US" altLang="zh-CN" sz="2000" dirty="0" smtClean="0"/>
              <a:t>data </a:t>
            </a:r>
            <a:r>
              <a:rPr lang="en-US" altLang="zh-CN" sz="2000" dirty="0" smtClean="0"/>
              <a:t>quality</a:t>
            </a:r>
          </a:p>
          <a:p>
            <a:pPr marL="1200150" lvl="2" indent="-342900"/>
            <a:r>
              <a:rPr lang="en-US" altLang="zh-CN" sz="2000" dirty="0" smtClean="0"/>
              <a:t>sparsity issues (missing data)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Integration into any CRM </a:t>
            </a:r>
            <a:r>
              <a:rPr lang="en-US" altLang="zh-CN" sz="2000" dirty="0" smtClean="0"/>
              <a:t>system</a:t>
            </a:r>
          </a:p>
          <a:p>
            <a:pPr marL="1200150" lvl="2" indent="-342900"/>
            <a:r>
              <a:rPr lang="en-US" altLang="zh-CN" sz="2000" dirty="0" err="1" smtClean="0"/>
              <a:t>Salesforce</a:t>
            </a:r>
            <a:endParaRPr lang="en-US" altLang="zh-CN" sz="2000" dirty="0" smtClean="0"/>
          </a:p>
          <a:p>
            <a:pPr marL="1200150" lvl="2" indent="-342900"/>
            <a:r>
              <a:rPr lang="en-US" altLang="zh-CN" sz="2000" dirty="0" err="1" smtClean="0"/>
              <a:t>Eloqua</a:t>
            </a:r>
            <a:endParaRPr lang="en-US" altLang="zh-CN" sz="2000" dirty="0" smtClean="0"/>
          </a:p>
          <a:p>
            <a:pPr marL="1200150" lvl="2" indent="-342900"/>
            <a:r>
              <a:rPr lang="en-US" altLang="zh-CN" sz="2000" dirty="0" err="1" smtClean="0"/>
              <a:t>Marketo</a:t>
            </a:r>
            <a:endParaRPr lang="en-US" altLang="zh-CN" sz="2000" dirty="0" smtClean="0"/>
          </a:p>
          <a:p>
            <a:pPr marL="1200150" lvl="2" indent="-342900"/>
            <a:endParaRPr lang="en-US" altLang="zh-CN" sz="1600" dirty="0" smtClean="0"/>
          </a:p>
          <a:p>
            <a:pPr marL="1200150" lvl="2" indent="-342900"/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3857652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2" tooltip="infer.com"/>
              </a:rPr>
              <a:t>Infer.com</a:t>
            </a:r>
            <a:r>
              <a:rPr lang="en-US" altLang="zh-CN" sz="3200" dirty="0" smtClean="0"/>
              <a:t> (Tech)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6000" y="86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Customers</a:t>
            </a:r>
          </a:p>
          <a:p>
            <a:pPr lvl="1"/>
            <a:r>
              <a:rPr lang="en-US" altLang="zh-CN" sz="2000" dirty="0" smtClean="0"/>
              <a:t>some Fortune 1000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Box, Jive, Tableau, Yammer, </a:t>
            </a:r>
            <a:r>
              <a:rPr lang="en-US" altLang="zh-CN" sz="2000" dirty="0" err="1" smtClean="0"/>
              <a:t>Zendesk</a:t>
            </a:r>
            <a:endParaRPr lang="en-US" altLang="zh-CN" sz="2000" u="sng" dirty="0" smtClean="0"/>
          </a:p>
          <a:p>
            <a:pPr lvl="1"/>
            <a:r>
              <a:rPr lang="en-US" altLang="zh-CN" sz="2000" dirty="0" smtClean="0"/>
              <a:t>case study</a:t>
            </a:r>
          </a:p>
          <a:p>
            <a:pPr lvl="2"/>
            <a:r>
              <a:rPr lang="en-US" altLang="zh-CN" sz="2000" dirty="0" smtClean="0">
                <a:hlinkClick r:id="rId2" tooltip="video"/>
              </a:rPr>
              <a:t>How Infer Keeps Box on Top</a:t>
            </a:r>
            <a:endParaRPr lang="en-US" altLang="zh-CN" sz="2000" dirty="0" smtClean="0"/>
          </a:p>
          <a:p>
            <a:r>
              <a:rPr lang="en-US" altLang="zh-CN" sz="2400" dirty="0" smtClean="0"/>
              <a:t>Competitors (personal opinion)</a:t>
            </a:r>
          </a:p>
          <a:p>
            <a:pPr lvl="1"/>
            <a:r>
              <a:rPr lang="en-US" altLang="zh-CN" sz="2000" dirty="0" smtClean="0">
                <a:hlinkClick r:id="rId3"/>
              </a:rPr>
              <a:t>SunGard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AvantGard</a:t>
            </a:r>
            <a:r>
              <a:rPr lang="en-US" altLang="zh-CN" sz="2000" dirty="0" smtClean="0"/>
              <a:t> Predictive </a:t>
            </a:r>
            <a:r>
              <a:rPr lang="en-US" altLang="zh-CN" sz="2000" dirty="0" smtClean="0"/>
              <a:t>Metrics</a:t>
            </a:r>
          </a:p>
          <a:p>
            <a:pPr lvl="1"/>
            <a:r>
              <a:rPr lang="en-US" altLang="zh-CN" sz="2000" dirty="0" smtClean="0">
                <a:hlinkClick r:id="rId4"/>
              </a:rPr>
              <a:t>Kxen</a:t>
            </a:r>
            <a:r>
              <a:rPr lang="en-US" altLang="zh-CN" sz="2000" dirty="0" smtClean="0"/>
              <a:t>: Predictive </a:t>
            </a:r>
            <a:r>
              <a:rPr lang="en-US" altLang="zh-CN" sz="2000" dirty="0" smtClean="0"/>
              <a:t>Power</a:t>
            </a:r>
          </a:p>
          <a:p>
            <a:pPr lvl="1"/>
            <a:r>
              <a:rPr lang="en-US" sz="2000" dirty="0" smtClean="0">
                <a:hlinkClick r:id="rId5" tooltip="Neustar"/>
              </a:rPr>
              <a:t>Neustar On-Demand Lead Scoring</a:t>
            </a:r>
            <a:endParaRPr lang="en-US" altLang="zh-CN" sz="2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32" y="-24"/>
            <a:ext cx="7715304" cy="71438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hlinkClick r:id="rId6" tooltip="infer.com"/>
              </a:rPr>
              <a:t>Infer.com</a:t>
            </a:r>
            <a:r>
              <a:rPr lang="en-US" altLang="zh-CN" sz="3200" dirty="0" smtClean="0"/>
              <a:t> (Customers &amp; Competitors)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72000" y="550800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380</Words>
  <PresentationFormat>全屏显示(4:3)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Brief Investigation into Infer.com </vt:lpstr>
      <vt:lpstr>Market Automation</vt:lpstr>
      <vt:lpstr>Infer.com</vt:lpstr>
      <vt:lpstr>Infer.com (Product)</vt:lpstr>
      <vt:lpstr>Infer.com (Product Continued)</vt:lpstr>
      <vt:lpstr>Infer.com (Product Continued)</vt:lpstr>
      <vt:lpstr>Infer.com (Product Continued)</vt:lpstr>
      <vt:lpstr>Infer.com (Tech)</vt:lpstr>
      <vt:lpstr>Infer.com (Customers &amp; Competitors)</vt:lpstr>
      <vt:lpstr>Infer.com (features)</vt:lpstr>
      <vt:lpstr>Infer.com (features Continued)</vt:lpstr>
      <vt:lpstr>Infer.com (features Continued)</vt:lpstr>
      <vt:lpstr>Extended Resource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Investigation into Infer.com </dc:title>
  <dc:creator>QQ.Han</dc:creator>
  <cp:lastModifiedBy>QQ.Han</cp:lastModifiedBy>
  <cp:revision>15</cp:revision>
  <dcterms:created xsi:type="dcterms:W3CDTF">2013-08-13T07:04:33Z</dcterms:created>
  <dcterms:modified xsi:type="dcterms:W3CDTF">2013-08-13T08:27:38Z</dcterms:modified>
</cp:coreProperties>
</file>