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9B8C6-87B6-488B-969B-54FE429B77C3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5525-2E84-4650-81D7-9AA2097755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6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C2A9-6B05-4BDE-8F36-FDAAD7BE6AF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7211-E97E-47D3-9238-145BF8F25B6E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6758-2E1A-4793-8CF1-E5D300ED2E6C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3F42-D885-44DD-934F-CF5B77063D1C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884-1EA7-4AD5-90FB-CDEE764E96F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658B-1C65-4ED1-8D80-B36B81B056EE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805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658B-1C65-4ED1-8D80-B36B81B056EE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5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666D-25AD-4A65-9F1F-A0DD287801B8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8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746204-824A-43D8-94A5-18CE9F1878D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E89E-8F93-4801-82A0-AF794FE32907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9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488A-75C3-4E50-A8EC-6EE87964B131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74E3-E908-4FA4-AD86-7824BE2D4DD0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3BAB-BC96-4125-A318-807B25144F88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9B6-83AF-4C4D-92AA-087FCB0E644F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8045-E9B5-4825-80ED-8BE395F828E1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E1B6-C9ED-475E-9F7B-C1E8AEB0AE79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AD23-CFD6-4ED7-A918-863BBA71359F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658B-1C65-4ED1-8D80-B36B81B056E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Henry Müil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0" y="1880580"/>
            <a:ext cx="9627416" cy="2421464"/>
          </a:xfrm>
        </p:spPr>
        <p:txBody>
          <a:bodyPr>
            <a:noAutofit/>
          </a:bodyPr>
          <a:lstStyle/>
          <a:p>
            <a:pPr algn="ctr"/>
            <a:r>
              <a:rPr lang="fi-FI" sz="6000" dirty="0" smtClean="0">
                <a:latin typeface="Arial Black" panose="020B0A04020102020204" pitchFamily="34" charset="0"/>
              </a:rPr>
              <a:t>Mitä tarkoittaa binäärinen</a:t>
            </a:r>
            <a:r>
              <a:rPr lang="et-EE" sz="6000" dirty="0" smtClean="0">
                <a:latin typeface="Arial Black" panose="020B0A04020102020204" pitchFamily="34" charset="0"/>
              </a:rPr>
              <a:t>?</a:t>
            </a:r>
            <a:endParaRPr lang="fi-FI" sz="6000" dirty="0">
              <a:latin typeface="Arial Black" panose="020B0A04020102020204" pitchFamily="34" charset="0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9874832" y="3187116"/>
            <a:ext cx="1573455" cy="479628"/>
          </a:xfrm>
        </p:spPr>
        <p:txBody>
          <a:bodyPr>
            <a:noAutofit/>
          </a:bodyPr>
          <a:lstStyle/>
          <a:p>
            <a:pPr algn="l"/>
            <a:r>
              <a:rPr lang="et-EE" sz="2400" dirty="0" smtClean="0">
                <a:latin typeface="Bahnschrift Condensed" panose="020B0502040204020203" pitchFamily="34" charset="0"/>
              </a:rPr>
              <a:t>©Henry müil</a:t>
            </a:r>
            <a:endParaRPr lang="fi-FI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>
                <a:latin typeface="Arial Black" panose="020B0A04020102020204" pitchFamily="34" charset="0"/>
              </a:rPr>
              <a:t>Mikä on bitti?</a:t>
            </a:r>
            <a:endParaRPr lang="fi-FI" dirty="0">
              <a:latin typeface="Arial Black" panose="020B0A0402010202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Bahnschrift Condensed" panose="020B0502040204020203" pitchFamily="34" charset="0"/>
              </a:rPr>
              <a:t>Binäärinumero?</a:t>
            </a:r>
          </a:p>
          <a:p>
            <a:r>
              <a:rPr lang="fi-FI" dirty="0" err="1" smtClean="0">
                <a:latin typeface="Bahnschrift Condensed" panose="020B0502040204020203" pitchFamily="34" charset="0"/>
              </a:rPr>
              <a:t>Binääri</a:t>
            </a:r>
            <a:r>
              <a:rPr lang="fi-FI" dirty="0" smtClean="0">
                <a:latin typeface="Bahnschrift Condensed" panose="020B0502040204020203" pitchFamily="34" charset="0"/>
              </a:rPr>
              <a:t> numerolla voi olla 2 tilaa 0 tai 1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Englanniksi 1 bitti = 1 </a:t>
            </a:r>
            <a:r>
              <a:rPr lang="fi-FI" dirty="0" err="1" smtClean="0">
                <a:latin typeface="Bahnschrift Condensed" panose="020B0502040204020203" pitchFamily="34" charset="0"/>
              </a:rPr>
              <a:t>bit</a:t>
            </a:r>
            <a:endParaRPr lang="fi-FI" dirty="0" smtClean="0">
              <a:latin typeface="Bahnschrift Condensed" panose="020B0502040204020203" pitchFamily="34" charset="0"/>
            </a:endParaRPr>
          </a:p>
          <a:p>
            <a:r>
              <a:rPr lang="fi-FI" dirty="0" smtClean="0">
                <a:latin typeface="Bahnschrift Condensed" panose="020B0502040204020203" pitchFamily="34" charset="0"/>
              </a:rPr>
              <a:t>Lyhenne 1 bitti = 1 b</a:t>
            </a:r>
            <a:endParaRPr lang="fi-FI" dirty="0">
              <a:latin typeface="Bahnschrift Condensed" panose="020B0502040204020203" pitchFamily="34" charset="0"/>
            </a:endParaRP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Black" panose="020B0A04020102020204" pitchFamily="34" charset="0"/>
              </a:rPr>
              <a:t>Mikä on tavu?</a:t>
            </a:r>
            <a:endParaRPr lang="fi-FI" dirty="0">
              <a:latin typeface="Arial Black" panose="020B0A0402010202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Bahnschrift Condensed" panose="020B0502040204020203" pitchFamily="34" charset="0"/>
              </a:rPr>
              <a:t>8 bittiä = 1 tavu = 1 </a:t>
            </a:r>
            <a:r>
              <a:rPr lang="fi-FI" dirty="0" err="1" smtClean="0">
                <a:latin typeface="Bahnschrift Condensed" panose="020B0502040204020203" pitchFamily="34" charset="0"/>
              </a:rPr>
              <a:t>byte</a:t>
            </a:r>
            <a:r>
              <a:rPr lang="fi-FI" dirty="0" smtClean="0">
                <a:latin typeface="Bahnschrift Condensed" panose="020B0502040204020203" pitchFamily="34" charset="0"/>
              </a:rPr>
              <a:t> = noin 1 merkki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Lyhenne 1 tavu = 1 B (englanniksi) = 1 t (suomeksi)</a:t>
            </a:r>
            <a:endParaRPr lang="fi-FI" dirty="0">
              <a:latin typeface="Bahnschrift Condensed" panose="020B0502040204020203" pitchFamily="3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Black" panose="020B0A04020102020204" pitchFamily="34" charset="0"/>
              </a:rPr>
              <a:t>Mikä on kilotavu?</a:t>
            </a:r>
            <a:endParaRPr lang="fi-FI" dirty="0">
              <a:latin typeface="Arial Black" panose="020B0A0402010202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Bahnschrift Condensed" panose="020B0502040204020203" pitchFamily="34" charset="0"/>
              </a:rPr>
              <a:t>Noin 1000 tavua = 1 kilotavu 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1024 tavua = 1 kB = 1 </a:t>
            </a:r>
            <a:r>
              <a:rPr lang="fi-FI" dirty="0" err="1" smtClean="0">
                <a:latin typeface="Bahnschrift Condensed" panose="020B0502040204020203" pitchFamily="34" charset="0"/>
              </a:rPr>
              <a:t>kt</a:t>
            </a:r>
            <a:r>
              <a:rPr lang="fi-FI" dirty="0" smtClean="0">
                <a:latin typeface="Bahnschrift Condensed" panose="020B0502040204020203" pitchFamily="34" charset="0"/>
              </a:rPr>
              <a:t> 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8</a:t>
            </a:r>
            <a:r>
              <a:rPr lang="fi-FI" dirty="0" smtClean="0">
                <a:latin typeface="Bahnschrift Condensed" panose="020B0502040204020203" pitchFamily="34" charset="0"/>
              </a:rPr>
              <a:t> =lue ”2 potenssiin 8” = 1024 </a:t>
            </a:r>
            <a:endParaRPr lang="fi-FI" dirty="0">
              <a:latin typeface="Bahnschrift Condensed" panose="020B0502040204020203" pitchFamily="3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Black" panose="020B0A04020102020204" pitchFamily="34" charset="0"/>
              </a:rPr>
              <a:t>Kahden potenssit</a:t>
            </a:r>
            <a:endParaRPr lang="fi-FI" dirty="0">
              <a:latin typeface="Arial Black" panose="020B0A0402010202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64511"/>
          </a:xfrm>
        </p:spPr>
        <p:txBody>
          <a:bodyPr>
            <a:normAutofit/>
          </a:bodyPr>
          <a:lstStyle/>
          <a:p>
            <a:r>
              <a:rPr lang="fi-FI" dirty="0" smtClean="0">
                <a:latin typeface="Bahnschrift Condensed" panose="020B0502040204020203" pitchFamily="34" charset="0"/>
              </a:rPr>
              <a:t>Noin 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0 </a:t>
            </a:r>
            <a:r>
              <a:rPr lang="fi-FI" dirty="0" smtClean="0">
                <a:latin typeface="Bahnschrift Condensed" panose="020B0502040204020203" pitchFamily="34" charset="0"/>
              </a:rPr>
              <a:t>= 1	</a:t>
            </a:r>
            <a:r>
              <a:rPr lang="fi-FI" dirty="0">
                <a:latin typeface="Bahnschrift Condensed" panose="020B0502040204020203" pitchFamily="34" charset="0"/>
              </a:rPr>
              <a:t>Noin </a:t>
            </a:r>
            <a:r>
              <a:rPr lang="fi-FI" dirty="0" smtClean="0">
                <a:latin typeface="Bahnschrift Condensed" panose="020B0502040204020203" pitchFamily="34" charset="0"/>
              </a:rPr>
              <a:t>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8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256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Noin 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1 </a:t>
            </a:r>
            <a:r>
              <a:rPr lang="fi-FI" dirty="0" smtClean="0">
                <a:latin typeface="Bahnschrift Condensed" panose="020B0502040204020203" pitchFamily="34" charset="0"/>
              </a:rPr>
              <a:t>= 2	Noin 2</a:t>
            </a:r>
            <a:r>
              <a:rPr lang="fi-FI" baseline="30000" dirty="0">
                <a:latin typeface="Bahnschrift Condensed" panose="020B0502040204020203" pitchFamily="34" charset="0"/>
              </a:rPr>
              <a:t>9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 </a:t>
            </a:r>
            <a:r>
              <a:rPr lang="fi-FI" dirty="0" smtClean="0">
                <a:latin typeface="Bahnschrift Condensed" panose="020B0502040204020203" pitchFamily="34" charset="0"/>
              </a:rPr>
              <a:t>= 512</a:t>
            </a:r>
            <a:endParaRPr lang="fi-FI" baseline="30000" dirty="0" smtClean="0">
              <a:latin typeface="Bahnschrift Condensed" panose="020B0502040204020203" pitchFamily="34" charset="0"/>
            </a:endParaRPr>
          </a:p>
          <a:p>
            <a:r>
              <a:rPr lang="fi-FI" dirty="0" smtClean="0">
                <a:latin typeface="Bahnschrift Condensed" panose="020B0502040204020203" pitchFamily="34" charset="0"/>
              </a:rPr>
              <a:t>Noin 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2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4	</a:t>
            </a:r>
            <a:r>
              <a:rPr lang="fi-FI" dirty="0">
                <a:latin typeface="Bahnschrift Condensed" panose="020B0502040204020203" pitchFamily="34" charset="0"/>
              </a:rPr>
              <a:t>Noin </a:t>
            </a:r>
            <a:r>
              <a:rPr lang="fi-FI" dirty="0" smtClean="0">
                <a:latin typeface="Bahnschrift Condensed" panose="020B0502040204020203" pitchFamily="34" charset="0"/>
              </a:rPr>
              <a:t>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10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1024</a:t>
            </a:r>
            <a:endParaRPr lang="fi-FI" baseline="30000" dirty="0" smtClean="0">
              <a:latin typeface="Bahnschrift Condensed" panose="020B0502040204020203" pitchFamily="34" charset="0"/>
            </a:endParaRPr>
          </a:p>
          <a:p>
            <a:r>
              <a:rPr lang="fi-FI" dirty="0" smtClean="0">
                <a:latin typeface="Bahnschrift Condensed" panose="020B0502040204020203" pitchFamily="34" charset="0"/>
              </a:rPr>
              <a:t>Noin 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3 </a:t>
            </a:r>
            <a:r>
              <a:rPr lang="fi-FI" dirty="0" smtClean="0">
                <a:latin typeface="Bahnschrift Condensed" panose="020B0502040204020203" pitchFamily="34" charset="0"/>
              </a:rPr>
              <a:t>= 8	JNE…</a:t>
            </a:r>
          </a:p>
          <a:p>
            <a:r>
              <a:rPr lang="fi-FI" dirty="0">
                <a:latin typeface="Bahnschrift Condensed" panose="020B0502040204020203" pitchFamily="34" charset="0"/>
              </a:rPr>
              <a:t>Noin </a:t>
            </a:r>
            <a:r>
              <a:rPr lang="fi-FI" dirty="0" smtClean="0">
                <a:latin typeface="Bahnschrift Condensed" panose="020B0502040204020203" pitchFamily="34" charset="0"/>
              </a:rPr>
              <a:t>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4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16 = 0001 0000</a:t>
            </a:r>
          </a:p>
          <a:p>
            <a:r>
              <a:rPr lang="fi-FI" dirty="0">
                <a:latin typeface="Bahnschrift Condensed" panose="020B0502040204020203" pitchFamily="34" charset="0"/>
              </a:rPr>
              <a:t>Noin </a:t>
            </a:r>
            <a:r>
              <a:rPr lang="fi-FI" dirty="0" smtClean="0">
                <a:latin typeface="Bahnschrift Condensed" panose="020B0502040204020203" pitchFamily="34" charset="0"/>
              </a:rPr>
              <a:t>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5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32</a:t>
            </a:r>
            <a:endParaRPr lang="fi-FI" baseline="30000" dirty="0" smtClean="0">
              <a:latin typeface="Bahnschrift Condensed" panose="020B0502040204020203" pitchFamily="34" charset="0"/>
            </a:endParaRPr>
          </a:p>
          <a:p>
            <a:r>
              <a:rPr lang="fi-FI" dirty="0">
                <a:latin typeface="Bahnschrift Condensed" panose="020B0502040204020203" pitchFamily="34" charset="0"/>
              </a:rPr>
              <a:t>Noin </a:t>
            </a:r>
            <a:r>
              <a:rPr lang="fi-FI" dirty="0" smtClean="0">
                <a:latin typeface="Bahnschrift Condensed" panose="020B0502040204020203" pitchFamily="34" charset="0"/>
              </a:rPr>
              <a:t>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6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64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Noin 2</a:t>
            </a:r>
            <a:r>
              <a:rPr lang="fi-FI" baseline="30000" dirty="0" smtClean="0">
                <a:latin typeface="Bahnschrift Condensed" panose="020B0502040204020203" pitchFamily="34" charset="0"/>
              </a:rPr>
              <a:t>7 </a:t>
            </a:r>
            <a:r>
              <a:rPr lang="fi-FI" dirty="0">
                <a:latin typeface="Bahnschrift Condensed" panose="020B0502040204020203" pitchFamily="34" charset="0"/>
              </a:rPr>
              <a:t>= </a:t>
            </a:r>
            <a:r>
              <a:rPr lang="fi-FI" dirty="0" smtClean="0">
                <a:latin typeface="Bahnschrift Condensed" panose="020B0502040204020203" pitchFamily="34" charset="0"/>
              </a:rPr>
              <a:t>128</a:t>
            </a:r>
            <a:endParaRPr lang="fi-FI" baseline="30000" dirty="0">
              <a:latin typeface="Bahnschrift Condensed" panose="020B0502040204020203" pitchFamily="34" charset="0"/>
            </a:endParaRPr>
          </a:p>
          <a:p>
            <a:endParaRPr lang="fi-FI" baseline="30000" dirty="0" smtClean="0">
              <a:latin typeface="Bahnschrift Condensed" panose="020B0502040204020203" pitchFamily="34" charset="0"/>
            </a:endParaRPr>
          </a:p>
          <a:p>
            <a:endParaRPr lang="fi-FI" baseline="30000" dirty="0" smtClean="0">
              <a:latin typeface="Bahnschrift Condensed" panose="020B0502040204020203" pitchFamily="34" charset="0"/>
            </a:endParaRPr>
          </a:p>
          <a:p>
            <a:endParaRPr lang="fi-FI" baseline="30000" dirty="0" smtClean="0">
              <a:latin typeface="Bahnschrift Condensed" panose="020B0502040204020203" pitchFamily="34" charset="0"/>
            </a:endParaRPr>
          </a:p>
          <a:p>
            <a:endParaRPr lang="fi-FI" baseline="30000" dirty="0">
              <a:latin typeface="Bahnschrift Condensed" panose="020B0502040204020203" pitchFamily="3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506585" y="6402532"/>
            <a:ext cx="6870660" cy="365125"/>
          </a:xfrm>
        </p:spPr>
        <p:txBody>
          <a:bodyPr/>
          <a:lstStyle/>
          <a:p>
            <a:r>
              <a:rPr lang="en-US" dirty="0" smtClean="0"/>
              <a:t>Henry Müil</a:t>
            </a:r>
            <a:endParaRPr lang="en-US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latin typeface="Arial Black" panose="020B0A04020102020204" pitchFamily="34" charset="0"/>
              </a:rPr>
              <a:t>Mikä on megatavu?</a:t>
            </a:r>
            <a:endParaRPr lang="fi-FI" dirty="0">
              <a:latin typeface="Arial Black" panose="020B0A04020102020204" pitchFamily="34" charset="0"/>
            </a:endParaRP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latin typeface="Bahnschrift Condensed" panose="020B0502040204020203" pitchFamily="34" charset="0"/>
              </a:rPr>
              <a:t>Lyhenne 1 MB = 1 Mt</a:t>
            </a:r>
          </a:p>
          <a:p>
            <a:r>
              <a:rPr lang="fi-FI" dirty="0" smtClean="0">
                <a:latin typeface="Bahnschrift Condensed" panose="020B0502040204020203" pitchFamily="34" charset="0"/>
              </a:rPr>
              <a:t>Noin miljoona tavua = 1 048 576 B  = </a:t>
            </a:r>
            <a:r>
              <a:rPr lang="fi-FI" dirty="0">
                <a:latin typeface="Bahnschrift Condensed" panose="020B0502040204020203" pitchFamily="34" charset="0"/>
              </a:rPr>
              <a:t>1 048 576 </a:t>
            </a:r>
            <a:r>
              <a:rPr lang="fi-FI" dirty="0" smtClean="0">
                <a:latin typeface="Bahnschrift Condensed" panose="020B0502040204020203" pitchFamily="34" charset="0"/>
              </a:rPr>
              <a:t>t</a:t>
            </a:r>
            <a:endParaRPr lang="fi-FI" dirty="0">
              <a:latin typeface="Bahnschrift Condensed" panose="020B0502040204020203" pitchFamily="3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tulee megatavun jälkeen?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Gigatavu (GB/Gt) = 1000 megatavua</a:t>
            </a:r>
          </a:p>
          <a:p>
            <a:r>
              <a:rPr lang="fi-FI" dirty="0" err="1" smtClean="0"/>
              <a:t>Teratavu</a:t>
            </a:r>
            <a:r>
              <a:rPr lang="fi-FI" dirty="0" smtClean="0"/>
              <a:t> (TB/</a:t>
            </a:r>
            <a:r>
              <a:rPr lang="fi-FI" dirty="0" err="1" smtClean="0"/>
              <a:t>Tt</a:t>
            </a:r>
            <a:r>
              <a:rPr lang="fi-FI" dirty="0" smtClean="0"/>
              <a:t>) = 1000 gigatavua</a:t>
            </a:r>
          </a:p>
          <a:p>
            <a:r>
              <a:rPr lang="fi-FI" dirty="0" err="1"/>
              <a:t>P</a:t>
            </a:r>
            <a:r>
              <a:rPr lang="fi-FI" dirty="0" err="1" smtClean="0"/>
              <a:t>etatavu</a:t>
            </a:r>
            <a:r>
              <a:rPr lang="fi-FI" dirty="0" smtClean="0"/>
              <a:t> (PB/Pt) = 1000 </a:t>
            </a:r>
            <a:r>
              <a:rPr lang="fi-FI" dirty="0" err="1" smtClean="0"/>
              <a:t>teratavua</a:t>
            </a:r>
            <a:endParaRPr lang="fi-FI" dirty="0" smtClean="0"/>
          </a:p>
          <a:p>
            <a:r>
              <a:rPr lang="fi-FI" dirty="0" err="1" smtClean="0"/>
              <a:t>Eksatavu</a:t>
            </a:r>
            <a:r>
              <a:rPr lang="fi-FI" dirty="0" smtClean="0"/>
              <a:t> (EB/Et) = 1000 </a:t>
            </a:r>
            <a:r>
              <a:rPr lang="fi-FI" dirty="0" err="1" smtClean="0"/>
              <a:t>petatavua</a:t>
            </a:r>
            <a:endParaRPr lang="fi-FI" dirty="0" smtClean="0"/>
          </a:p>
          <a:p>
            <a:r>
              <a:rPr lang="fi-FI" dirty="0" err="1" smtClean="0"/>
              <a:t>Tsettatavu</a:t>
            </a:r>
            <a:r>
              <a:rPr lang="fi-FI" dirty="0" smtClean="0"/>
              <a:t> (ZB/</a:t>
            </a:r>
            <a:r>
              <a:rPr lang="fi-FI" dirty="0" err="1" smtClean="0"/>
              <a:t>Zt</a:t>
            </a:r>
            <a:r>
              <a:rPr lang="fi-FI" dirty="0" smtClean="0"/>
              <a:t> = 1000 </a:t>
            </a:r>
            <a:r>
              <a:rPr lang="fi-FI" dirty="0" err="1" smtClean="0"/>
              <a:t>eksatavua</a:t>
            </a:r>
            <a:endParaRPr lang="fi-FI" dirty="0" smtClean="0"/>
          </a:p>
          <a:p>
            <a:r>
              <a:rPr lang="fi-FI" dirty="0" err="1" smtClean="0"/>
              <a:t>Jottatavu</a:t>
            </a:r>
            <a:r>
              <a:rPr lang="fi-FI" dirty="0" smtClean="0"/>
              <a:t> (YB/</a:t>
            </a:r>
            <a:r>
              <a:rPr lang="fi-FI" dirty="0" err="1" smtClean="0"/>
              <a:t>Yt</a:t>
            </a:r>
            <a:r>
              <a:rPr lang="fi-FI" dirty="0" smtClean="0"/>
              <a:t>) = 1000 </a:t>
            </a:r>
            <a:r>
              <a:rPr lang="fi-FI" dirty="0" err="1" smtClean="0"/>
              <a:t>tsettatavua</a:t>
            </a:r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Müil</a:t>
            </a:r>
            <a:endParaRPr lang="en-US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in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ini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in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TM04033917[[fn=Berliini]]</Template>
  <TotalTime>214</TotalTime>
  <Words>186</Words>
  <Application>Microsoft Office PowerPoint</Application>
  <PresentationFormat>Laajakuva</PresentationFormat>
  <Paragraphs>47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Bahnschrift Condensed</vt:lpstr>
      <vt:lpstr>Calibri</vt:lpstr>
      <vt:lpstr>Trebuchet MS</vt:lpstr>
      <vt:lpstr>Berliini</vt:lpstr>
      <vt:lpstr>Mitä tarkoittaa binäärinen?</vt:lpstr>
      <vt:lpstr>Mikä on bitti?</vt:lpstr>
      <vt:lpstr>Mikä on tavu?</vt:lpstr>
      <vt:lpstr>Mikä on kilotavu?</vt:lpstr>
      <vt:lpstr>Kahden potenssit</vt:lpstr>
      <vt:lpstr>Mikä on megatavu?</vt:lpstr>
      <vt:lpstr>Mitä tulee megatavun jälkeen?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Mitä tarkoittaa binäärinen</dc:title>
  <dc:creator>Müil Henry</dc:creator>
  <cp:lastModifiedBy>Müil Henry</cp:lastModifiedBy>
  <cp:revision>15</cp:revision>
  <dcterms:created xsi:type="dcterms:W3CDTF">2019-09-04T06:21:37Z</dcterms:created>
  <dcterms:modified xsi:type="dcterms:W3CDTF">2019-09-04T09:56:03Z</dcterms:modified>
</cp:coreProperties>
</file>