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Libre Franklin"/>
      <p:regular r:id="rId28"/>
      <p:bold r:id="rId29"/>
      <p:italic r:id="rId30"/>
      <p:boldItalic r:id="rId31"/>
    </p:embeddedFont>
    <p:embeddedFont>
      <p:font typeface="Libre Baskerville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gs5ZFJvEzVBuqOZHkj9so2iOb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7.xml"/><Relationship Id="rId33" Type="http://schemas.openxmlformats.org/officeDocument/2006/relationships/font" Target="fonts/LibreBaskerville-bold.fntdata"/><Relationship Id="rId10" Type="http://schemas.openxmlformats.org/officeDocument/2006/relationships/slide" Target="slides/slide6.xml"/><Relationship Id="rId32" Type="http://schemas.openxmlformats.org/officeDocument/2006/relationships/font" Target="fonts/LibreBaskerville-regular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LibreBaskerville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5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5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投影片">
  <p:cSld name="1_標題投影片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6"/>
          <p:cNvSpPr txBox="1"/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b="0" sz="36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" type="subTitle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Arial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2" type="body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b="0" i="0" sz="18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6"/>
          <p:cNvSpPr txBox="1"/>
          <p:nvPr>
            <p:ph idx="3" type="body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  <a:defRPr b="1" sz="4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79248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9144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80"/>
              </a:spcBef>
              <a:spcAft>
                <a:spcPts val="0"/>
              </a:spcAft>
              <a:buSzPts val="2380"/>
              <a:buChar char="⚫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370"/>
              </a:spcBef>
              <a:spcAft>
                <a:spcPts val="0"/>
              </a:spcAft>
              <a:buSzPts val="2000"/>
              <a:buFont typeface="Arial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" name="Google Shape;34;p28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" name="Google Shape;35;p28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28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28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28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29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1" name="Google Shape;51;p29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2" name="Google Shape;52;p29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" name="Google Shape;53;p29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1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" name="Google Shape;72;p32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" name="Google Shape;73;p32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2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Arial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Arial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33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6" name="Google Shape;86;p33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7" name="Google Shape;87;p33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33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2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o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2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ytorch.org/tutorials/intermediate/seq2seq_translation_tutorial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kvfrans.com/variational-autoencoders-explained/" TargetMode="External"/><Relationship Id="rId4" Type="http://schemas.openxmlformats.org/officeDocument/2006/relationships/hyperlink" Target="https://towardsdatascience.com/understanding-variational-autoencoders-vaes-f70510919f7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/>
        </p:nvSpPr>
        <p:spPr>
          <a:xfrm>
            <a:off x="-283361" y="1670944"/>
            <a:ext cx="12758722" cy="183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NYCU DLP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Lab4 - Conditional sequence-to-sequence VAE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3611722" y="5576341"/>
            <a:ext cx="4896544" cy="4834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August 3, 2021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3647728" y="4070278"/>
            <a:ext cx="4896544" cy="936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 Summer</a:t>
            </a:r>
            <a:endParaRPr/>
          </a:p>
          <a:p>
            <a:pPr indent="0" lvl="0" marL="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李美慧</a:t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- Conditional VAE</a:t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696000" y="1447800"/>
            <a:ext cx="1095997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Simply concatenate to the hidden_0 and z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Embed your condition to high dimensional space (or simply use one-hot)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Other details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The encoder and decoder must be implemented by </a:t>
            </a:r>
            <a:r>
              <a:rPr b="1" lang="en-US">
                <a:solidFill>
                  <a:srgbClr val="FF0000"/>
                </a:solidFill>
              </a:rPr>
              <a:t>LSTM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You should not adopt attention mechanism.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The loss function is nn.CrossEntropyLoss().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The optimizer is SGD.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Other details</a:t>
            </a:r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Adopt BLEU-4 score function in NLTK.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Average 10 testing scores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Adopt Gaussian_score() to compute the generation score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Random sample 100 noise to generate 100 words with 4 different tenses (totally 400 words)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4 words should exactly match the training data.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Requirements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695999" y="1447800"/>
            <a:ext cx="1132783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Modify encoder, decoder, and training functions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Implement evaluation function, dataloader, and reparameterization trick.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Adopt teacher-forcing and KL loss annealing in your training processing. 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Plot the losses, scores and ratios.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descr="畫面剪輯"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992" y="3384088"/>
            <a:ext cx="5785457" cy="3343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Requirements</a:t>
            </a:r>
            <a:endParaRPr/>
          </a:p>
        </p:txBody>
      </p:sp>
      <p:sp>
        <p:nvSpPr>
          <p:cNvPr id="206" name="Google Shape;206;p14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Output examples (tense conversion &amp; Gaussian noise with 4 tenses)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153471" y="2755384"/>
            <a:ext cx="11885058" cy="2520000"/>
            <a:chOff x="157601" y="2755384"/>
            <a:chExt cx="11885058" cy="2520000"/>
          </a:xfrm>
        </p:grpSpPr>
        <p:pic>
          <p:nvPicPr>
            <p:cNvPr id="208" name="Google Shape;20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601" y="2755384"/>
              <a:ext cx="6077040" cy="25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4"/>
            <p:cNvPicPr preferRelativeResize="0"/>
            <p:nvPr/>
          </p:nvPicPr>
          <p:blipFill rotWithShape="1">
            <a:blip r:embed="rId4">
              <a:alphaModFix/>
            </a:blip>
            <a:srcRect b="0" l="0" r="0" t="66646"/>
            <a:stretch/>
          </p:blipFill>
          <p:spPr>
            <a:xfrm>
              <a:off x="6276681" y="2755384"/>
              <a:ext cx="5765978" cy="252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– Hints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Training method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Input the word with the tense and the output should also be the same word.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Convert each character to a number (dictionary)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Model weights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Strongly recommend you save your model weights during training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Teacher forcing ratio and KL weight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Influential to the performance of model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You can first set your KL weight to 0 to see whether your model works.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Scoring Criteria - Report (50%) </a:t>
            </a:r>
            <a:endParaRPr/>
          </a:p>
        </p:txBody>
      </p:sp>
      <p:sp>
        <p:nvSpPr>
          <p:cNvPr id="221" name="Google Shape;221;p16"/>
          <p:cNvSpPr txBox="1"/>
          <p:nvPr>
            <p:ph idx="1" type="body"/>
          </p:nvPr>
        </p:nvSpPr>
        <p:spPr>
          <a:xfrm>
            <a:off x="696000" y="1447800"/>
            <a:ext cx="11327834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Introduction(5%)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Derivation of CVAE(5%)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Derivation of KL Divergence loss (5%)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Implementation details(15%)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Describe how you implement your model. (e.g. dataloader, encoder, decoder, etc)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Specify the hyperparameters (KL weight, teacher forcing ratio, etc.)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Notice: You must prove that your word generation is produced by Gaussian noise (paste/screenshot your code)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Results and discussion(20%)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Plot the losses, scores and ratios, show results of tense conversion and generation. (5%)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Discuss the results according to your settings. (15%)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Notice: This part mainly focuses on your discussion, if you simply just paste your results, you will get a low score</a:t>
            </a:r>
            <a:endParaRPr/>
          </a:p>
          <a:p>
            <a:pPr indent="-134524" lvl="0" marL="274320" rtl="0" algn="l">
              <a:spcBef>
                <a:spcPts val="58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Scoring Criteria - Demo(50%) </a:t>
            </a:r>
            <a:endParaRPr/>
          </a:p>
        </p:txBody>
      </p:sp>
      <p:sp>
        <p:nvSpPr>
          <p:cNvPr id="227" name="Google Shape;227;p17"/>
          <p:cNvSpPr txBox="1"/>
          <p:nvPr>
            <p:ph idx="1" type="body"/>
          </p:nvPr>
        </p:nvSpPr>
        <p:spPr>
          <a:xfrm>
            <a:off x="696000" y="1447800"/>
            <a:ext cx="10800000" cy="4879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Capability of tense conversion on testing data. (10%)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score &gt;= 0.7 			---- 	100%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0.7 &gt; score &gt;= 0.6 		---- 	90%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0.6 &gt; score &gt;= 0.4 		----	80%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score &lt; 0.4			---- 	0%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Capability of word generation. (Gaussian noise + tense) (20%)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score = Gaussian_score() (100 words with 4 tenses)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score &gt;= 0.3 			----	100%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0.3 &gt; score &gt;= 0.2			----	90%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0.2 &gt; score &gt;= 0.05		---- 	80%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Otherwise			---- 	0%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Questions (20%)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Implement Hints</a:t>
            </a:r>
            <a:endParaRPr/>
          </a:p>
        </p:txBody>
      </p:sp>
      <p:sp>
        <p:nvSpPr>
          <p:cNvPr id="233" name="Google Shape;233;p18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Sampling 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torch.randn(*size)</a:t>
            </a:r>
            <a:endParaRPr/>
          </a:p>
          <a:p>
            <a:pPr indent="-228600" lvl="2" marL="822960" rtl="0" algn="l">
              <a:spcBef>
                <a:spcPts val="370"/>
              </a:spcBef>
              <a:spcAft>
                <a:spcPts val="0"/>
              </a:spcAft>
              <a:buSzPts val="1700"/>
              <a:buChar char="⚫"/>
            </a:pPr>
            <a:r>
              <a:rPr lang="en-US"/>
              <a:t>ex : torch.randn(*size) * exp(0.5 * var) + mean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torch.randn_like(input)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Pytorch seq2seq tutorial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https://pytorch.org/tutorials/intermediate/seq2seq_translation_tutorial.html</a:t>
            </a:r>
            <a:endParaRPr/>
          </a:p>
          <a:p>
            <a:pPr indent="-99059" lvl="1" marL="548640" rtl="0" algn="l">
              <a:spcBef>
                <a:spcPts val="37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>
            <p:ph type="title"/>
          </p:nvPr>
        </p:nvSpPr>
        <p:spPr>
          <a:xfrm>
            <a:off x="914400" y="28575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rial"/>
              <a:buNone/>
            </a:pPr>
            <a:r>
              <a:rPr lang="en-US"/>
              <a:t>Supplementary Materials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Lab Objective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Important Date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Lab Description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Scoring Criteria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Implement Hints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GRU to LSTM</a:t>
            </a:r>
            <a:endParaRPr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3190" lvl="0" marL="27432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921" y="1892866"/>
            <a:ext cx="7643399" cy="43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GRU to LSTM (cont’d)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3190" lvl="0" marL="27432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433" y="1417320"/>
            <a:ext cx="7371522" cy="5158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Loss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3190" lvl="0" marL="27432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descr="畫面剪輯"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992" y="2223270"/>
            <a:ext cx="9660835" cy="153278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2"/>
          <p:cNvSpPr txBox="1"/>
          <p:nvPr/>
        </p:nvSpPr>
        <p:spPr>
          <a:xfrm>
            <a:off x="3116910" y="3880237"/>
            <a:ext cx="21150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Cross Entropy Loss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7599449" y="3880237"/>
            <a:ext cx="2353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KL-divergence Loss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2945956" y="4562008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Reconstruction result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7547766" y="4562008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Generation result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2945956" y="5243779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BLEU score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7547766" y="5243779"/>
            <a:ext cx="2456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Gaussian score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Other References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Variational Autoencoders Explained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https://kvfrans.com/variational-autoencoders-explained/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Understanding Variational Autoencoders (VAEs)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https://towardsdatascience.com/understanding-variational-autoencoders-vaes-f70510919f73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Objective</a:t>
            </a:r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In this lab, you need to implement a conditional seq2seq Variational Autoencoder (VAE) for English tense conversion and generation.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Tense conversion (4 tenses)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E.g. ‘access’ to ‘accessing’, or ‘accessed’ to ‘accesses’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Word Generation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Gaussian noise + tense -&gt; access, accesses, accessing, accessed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Important Date</a:t>
            </a:r>
            <a:endParaRPr/>
          </a:p>
        </p:txBody>
      </p:sp>
      <p:sp>
        <p:nvSpPr>
          <p:cNvPr id="131" name="Google Shape;131;p4"/>
          <p:cNvSpPr txBox="1"/>
          <p:nvPr>
            <p:ph idx="1" type="body"/>
          </p:nvPr>
        </p:nvSpPr>
        <p:spPr>
          <a:xfrm>
            <a:off x="696000" y="1447800"/>
            <a:ext cx="10800000" cy="492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Report Submission Deadline: </a:t>
            </a:r>
            <a:r>
              <a:rPr lang="en-US">
                <a:solidFill>
                  <a:srgbClr val="FF0000"/>
                </a:solidFill>
              </a:rPr>
              <a:t>8/17 (Tue.) 11:55 a.m.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Demo date: </a:t>
            </a:r>
            <a:r>
              <a:rPr lang="en-US">
                <a:solidFill>
                  <a:srgbClr val="FF0000"/>
                </a:solidFill>
              </a:rPr>
              <a:t>8/17 (Tue.) 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Zip all files into one file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Report (.pdf)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Source code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Name it like「DLP_LAB4_yourstudentID_name.zip」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ex: 「DLP_LAB4_309551027_</a:t>
            </a:r>
            <a:r>
              <a:rPr lang="en-US" sz="2600">
                <a:latin typeface="Libre Franklin"/>
                <a:ea typeface="Libre Franklin"/>
                <a:cs typeface="Libre Franklin"/>
                <a:sym typeface="Libre Franklin"/>
              </a:rPr>
              <a:t>李美慧</a:t>
            </a:r>
            <a:r>
              <a:rPr lang="en-US"/>
              <a:t>.zip」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Variational Autoencoder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Seq2Seq Model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Reparameterization Trick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KL Cost Annealing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Conditional VAE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- VAE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3190" lvl="0" marL="27432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5655" y="1585270"/>
            <a:ext cx="7338060" cy="1880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115" y="3849695"/>
            <a:ext cx="7429500" cy="2846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1576245" y="2082720"/>
            <a:ext cx="108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576245" y="4912669"/>
            <a:ext cx="108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VAE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- Seq2Seq</a:t>
            </a:r>
            <a:endParaRPr/>
          </a:p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3190" lvl="0" marL="27432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54979" l="0" r="0" t="0"/>
          <a:stretch/>
        </p:blipFill>
        <p:spPr>
          <a:xfrm>
            <a:off x="3859337" y="1413154"/>
            <a:ext cx="7463540" cy="226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54979"/>
          <a:stretch/>
        </p:blipFill>
        <p:spPr>
          <a:xfrm>
            <a:off x="3859336" y="4174216"/>
            <a:ext cx="7463539" cy="226811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722131" y="5117812"/>
            <a:ext cx="288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Seq2Seq CVAE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722131" y="2322962"/>
            <a:ext cx="288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Seq2Seq AE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rial"/>
              <a:buNone/>
            </a:pPr>
            <a:r>
              <a:rPr lang="en-US" sz="4400"/>
              <a:t>Lab Description – Reparameterization Trick</a:t>
            </a:r>
            <a:endParaRPr sz="4400"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696000" y="1447800"/>
            <a:ext cx="10800000" cy="5499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3190" lvl="0" marL="274320" rtl="0" algn="l"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Log variance</a:t>
            </a:r>
            <a:endParaRPr/>
          </a:p>
          <a:p>
            <a:pPr indent="-228600" lvl="1" marL="548640" rtl="0" algn="l">
              <a:spcBef>
                <a:spcPts val="370"/>
              </a:spcBef>
              <a:spcAft>
                <a:spcPts val="0"/>
              </a:spcAft>
              <a:buSzPts val="2040"/>
              <a:buChar char="⚫"/>
            </a:pPr>
            <a:r>
              <a:rPr lang="en-US"/>
              <a:t>Output should be log variance (not variance)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343" y="1417638"/>
            <a:ext cx="4389120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463" y="2925604"/>
            <a:ext cx="6049604" cy="92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696000" y="274638"/>
            <a:ext cx="10800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en-US"/>
              <a:t>Lab Description - KL Cost Annealing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696000" y="1447800"/>
            <a:ext cx="1080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Initially set your KL weight to 0</a:t>
            </a:r>
            <a:endParaRPr/>
          </a:p>
          <a:p>
            <a:pPr indent="-274320" lvl="0" marL="274320" rtl="0" algn="l">
              <a:spcBef>
                <a:spcPts val="580"/>
              </a:spcBef>
              <a:spcAft>
                <a:spcPts val="0"/>
              </a:spcAft>
              <a:buSzPts val="2380"/>
              <a:buChar char="⚫"/>
            </a:pPr>
            <a:r>
              <a:rPr lang="en-US"/>
              <a:t>Maximum value is 1</a:t>
            </a:r>
            <a:endParaRPr/>
          </a:p>
          <a:p>
            <a:pPr indent="-123190" lvl="0" marL="274320" rtl="0" algn="l">
              <a:spcBef>
                <a:spcPts val="58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  <p:pic>
        <p:nvPicPr>
          <p:cNvPr id="175" name="Google Shape;1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280" y="2595732"/>
            <a:ext cx="5581440" cy="38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2020-12-24T02:37:04Z</dcterms:created>
  <dc:creator>User</dc:creator>
</cp:coreProperties>
</file>