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6845de622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16845de622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81765e85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Again we can expand these two equation to construct another linear system and use pseudo inverse to get z value.</a:t>
            </a:r>
            <a:endParaRPr/>
          </a:p>
          <a:p>
            <a:pPr indent="0" lvl="0" marL="0" rtl="0" algn="l">
              <a:spcBef>
                <a:spcPts val="0"/>
              </a:spcBef>
              <a:spcAft>
                <a:spcPts val="0"/>
              </a:spcAft>
              <a:buNone/>
            </a:pPr>
            <a:r>
              <a:rPr lang="zh-TW"/>
              <a:t>Here need to becareful that the matrix M is a big sparse matirx , every row only contains two element, you may need some data structure to save the memory.</a:t>
            </a:r>
            <a:endParaRPr/>
          </a:p>
        </p:txBody>
      </p:sp>
      <p:sp>
        <p:nvSpPr>
          <p:cNvPr id="259" name="Google Shape;259;g1181765e852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8016dc65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You may need to eliminate some pixel already known its depth value. A</a:t>
            </a:r>
            <a:r>
              <a:rPr lang="zh-TW"/>
              <a:t>s you see , after you get normal vector of every pixel we can confirm some z value must be zero. And you don’t need to calculate those value again , so you can use a mask to reduce the size and complexity of linear system and let it focus on thoes unknow pixel.</a:t>
            </a:r>
            <a:endParaRPr/>
          </a:p>
        </p:txBody>
      </p:sp>
      <p:sp>
        <p:nvSpPr>
          <p:cNvPr id="279" name="Google Shape;279;g118016dc659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6845de622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This homework we use python and provide some function for visualization and saving the result to Polygon File Format(ply file)</a:t>
            </a:r>
            <a:endParaRPr/>
          </a:p>
          <a:p>
            <a:pPr indent="0" lvl="0" marL="0" rtl="0" algn="l">
              <a:spcBef>
                <a:spcPts val="0"/>
              </a:spcBef>
              <a:spcAft>
                <a:spcPts val="0"/>
              </a:spcAft>
              <a:buNone/>
            </a:pPr>
            <a:r>
              <a:rPr lang="zh-TW"/>
              <a:t>So you need to install below three library and you are allow to use the library you are family with to slove the linear equation. </a:t>
            </a:r>
            <a:r>
              <a:rPr lang="zh-TW"/>
              <a:t> But don’t use the library directly complete the photometric stereo or you may not get score.</a:t>
            </a:r>
            <a:endParaRPr/>
          </a:p>
        </p:txBody>
      </p:sp>
      <p:sp>
        <p:nvSpPr>
          <p:cNvPr id="292" name="Google Shape;292;g116845de622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6845de622_2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This homework there are three case you need to reconstrut the surface of these three model and for every case you need to read 6 bit map images and a lightsource text file containing the information of light vector.</a:t>
            </a:r>
            <a:endParaRPr/>
          </a:p>
          <a:p>
            <a:pPr indent="0" lvl="0" marL="0" rtl="0" algn="l">
              <a:spcBef>
                <a:spcPts val="0"/>
              </a:spcBef>
              <a:spcAft>
                <a:spcPts val="0"/>
              </a:spcAft>
              <a:buNone/>
            </a:pPr>
            <a:r>
              <a:rPr lang="zh-TW"/>
              <a:t>and you need to output Polygon file format (which filename extension is .ply). For output you can use the function we provided, save_ply to output the result or if you don’t like the present of this function. you can write it by yourself. The only limitation is that the ply file must be able to be opened by the function show_ply(). </a:t>
            </a:r>
            <a:endParaRPr/>
          </a:p>
        </p:txBody>
      </p:sp>
      <p:sp>
        <p:nvSpPr>
          <p:cNvPr id="301" name="Google Shape;301;g116845de622_2_1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6845de622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116845de622_2_2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6845de622_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116845de622_2_2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6845de622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HW1 is Photometric Stereo, you need to use grayscale image lighting from different direction to compute the normal vector and use normal vector to reconstruct the 3D surface of model.</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In this HW you may get 6 grayscale image and a text file storing  the information of direction of light and we assume that the surface of model is Lambertian surface. </a:t>
            </a:r>
            <a:endParaRPr>
              <a:solidFill>
                <a:schemeClr val="dk1"/>
              </a:solidFill>
            </a:endParaRPr>
          </a:p>
          <a:p>
            <a:pPr indent="0" lvl="0" marL="0" rtl="0" algn="l">
              <a:spcBef>
                <a:spcPts val="0"/>
              </a:spcBef>
              <a:spcAft>
                <a:spcPts val="0"/>
              </a:spcAft>
              <a:buNone/>
            </a:pPr>
            <a:r>
              <a:t/>
            </a:r>
            <a:endParaRPr/>
          </a:p>
        </p:txBody>
      </p:sp>
      <p:sp>
        <p:nvSpPr>
          <p:cNvPr id="134" name="Google Shape;134;g116845de622_2_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6845de622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According to the reflection model, for every  pixel the unknow normal vector will satisfy the equation below. In this equation i is the intensity or color of pixel and l is the unit voctor of light , Kd is a constant coefficient represent the material of surface and n is the normal vector. </a:t>
            </a:r>
            <a:endParaRPr/>
          </a:p>
        </p:txBody>
      </p:sp>
      <p:sp>
        <p:nvSpPr>
          <p:cNvPr id="149" name="Google Shape;149;g116845de622_2_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140e06a46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140e06a46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Assume we have m images . we can expand the equation to a over-determinded linear system like below.</a:t>
            </a:r>
            <a:endParaRPr/>
          </a:p>
          <a:p>
            <a:pPr indent="0" lvl="0" marL="0" rtl="0" algn="l">
              <a:spcBef>
                <a:spcPts val="0"/>
              </a:spcBef>
              <a:spcAft>
                <a:spcPts val="0"/>
              </a:spcAft>
              <a:buNone/>
            </a:pPr>
            <a:r>
              <a:rPr lang="zh-TW"/>
              <a:t>Every row of matrix I represent one image and every row of L represents the light direction of image we can construct I and L from provided data.</a:t>
            </a:r>
            <a:endParaRPr/>
          </a:p>
          <a:p>
            <a:pPr indent="0" lvl="0" marL="0" rtl="0" algn="l">
              <a:spcBef>
                <a:spcPts val="0"/>
              </a:spcBef>
              <a:spcAft>
                <a:spcPts val="0"/>
              </a:spcAft>
              <a:buNone/>
            </a:pPr>
            <a:r>
              <a:rPr lang="zh-TW"/>
              <a:t>And because Kd is a constant also unknow here , we combine it with N to single matrix and try to find out this unknow matrix.</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6a5c5b5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6a5c5b5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a:t>
            </a:r>
            <a:r>
              <a:rPr lang="zh-TW"/>
              <a:t>e can solve</a:t>
            </a:r>
            <a:r>
              <a:rPr lang="zh-TW"/>
              <a:t> this equation through pseudo-inverse (or QR , SVD decomposition) to get KdN , although Kd is unknow but it’s a constant. So we can apply vector normalization on every normal of N to get unit normal vector.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6845de622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After we get unit normal vector , we can use it to calculate the Z value and reconstrct the surface. Here we give you two idea to calculate the Z value.</a:t>
            </a:r>
            <a:endParaRPr/>
          </a:p>
          <a:p>
            <a:pPr indent="0" lvl="0" marL="0" rtl="0" algn="l">
              <a:spcBef>
                <a:spcPts val="0"/>
              </a:spcBef>
              <a:spcAft>
                <a:spcPts val="0"/>
              </a:spcAft>
              <a:buNone/>
            </a:pPr>
            <a:r>
              <a:rPr lang="zh-TW"/>
              <a:t>First idea is that a normal vector can be represent to a tangent plane</a:t>
            </a:r>
            <a:endParaRPr/>
          </a:p>
        </p:txBody>
      </p:sp>
      <p:sp>
        <p:nvSpPr>
          <p:cNvPr id="214" name="Google Shape;214;g116845de622_2_1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6845de622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Simplifying it we can get this equation. This equation is simply to calculate its gradient. You can only use normal vector to get it. Because gradient means the chage of z value. We can Z value at pixel x,y , we can accumate the gradient from initial point to pixel (x,y) to approximate the Z value of this pixel. </a:t>
            </a:r>
            <a:endParaRPr/>
          </a:p>
        </p:txBody>
      </p:sp>
      <p:sp>
        <p:nvSpPr>
          <p:cNvPr id="220" name="Google Shape;220;g116845de622_2_1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6845de622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Although this way is easy but there is a problem. If the point is far away from initial point it may exist huge error. So you may need to think out other method to reduce this error. </a:t>
            </a:r>
            <a:endParaRPr/>
          </a:p>
          <a:p>
            <a:pPr indent="0" lvl="0" marL="0" rtl="0" algn="l">
              <a:spcBef>
                <a:spcPts val="0"/>
              </a:spcBef>
              <a:spcAft>
                <a:spcPts val="0"/>
              </a:spcAft>
              <a:buNone/>
            </a:pPr>
            <a:r>
              <a:rPr lang="zh-TW"/>
              <a:t>Maybe you can do the integral from different direction or beginiing at different initial point. </a:t>
            </a:r>
            <a:r>
              <a:rPr lang="zh-TW">
                <a:solidFill>
                  <a:schemeClr val="dk1"/>
                </a:solidFill>
              </a:rPr>
              <a:t>the initial point can be any place such like on the left right corner or center depending on programmer. or do the sanity check, check its second partial derivative</a:t>
            </a:r>
            <a:endParaRPr/>
          </a:p>
        </p:txBody>
      </p:sp>
      <p:sp>
        <p:nvSpPr>
          <p:cNvPr id="226" name="Google Shape;226;g116845de622_2_1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81765e8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second idea is that the any two vector on surface must be orthogonal to the normal vector. So we can use two vector v1 and v2. These two vector are  parallel to surface. So the dot product of these two vector and normal vector must equal to 0. And for every pixel we can get these two equations.</a:t>
            </a:r>
            <a:endParaRPr/>
          </a:p>
        </p:txBody>
      </p:sp>
      <p:sp>
        <p:nvSpPr>
          <p:cNvPr id="233" name="Google Shape;233;g1181765e85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33.png"/><Relationship Id="rId10" Type="http://schemas.openxmlformats.org/officeDocument/2006/relationships/image" Target="../media/image40.png"/><Relationship Id="rId9" Type="http://schemas.openxmlformats.org/officeDocument/2006/relationships/image" Target="../media/image39.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41.png"/><Relationship Id="rId5" Type="http://schemas.openxmlformats.org/officeDocument/2006/relationships/image" Target="../media/image43.png"/><Relationship Id="rId6"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opencv.org" TargetMode="External"/><Relationship Id="rId4" Type="http://schemas.openxmlformats.org/officeDocument/2006/relationships/hyperlink" Target="http://www.open3d.org/" TargetMode="External"/><Relationship Id="rId5" Type="http://schemas.openxmlformats.org/officeDocument/2006/relationships/hyperlink" Target="https://matplotlib.org/" TargetMode="External"/><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7.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e3.nycu.edu.tw/mod/dcpcforum/view.php?f=468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0.jpg"/><Relationship Id="rId5" Type="http://schemas.openxmlformats.org/officeDocument/2006/relationships/image" Target="../media/image12.jpg"/><Relationship Id="rId6" Type="http://schemas.openxmlformats.org/officeDocument/2006/relationships/image" Target="../media/image9.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5.png"/><Relationship Id="rId10" Type="http://schemas.openxmlformats.org/officeDocument/2006/relationships/image" Target="../media/image5.png"/><Relationship Id="rId9" Type="http://schemas.openxmlformats.org/officeDocument/2006/relationships/image" Target="../media/image17.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7.png"/><Relationship Id="rId9" Type="http://schemas.openxmlformats.org/officeDocument/2006/relationships/image" Target="../media/image23.png"/><Relationship Id="rId5" Type="http://schemas.openxmlformats.org/officeDocument/2006/relationships/image" Target="../media/image5.png"/><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hyperlink" Target="https://pages.cs.wisc.edu/~csverma/CS766_09/Stereo/stereo.html" TargetMode="External"/><Relationship Id="rId11" Type="http://schemas.openxmlformats.org/officeDocument/2006/relationships/image" Target="../media/image32.png"/><Relationship Id="rId10" Type="http://schemas.openxmlformats.org/officeDocument/2006/relationships/image" Target="../media/image28.png"/><Relationship Id="rId12" Type="http://schemas.openxmlformats.org/officeDocument/2006/relationships/image" Target="../media/image34.png"/><Relationship Id="rId9"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26.png"/><Relationship Id="rId7" Type="http://schemas.openxmlformats.org/officeDocument/2006/relationships/image" Target="../media/image29.png"/><Relationship Id="rId8"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2184621" y="1459373"/>
            <a:ext cx="4858247" cy="694342"/>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100000"/>
              <a:buFont typeface="Calibri"/>
              <a:buNone/>
            </a:pPr>
            <a:r>
              <a:rPr b="1" lang="zh-TW" sz="7200">
                <a:latin typeface="Calibri"/>
                <a:ea typeface="Calibri"/>
                <a:cs typeface="Calibri"/>
                <a:sym typeface="Calibri"/>
              </a:rPr>
              <a:t>Homework 1</a:t>
            </a:r>
            <a:endParaRPr b="1" sz="7200">
              <a:latin typeface="Calibri"/>
              <a:ea typeface="Calibri"/>
              <a:cs typeface="Calibri"/>
              <a:sym typeface="Calibri"/>
            </a:endParaRPr>
          </a:p>
        </p:txBody>
      </p:sp>
      <p:sp>
        <p:nvSpPr>
          <p:cNvPr id="130" name="Google Shape;130;p25"/>
          <p:cNvSpPr txBox="1"/>
          <p:nvPr>
            <p:ph idx="1" type="subTitle"/>
          </p:nvPr>
        </p:nvSpPr>
        <p:spPr>
          <a:xfrm>
            <a:off x="1184744" y="3443289"/>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zh-TW"/>
              <a:t>2022.3.8</a:t>
            </a:r>
            <a:endParaRPr/>
          </a:p>
        </p:txBody>
      </p:sp>
      <p:sp>
        <p:nvSpPr>
          <p:cNvPr id="131" name="Google Shape;131;p25"/>
          <p:cNvSpPr txBox="1"/>
          <p:nvPr/>
        </p:nvSpPr>
        <p:spPr>
          <a:xfrm>
            <a:off x="2242268" y="2275388"/>
            <a:ext cx="4742954" cy="530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zh-TW" sz="3000" u="none" cap="none" strike="noStrike">
                <a:solidFill>
                  <a:schemeClr val="dk1"/>
                </a:solidFill>
                <a:latin typeface="Calibri"/>
                <a:ea typeface="Calibri"/>
                <a:cs typeface="Calibri"/>
                <a:sym typeface="Calibri"/>
              </a:rPr>
              <a:t>Computer Vision 20</a:t>
            </a:r>
            <a:r>
              <a:rPr lang="zh-TW" sz="3000">
                <a:solidFill>
                  <a:schemeClr val="dk1"/>
                </a:solidFill>
                <a:latin typeface="Calibri"/>
                <a:ea typeface="Calibri"/>
                <a:cs typeface="Calibri"/>
                <a:sym typeface="Calibri"/>
              </a:rPr>
              <a:t>22</a:t>
            </a:r>
            <a:r>
              <a:rPr b="0" i="0" lang="zh-TW" sz="3000" u="none" cap="none" strike="noStrike">
                <a:solidFill>
                  <a:schemeClr val="dk1"/>
                </a:solidFill>
                <a:latin typeface="Calibri"/>
                <a:ea typeface="Calibri"/>
                <a:cs typeface="Calibri"/>
                <a:sym typeface="Calibri"/>
              </a:rPr>
              <a:t> Spring</a:t>
            </a:r>
            <a:endParaRPr sz="3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628650" y="273844"/>
            <a:ext cx="83346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6600"/>
              <a:buFont typeface="Calibri"/>
              <a:buNone/>
            </a:pPr>
            <a:r>
              <a:rPr b="1" lang="zh-TW" sz="6000">
                <a:latin typeface="Calibri"/>
                <a:ea typeface="Calibri"/>
                <a:cs typeface="Calibri"/>
                <a:sym typeface="Calibri"/>
              </a:rPr>
              <a:t>Surface Reconstruction 2.</a:t>
            </a:r>
            <a:endParaRPr b="1" sz="6000">
              <a:latin typeface="Calibri"/>
              <a:ea typeface="Calibri"/>
              <a:cs typeface="Calibri"/>
              <a:sym typeface="Calibri"/>
            </a:endParaRPr>
          </a:p>
        </p:txBody>
      </p:sp>
      <p:sp>
        <p:nvSpPr>
          <p:cNvPr id="262" name="Google Shape;262;p34"/>
          <p:cNvSpPr txBox="1"/>
          <p:nvPr>
            <p:ph idx="1" type="body"/>
          </p:nvPr>
        </p:nvSpPr>
        <p:spPr>
          <a:xfrm>
            <a:off x="510975" y="1344025"/>
            <a:ext cx="5624400" cy="37995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SzPts val="2100"/>
              <a:buChar char="•"/>
            </a:pPr>
            <a:r>
              <a:rPr lang="zh-TW"/>
              <a:t>We can use this two equations of every pixels to construct a linear system </a:t>
            </a:r>
            <a:br>
              <a:rPr lang="zh-TW"/>
            </a:br>
            <a:r>
              <a:rPr lang="zh-TW">
                <a:solidFill>
                  <a:srgbClr val="FF0000"/>
                </a:solidFill>
              </a:rPr>
              <a:t>M</a:t>
            </a:r>
            <a:r>
              <a:rPr lang="zh-TW"/>
              <a:t> may be a big sparse matrix</a:t>
            </a:r>
            <a:br>
              <a:rPr lang="zh-TW"/>
            </a:br>
            <a:r>
              <a:rPr lang="zh-TW"/>
              <a:t>(Let image size </a:t>
            </a:r>
            <a:r>
              <a:rPr lang="zh-TW">
                <a:solidFill>
                  <a:srgbClr val="FF0000"/>
                </a:solidFill>
              </a:rPr>
              <a:t>S</a:t>
            </a:r>
            <a:r>
              <a:rPr lang="zh-TW"/>
              <a:t> = image width * image height)</a:t>
            </a:r>
            <a:endParaRPr/>
          </a:p>
          <a:p>
            <a:pPr indent="-127000" lvl="0" marL="177800" rtl="0" algn="l">
              <a:lnSpc>
                <a:spcPct val="90000"/>
              </a:lnSpc>
              <a:spcBef>
                <a:spcPts val="0"/>
              </a:spcBef>
              <a:spcAft>
                <a:spcPts val="0"/>
              </a:spcAft>
              <a:buSzPts val="1400"/>
              <a:buChar char="●"/>
            </a:pPr>
            <a:r>
              <a:rPr lang="zh-TW"/>
              <a:t>We can use pseudo inverse again to slove it</a:t>
            </a:r>
            <a:br>
              <a:rPr lang="zh-TW"/>
            </a:br>
            <a:br>
              <a:rPr lang="zh-TW"/>
            </a:br>
            <a:br>
              <a:rPr lang="zh-TW"/>
            </a:br>
            <a:endParaRPr/>
          </a:p>
        </p:txBody>
      </p:sp>
      <p:pic>
        <p:nvPicPr>
          <p:cNvPr id="263" name="Google Shape;263;p34"/>
          <p:cNvPicPr preferRelativeResize="0"/>
          <p:nvPr/>
        </p:nvPicPr>
        <p:blipFill>
          <a:blip r:embed="rId3">
            <a:alphaModFix/>
          </a:blip>
          <a:stretch>
            <a:fillRect/>
          </a:stretch>
        </p:blipFill>
        <p:spPr>
          <a:xfrm>
            <a:off x="6322663" y="1390638"/>
            <a:ext cx="2314575" cy="1181100"/>
          </a:xfrm>
          <a:prstGeom prst="rect">
            <a:avLst/>
          </a:prstGeom>
          <a:noFill/>
          <a:ln>
            <a:noFill/>
          </a:ln>
        </p:spPr>
      </p:pic>
      <p:pic>
        <p:nvPicPr>
          <p:cNvPr descr="Mz = V" id="264" name="Google Shape;264;p34" title="MathEquation,#ff0000"/>
          <p:cNvPicPr preferRelativeResize="0"/>
          <p:nvPr/>
        </p:nvPicPr>
        <p:blipFill>
          <a:blip r:embed="rId4">
            <a:alphaModFix/>
          </a:blip>
          <a:stretch>
            <a:fillRect/>
          </a:stretch>
        </p:blipFill>
        <p:spPr>
          <a:xfrm>
            <a:off x="3505200" y="1688175"/>
            <a:ext cx="1066800" cy="266700"/>
          </a:xfrm>
          <a:prstGeom prst="rect">
            <a:avLst/>
          </a:prstGeom>
          <a:noFill/>
          <a:ln>
            <a:noFill/>
          </a:ln>
        </p:spPr>
      </p:pic>
      <p:grpSp>
        <p:nvGrpSpPr>
          <p:cNvPr id="265" name="Google Shape;265;p34"/>
          <p:cNvGrpSpPr/>
          <p:nvPr/>
        </p:nvGrpSpPr>
        <p:grpSpPr>
          <a:xfrm>
            <a:off x="815213" y="2924163"/>
            <a:ext cx="1839310" cy="677575"/>
            <a:chOff x="1386738" y="2657463"/>
            <a:chExt cx="1839310" cy="677575"/>
          </a:xfrm>
        </p:grpSpPr>
        <p:pic>
          <p:nvPicPr>
            <p:cNvPr descr="M^TMz = M^TV" id="266" name="Google Shape;266;p34" title="MathEquation,#ff0000"/>
            <p:cNvPicPr preferRelativeResize="0"/>
            <p:nvPr/>
          </p:nvPicPr>
          <p:blipFill>
            <a:blip r:embed="rId5">
              <a:alphaModFix/>
            </a:blip>
            <a:stretch>
              <a:fillRect/>
            </a:stretch>
          </p:blipFill>
          <p:spPr>
            <a:xfrm>
              <a:off x="1402325" y="2657463"/>
              <a:ext cx="1808136" cy="266700"/>
            </a:xfrm>
            <a:prstGeom prst="rect">
              <a:avLst/>
            </a:prstGeom>
            <a:noFill/>
            <a:ln>
              <a:noFill/>
            </a:ln>
          </p:spPr>
        </p:pic>
        <p:pic>
          <p:nvPicPr>
            <p:cNvPr descr="z = (M^TM)^{-1}M^TV" id="267" name="Google Shape;267;p34" title="MathEquation,#ff0000"/>
            <p:cNvPicPr preferRelativeResize="0"/>
            <p:nvPr/>
          </p:nvPicPr>
          <p:blipFill>
            <a:blip r:embed="rId6">
              <a:alphaModFix/>
            </a:blip>
            <a:stretch>
              <a:fillRect/>
            </a:stretch>
          </p:blipFill>
          <p:spPr>
            <a:xfrm>
              <a:off x="1386738" y="3068338"/>
              <a:ext cx="1839310" cy="266700"/>
            </a:xfrm>
            <a:prstGeom prst="rect">
              <a:avLst/>
            </a:prstGeom>
            <a:noFill/>
            <a:ln>
              <a:noFill/>
            </a:ln>
          </p:spPr>
        </p:pic>
      </p:grpSp>
      <p:grpSp>
        <p:nvGrpSpPr>
          <p:cNvPr id="268" name="Google Shape;268;p34"/>
          <p:cNvGrpSpPr/>
          <p:nvPr/>
        </p:nvGrpSpPr>
        <p:grpSpPr>
          <a:xfrm>
            <a:off x="4013425" y="2571738"/>
            <a:ext cx="5121038" cy="2639013"/>
            <a:chOff x="4013425" y="2571738"/>
            <a:chExt cx="5121038" cy="2639013"/>
          </a:xfrm>
        </p:grpSpPr>
        <p:grpSp>
          <p:nvGrpSpPr>
            <p:cNvPr id="269" name="Google Shape;269;p34"/>
            <p:cNvGrpSpPr/>
            <p:nvPr/>
          </p:nvGrpSpPr>
          <p:grpSpPr>
            <a:xfrm>
              <a:off x="4571988" y="2571738"/>
              <a:ext cx="4562475" cy="2419750"/>
              <a:chOff x="4320038" y="2723738"/>
              <a:chExt cx="4562475" cy="2419750"/>
            </a:xfrm>
          </p:grpSpPr>
          <p:pic>
            <p:nvPicPr>
              <p:cNvPr id="270" name="Google Shape;270;p34"/>
              <p:cNvPicPr preferRelativeResize="0"/>
              <p:nvPr/>
            </p:nvPicPr>
            <p:blipFill>
              <a:blip r:embed="rId7">
                <a:alphaModFix/>
              </a:blip>
              <a:stretch>
                <a:fillRect/>
              </a:stretch>
            </p:blipFill>
            <p:spPr>
              <a:xfrm>
                <a:off x="4320038" y="2924163"/>
                <a:ext cx="4562475" cy="2219325"/>
              </a:xfrm>
              <a:prstGeom prst="rect">
                <a:avLst/>
              </a:prstGeom>
              <a:noFill/>
              <a:ln>
                <a:noFill/>
              </a:ln>
            </p:spPr>
          </p:pic>
          <p:pic>
            <p:nvPicPr>
              <p:cNvPr descr="M" id="271" name="Google Shape;271;p34" title="MathEquation,#000000"/>
              <p:cNvPicPr preferRelativeResize="0"/>
              <p:nvPr/>
            </p:nvPicPr>
            <p:blipFill>
              <a:blip r:embed="rId8">
                <a:alphaModFix/>
              </a:blip>
              <a:stretch>
                <a:fillRect/>
              </a:stretch>
            </p:blipFill>
            <p:spPr>
              <a:xfrm>
                <a:off x="5580525" y="2723738"/>
                <a:ext cx="309218" cy="266701"/>
              </a:xfrm>
              <a:prstGeom prst="rect">
                <a:avLst/>
              </a:prstGeom>
              <a:noFill/>
              <a:ln>
                <a:noFill/>
              </a:ln>
            </p:spPr>
          </p:pic>
          <p:pic>
            <p:nvPicPr>
              <p:cNvPr descr="V" id="272" name="Google Shape;272;p34" title="MathEquation,#000000"/>
              <p:cNvPicPr preferRelativeResize="0"/>
              <p:nvPr/>
            </p:nvPicPr>
            <p:blipFill>
              <a:blip r:embed="rId9">
                <a:alphaModFix/>
              </a:blip>
              <a:stretch>
                <a:fillRect/>
              </a:stretch>
            </p:blipFill>
            <p:spPr>
              <a:xfrm>
                <a:off x="8337175" y="2723750"/>
                <a:ext cx="226256" cy="266699"/>
              </a:xfrm>
              <a:prstGeom prst="rect">
                <a:avLst/>
              </a:prstGeom>
              <a:noFill/>
              <a:ln>
                <a:noFill/>
              </a:ln>
            </p:spPr>
          </p:pic>
        </p:grpSp>
        <p:sp>
          <p:nvSpPr>
            <p:cNvPr id="273" name="Google Shape;273;p34"/>
            <p:cNvSpPr txBox="1"/>
            <p:nvPr/>
          </p:nvSpPr>
          <p:spPr>
            <a:xfrm>
              <a:off x="4013425" y="4743300"/>
              <a:ext cx="6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FF0000"/>
                  </a:solidFill>
                  <a:latin typeface="Calibri"/>
                  <a:ea typeface="Calibri"/>
                  <a:cs typeface="Calibri"/>
                  <a:sym typeface="Calibri"/>
                </a:rPr>
                <a:t>2S x S</a:t>
              </a:r>
              <a:endParaRPr>
                <a:solidFill>
                  <a:srgbClr val="FF0000"/>
                </a:solidFill>
                <a:latin typeface="Calibri"/>
                <a:ea typeface="Calibri"/>
                <a:cs typeface="Calibri"/>
                <a:sym typeface="Calibri"/>
              </a:endParaRPr>
            </a:p>
          </p:txBody>
        </p:sp>
        <p:sp>
          <p:nvSpPr>
            <p:cNvPr id="274" name="Google Shape;274;p34"/>
            <p:cNvSpPr txBox="1"/>
            <p:nvPr/>
          </p:nvSpPr>
          <p:spPr>
            <a:xfrm>
              <a:off x="7099000" y="4810550"/>
              <a:ext cx="6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FF0000"/>
                  </a:solidFill>
                  <a:latin typeface="Calibri"/>
                  <a:ea typeface="Calibri"/>
                  <a:cs typeface="Calibri"/>
                  <a:sym typeface="Calibri"/>
                </a:rPr>
                <a:t>S x 1</a:t>
              </a:r>
              <a:endParaRPr>
                <a:solidFill>
                  <a:srgbClr val="FF0000"/>
                </a:solidFill>
                <a:latin typeface="Calibri"/>
                <a:ea typeface="Calibri"/>
                <a:cs typeface="Calibri"/>
                <a:sym typeface="Calibri"/>
              </a:endParaRPr>
            </a:p>
          </p:txBody>
        </p:sp>
        <p:sp>
          <p:nvSpPr>
            <p:cNvPr id="275" name="Google Shape;275;p34"/>
            <p:cNvSpPr txBox="1"/>
            <p:nvPr/>
          </p:nvSpPr>
          <p:spPr>
            <a:xfrm>
              <a:off x="7754500" y="4810550"/>
              <a:ext cx="6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rgbClr val="FF0000"/>
                  </a:solidFill>
                  <a:latin typeface="Calibri"/>
                  <a:ea typeface="Calibri"/>
                  <a:cs typeface="Calibri"/>
                  <a:sym typeface="Calibri"/>
                </a:rPr>
                <a:t>2</a:t>
              </a:r>
              <a:r>
                <a:rPr lang="zh-TW">
                  <a:solidFill>
                    <a:srgbClr val="FF0000"/>
                  </a:solidFill>
                  <a:latin typeface="Calibri"/>
                  <a:ea typeface="Calibri"/>
                  <a:cs typeface="Calibri"/>
                  <a:sym typeface="Calibri"/>
                </a:rPr>
                <a:t>S x 1</a:t>
              </a:r>
              <a:endParaRPr>
                <a:solidFill>
                  <a:srgbClr val="FF0000"/>
                </a:solidFill>
                <a:latin typeface="Calibri"/>
                <a:ea typeface="Calibri"/>
                <a:cs typeface="Calibri"/>
                <a:sym typeface="Calibri"/>
              </a:endParaRPr>
            </a:p>
          </p:txBody>
        </p:sp>
        <p:pic>
          <p:nvPicPr>
            <p:cNvPr descr="z" id="276" name="Google Shape;276;p34" title="MathEquation,#000000"/>
            <p:cNvPicPr preferRelativeResize="0"/>
            <p:nvPr/>
          </p:nvPicPr>
          <p:blipFill>
            <a:blip r:embed="rId10">
              <a:alphaModFix/>
            </a:blip>
            <a:stretch>
              <a:fillRect/>
            </a:stretch>
          </p:blipFill>
          <p:spPr>
            <a:xfrm>
              <a:off x="7593800" y="2590800"/>
              <a:ext cx="160702" cy="228599"/>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628650" y="273844"/>
            <a:ext cx="83346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6600"/>
              <a:buFont typeface="Calibri"/>
              <a:buNone/>
            </a:pPr>
            <a:r>
              <a:rPr b="1" lang="zh-TW" sz="6000">
                <a:latin typeface="Calibri"/>
                <a:ea typeface="Calibri"/>
                <a:cs typeface="Calibri"/>
                <a:sym typeface="Calibri"/>
              </a:rPr>
              <a:t>Surface Reconstruction </a:t>
            </a:r>
            <a:r>
              <a:rPr b="1" lang="zh-TW" sz="6000"/>
              <a:t>2</a:t>
            </a:r>
            <a:r>
              <a:rPr b="1" lang="zh-TW" sz="6000">
                <a:latin typeface="Calibri"/>
                <a:ea typeface="Calibri"/>
                <a:cs typeface="Calibri"/>
                <a:sym typeface="Calibri"/>
              </a:rPr>
              <a:t>.</a:t>
            </a:r>
            <a:endParaRPr b="1" sz="6000">
              <a:latin typeface="Calibri"/>
              <a:ea typeface="Calibri"/>
              <a:cs typeface="Calibri"/>
              <a:sym typeface="Calibri"/>
            </a:endParaRPr>
          </a:p>
        </p:txBody>
      </p:sp>
      <p:sp>
        <p:nvSpPr>
          <p:cNvPr id="282" name="Google Shape;282;p3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zh-TW"/>
              <a:t>Other Tips</a:t>
            </a:r>
            <a:endParaRPr/>
          </a:p>
          <a:p>
            <a:pPr indent="-165100" lvl="1" marL="520700" rtl="0" algn="l">
              <a:spcBef>
                <a:spcPts val="0"/>
              </a:spcBef>
              <a:spcAft>
                <a:spcPts val="0"/>
              </a:spcAft>
              <a:buSzPts val="1200"/>
              <a:buFont typeface="Calibri"/>
              <a:buChar char="●"/>
            </a:pPr>
            <a:r>
              <a:rPr lang="zh-TW"/>
              <a:t>You may need to eliminate some pixel already known its depth value</a:t>
            </a:r>
            <a:br>
              <a:rPr lang="zh-TW"/>
            </a:br>
            <a:r>
              <a:rPr lang="zh-TW"/>
              <a:t>is 0 to reduce the size &amp; </a:t>
            </a:r>
            <a:r>
              <a:rPr lang="zh-TW" sz="1400">
                <a:latin typeface="Arial"/>
                <a:ea typeface="Arial"/>
                <a:cs typeface="Arial"/>
                <a:sym typeface="Arial"/>
              </a:rPr>
              <a:t>complexity </a:t>
            </a:r>
            <a:r>
              <a:rPr lang="zh-TW"/>
              <a:t>of </a:t>
            </a:r>
            <a:br>
              <a:rPr lang="zh-TW"/>
            </a:br>
            <a:endParaRPr/>
          </a:p>
          <a:p>
            <a:pPr indent="-177800" lvl="1" marL="520700" rtl="0" algn="l">
              <a:spcBef>
                <a:spcPts val="0"/>
              </a:spcBef>
              <a:spcAft>
                <a:spcPts val="0"/>
              </a:spcAft>
              <a:buSzPts val="1400"/>
              <a:buChar char="●"/>
            </a:pPr>
            <a:r>
              <a:rPr lang="zh-TW"/>
              <a:t>You can create a “</a:t>
            </a:r>
            <a:r>
              <a:rPr lang="zh-TW">
                <a:solidFill>
                  <a:srgbClr val="00B0F0"/>
                </a:solidFill>
              </a:rPr>
              <a:t>mask</a:t>
            </a:r>
            <a:r>
              <a:rPr lang="zh-TW"/>
              <a:t>” to focus on those unknow depth </a:t>
            </a:r>
            <a:endParaRPr/>
          </a:p>
        </p:txBody>
      </p:sp>
      <p:pic>
        <p:nvPicPr>
          <p:cNvPr descr="Mz = V" id="283" name="Google Shape;283;p35" title="MathEquation,#ff0000"/>
          <p:cNvPicPr preferRelativeResize="0"/>
          <p:nvPr/>
        </p:nvPicPr>
        <p:blipFill>
          <a:blip r:embed="rId3">
            <a:alphaModFix/>
          </a:blip>
          <a:stretch>
            <a:fillRect/>
          </a:stretch>
        </p:blipFill>
        <p:spPr>
          <a:xfrm>
            <a:off x="4648200" y="1965525"/>
            <a:ext cx="1066800" cy="266700"/>
          </a:xfrm>
          <a:prstGeom prst="rect">
            <a:avLst/>
          </a:prstGeom>
          <a:noFill/>
          <a:ln>
            <a:noFill/>
          </a:ln>
        </p:spPr>
      </p:pic>
      <p:grpSp>
        <p:nvGrpSpPr>
          <p:cNvPr id="284" name="Google Shape;284;p35"/>
          <p:cNvGrpSpPr/>
          <p:nvPr/>
        </p:nvGrpSpPr>
        <p:grpSpPr>
          <a:xfrm>
            <a:off x="740455" y="2814042"/>
            <a:ext cx="7663094" cy="2248358"/>
            <a:chOff x="511005" y="2805617"/>
            <a:chExt cx="7663094" cy="2248358"/>
          </a:xfrm>
        </p:grpSpPr>
        <p:pic>
          <p:nvPicPr>
            <p:cNvPr id="285" name="Google Shape;285;p35"/>
            <p:cNvPicPr preferRelativeResize="0"/>
            <p:nvPr/>
          </p:nvPicPr>
          <p:blipFill>
            <a:blip r:embed="rId4">
              <a:alphaModFix/>
            </a:blip>
            <a:stretch>
              <a:fillRect/>
            </a:stretch>
          </p:blipFill>
          <p:spPr>
            <a:xfrm>
              <a:off x="3484449" y="2805617"/>
              <a:ext cx="1232700" cy="1167800"/>
            </a:xfrm>
            <a:prstGeom prst="rect">
              <a:avLst/>
            </a:prstGeom>
            <a:noFill/>
            <a:ln>
              <a:noFill/>
            </a:ln>
          </p:spPr>
        </p:pic>
        <p:pic>
          <p:nvPicPr>
            <p:cNvPr id="286" name="Google Shape;286;p35"/>
            <p:cNvPicPr preferRelativeResize="0"/>
            <p:nvPr/>
          </p:nvPicPr>
          <p:blipFill>
            <a:blip r:embed="rId5">
              <a:alphaModFix/>
            </a:blip>
            <a:stretch>
              <a:fillRect/>
            </a:stretch>
          </p:blipFill>
          <p:spPr>
            <a:xfrm>
              <a:off x="5715012" y="3064185"/>
              <a:ext cx="2459087" cy="1989790"/>
            </a:xfrm>
            <a:prstGeom prst="rect">
              <a:avLst/>
            </a:prstGeom>
            <a:noFill/>
            <a:ln>
              <a:noFill/>
            </a:ln>
          </p:spPr>
        </p:pic>
        <p:pic>
          <p:nvPicPr>
            <p:cNvPr id="287" name="Google Shape;287;p35"/>
            <p:cNvPicPr preferRelativeResize="0"/>
            <p:nvPr/>
          </p:nvPicPr>
          <p:blipFill>
            <a:blip r:embed="rId6">
              <a:alphaModFix/>
            </a:blip>
            <a:stretch>
              <a:fillRect/>
            </a:stretch>
          </p:blipFill>
          <p:spPr>
            <a:xfrm>
              <a:off x="511005" y="3066638"/>
              <a:ext cx="1975588" cy="1984865"/>
            </a:xfrm>
            <a:prstGeom prst="rect">
              <a:avLst/>
            </a:prstGeom>
            <a:noFill/>
            <a:ln>
              <a:noFill/>
            </a:ln>
          </p:spPr>
        </p:pic>
        <p:pic>
          <p:nvPicPr>
            <p:cNvPr descr="Mz = V" id="288" name="Google Shape;288;p35" title="MathEquation,#ff0000"/>
            <p:cNvPicPr preferRelativeResize="0"/>
            <p:nvPr/>
          </p:nvPicPr>
          <p:blipFill>
            <a:blip r:embed="rId3">
              <a:alphaModFix/>
            </a:blip>
            <a:stretch>
              <a:fillRect/>
            </a:stretch>
          </p:blipFill>
          <p:spPr>
            <a:xfrm>
              <a:off x="3567400" y="4546800"/>
              <a:ext cx="1066800" cy="266700"/>
            </a:xfrm>
            <a:prstGeom prst="rect">
              <a:avLst/>
            </a:prstGeom>
            <a:noFill/>
            <a:ln>
              <a:noFill/>
            </a:ln>
          </p:spPr>
        </p:pic>
        <p:cxnSp>
          <p:nvCxnSpPr>
            <p:cNvPr id="289" name="Google Shape;289;p35"/>
            <p:cNvCxnSpPr>
              <a:stCxn id="287" idx="3"/>
              <a:endCxn id="286" idx="1"/>
            </p:cNvCxnSpPr>
            <p:nvPr/>
          </p:nvCxnSpPr>
          <p:spPr>
            <a:xfrm>
              <a:off x="2486593" y="4059070"/>
              <a:ext cx="3228300" cy="0"/>
            </a:xfrm>
            <a:prstGeom prst="straightConnector1">
              <a:avLst/>
            </a:prstGeom>
            <a:noFill/>
            <a:ln cap="flat" cmpd="sng" w="28575">
              <a:solidFill>
                <a:schemeClr val="dk2"/>
              </a:solidFill>
              <a:prstDash val="solid"/>
              <a:round/>
              <a:headEnd len="med" w="med" type="none"/>
              <a:tailEnd len="med" w="med" type="triangl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7200"/>
              <a:buFont typeface="Calibri"/>
              <a:buNone/>
            </a:pPr>
            <a:r>
              <a:rPr b="1" lang="zh-TW" sz="4800">
                <a:latin typeface="Calibri"/>
                <a:ea typeface="Calibri"/>
                <a:cs typeface="Calibri"/>
                <a:sym typeface="Calibri"/>
              </a:rPr>
              <a:t>Install</a:t>
            </a:r>
            <a:endParaRPr b="1" sz="4800">
              <a:latin typeface="Calibri"/>
              <a:ea typeface="Calibri"/>
              <a:cs typeface="Calibri"/>
              <a:sym typeface="Calibri"/>
            </a:endParaRPr>
          </a:p>
        </p:txBody>
      </p:sp>
      <p:sp>
        <p:nvSpPr>
          <p:cNvPr id="295" name="Google Shape;295;p36"/>
          <p:cNvSpPr txBox="1"/>
          <p:nvPr>
            <p:ph idx="1" type="body"/>
          </p:nvPr>
        </p:nvSpPr>
        <p:spPr>
          <a:xfrm>
            <a:off x="628650" y="1332350"/>
            <a:ext cx="8217300" cy="3597300"/>
          </a:xfrm>
          <a:prstGeom prst="rect">
            <a:avLst/>
          </a:prstGeom>
          <a:noFill/>
          <a:ln>
            <a:noFill/>
          </a:ln>
        </p:spPr>
        <p:txBody>
          <a:bodyPr anchorCtr="0" anchor="t" bIns="34275" lIns="68575" spcFirstLastPara="1" rIns="68575" wrap="square" tIns="34275">
            <a:normAutofit fontScale="92500" lnSpcReduction="20000"/>
          </a:bodyPr>
          <a:lstStyle/>
          <a:p>
            <a:pPr indent="-387191" lvl="0" marL="457200" rtl="0" algn="l">
              <a:lnSpc>
                <a:spcPct val="90000"/>
              </a:lnSpc>
              <a:spcBef>
                <a:spcPts val="800"/>
              </a:spcBef>
              <a:spcAft>
                <a:spcPts val="0"/>
              </a:spcAft>
              <a:buSzPct val="100000"/>
              <a:buChar char="●"/>
            </a:pPr>
            <a:r>
              <a:rPr lang="zh-TW" sz="2700"/>
              <a:t>Python 3.6 </a:t>
            </a:r>
            <a:endParaRPr sz="2700"/>
          </a:p>
          <a:p>
            <a:pPr indent="-387191" lvl="0" marL="457200" rtl="0" algn="l">
              <a:lnSpc>
                <a:spcPct val="115000"/>
              </a:lnSpc>
              <a:spcBef>
                <a:spcPts val="0"/>
              </a:spcBef>
              <a:spcAft>
                <a:spcPts val="0"/>
              </a:spcAft>
              <a:buSzPct val="100000"/>
              <a:buChar char="●"/>
            </a:pPr>
            <a:r>
              <a:rPr lang="zh-TW" sz="2700"/>
              <a:t>OpenCV :  </a:t>
            </a:r>
            <a:r>
              <a:rPr lang="zh-TW" sz="2400" u="sng">
                <a:solidFill>
                  <a:schemeClr val="hlink"/>
                </a:solidFill>
                <a:hlinkClick r:id="rId3"/>
              </a:rPr>
              <a:t>http://opencv.org</a:t>
            </a:r>
            <a:endParaRPr sz="2700"/>
          </a:p>
          <a:p>
            <a:pPr indent="-357822" lvl="1" marL="914400" rtl="0" algn="l">
              <a:lnSpc>
                <a:spcPct val="115000"/>
              </a:lnSpc>
              <a:spcBef>
                <a:spcPts val="0"/>
              </a:spcBef>
              <a:spcAft>
                <a:spcPts val="0"/>
              </a:spcAft>
              <a:buSzPct val="100000"/>
              <a:buChar char="○"/>
            </a:pPr>
            <a:r>
              <a:rPr lang="zh-TW" sz="2200"/>
              <a:t>pip install opencv-python</a:t>
            </a:r>
            <a:endParaRPr sz="2200"/>
          </a:p>
          <a:p>
            <a:pPr indent="-387191" lvl="0" marL="457200" rtl="0" algn="l">
              <a:lnSpc>
                <a:spcPct val="115000"/>
              </a:lnSpc>
              <a:spcBef>
                <a:spcPts val="0"/>
              </a:spcBef>
              <a:spcAft>
                <a:spcPts val="0"/>
              </a:spcAft>
              <a:buSzPct val="100000"/>
              <a:buChar char="●"/>
            </a:pPr>
            <a:r>
              <a:rPr lang="zh-TW" sz="2700"/>
              <a:t>open3D</a:t>
            </a:r>
            <a:r>
              <a:rPr lang="zh-TW" sz="2700"/>
              <a:t>:  </a:t>
            </a:r>
            <a:r>
              <a:rPr lang="zh-TW" sz="2400" u="sng">
                <a:solidFill>
                  <a:schemeClr val="hlink"/>
                </a:solidFill>
                <a:hlinkClick r:id="rId4"/>
              </a:rPr>
              <a:t>http://www.open3d.org/</a:t>
            </a:r>
            <a:endParaRPr sz="2400"/>
          </a:p>
          <a:p>
            <a:pPr indent="-357822" lvl="1" marL="914400" rtl="0" algn="l">
              <a:lnSpc>
                <a:spcPct val="115000"/>
              </a:lnSpc>
              <a:spcBef>
                <a:spcPts val="0"/>
              </a:spcBef>
              <a:spcAft>
                <a:spcPts val="0"/>
              </a:spcAft>
              <a:buSzPct val="100000"/>
              <a:buChar char="○"/>
            </a:pPr>
            <a:r>
              <a:rPr lang="zh-TW" sz="2200"/>
              <a:t>pip install open3d</a:t>
            </a:r>
            <a:endParaRPr sz="2200"/>
          </a:p>
          <a:p>
            <a:pPr indent="-387191" lvl="0" marL="457200" rtl="0" algn="l">
              <a:lnSpc>
                <a:spcPct val="115000"/>
              </a:lnSpc>
              <a:spcBef>
                <a:spcPts val="0"/>
              </a:spcBef>
              <a:spcAft>
                <a:spcPts val="0"/>
              </a:spcAft>
              <a:buSzPct val="100000"/>
              <a:buChar char="●"/>
            </a:pPr>
            <a:r>
              <a:rPr lang="zh-TW" sz="2700"/>
              <a:t>matplotlib:  </a:t>
            </a:r>
            <a:r>
              <a:rPr lang="zh-TW" sz="2400" u="sng">
                <a:solidFill>
                  <a:schemeClr val="hlink"/>
                </a:solidFill>
                <a:hlinkClick r:id="rId5"/>
              </a:rPr>
              <a:t>https://matplotlib.org/</a:t>
            </a:r>
            <a:endParaRPr sz="2400"/>
          </a:p>
          <a:p>
            <a:pPr indent="-357822" lvl="1" marL="914400" rtl="0" algn="l">
              <a:lnSpc>
                <a:spcPct val="115000"/>
              </a:lnSpc>
              <a:spcBef>
                <a:spcPts val="0"/>
              </a:spcBef>
              <a:spcAft>
                <a:spcPts val="0"/>
              </a:spcAft>
              <a:buSzPct val="100000"/>
              <a:buChar char="○"/>
            </a:pPr>
            <a:r>
              <a:rPr lang="zh-TW" sz="2200"/>
              <a:t>pip install matplotlib</a:t>
            </a:r>
            <a:br>
              <a:rPr lang="zh-TW" sz="2200"/>
            </a:br>
            <a:endParaRPr sz="2200"/>
          </a:p>
          <a:p>
            <a:pPr indent="-357822" lvl="0" marL="457200" rtl="0" algn="l">
              <a:spcBef>
                <a:spcPts val="0"/>
              </a:spcBef>
              <a:spcAft>
                <a:spcPts val="0"/>
              </a:spcAft>
              <a:buSzPct val="100000"/>
              <a:buChar char="●"/>
            </a:pPr>
            <a:r>
              <a:rPr lang="zh-TW" sz="2200"/>
              <a:t>You can install other library which you are family with for solving linear equation</a:t>
            </a:r>
            <a:br>
              <a:rPr lang="zh-TW" sz="2200"/>
            </a:br>
            <a:r>
              <a:rPr lang="zh-TW" sz="2200"/>
              <a:t>( But </a:t>
            </a:r>
            <a:r>
              <a:rPr lang="zh-TW" sz="2200">
                <a:solidFill>
                  <a:srgbClr val="FF0000"/>
                </a:solidFill>
              </a:rPr>
              <a:t>don’t</a:t>
            </a:r>
            <a:r>
              <a:rPr lang="zh-TW" sz="2200"/>
              <a:t> use the library directly complete the photometric stereo or you may not get score)</a:t>
            </a:r>
            <a:endParaRPr sz="2200"/>
          </a:p>
        </p:txBody>
      </p:sp>
      <p:pic>
        <p:nvPicPr>
          <p:cNvPr id="296" name="Google Shape;296;p36"/>
          <p:cNvPicPr preferRelativeResize="0"/>
          <p:nvPr/>
        </p:nvPicPr>
        <p:blipFill rotWithShape="1">
          <a:blip r:embed="rId6">
            <a:alphaModFix/>
          </a:blip>
          <a:srcRect b="0" l="0" r="0" t="0"/>
          <a:stretch/>
        </p:blipFill>
        <p:spPr>
          <a:xfrm>
            <a:off x="6115021" y="443194"/>
            <a:ext cx="792956" cy="1000125"/>
          </a:xfrm>
          <a:prstGeom prst="rect">
            <a:avLst/>
          </a:prstGeom>
          <a:noFill/>
          <a:ln>
            <a:noFill/>
          </a:ln>
        </p:spPr>
      </p:pic>
      <p:pic>
        <p:nvPicPr>
          <p:cNvPr id="297" name="Google Shape;297;p36"/>
          <p:cNvPicPr preferRelativeResize="0"/>
          <p:nvPr/>
        </p:nvPicPr>
        <p:blipFill>
          <a:blip r:embed="rId7">
            <a:alphaModFix/>
          </a:blip>
          <a:stretch>
            <a:fillRect/>
          </a:stretch>
        </p:blipFill>
        <p:spPr>
          <a:xfrm>
            <a:off x="7526534" y="885077"/>
            <a:ext cx="1158041" cy="1000125"/>
          </a:xfrm>
          <a:prstGeom prst="rect">
            <a:avLst/>
          </a:prstGeom>
          <a:noFill/>
          <a:ln>
            <a:noFill/>
          </a:ln>
        </p:spPr>
      </p:pic>
      <p:pic>
        <p:nvPicPr>
          <p:cNvPr id="298" name="Google Shape;298;p36"/>
          <p:cNvPicPr preferRelativeResize="0"/>
          <p:nvPr/>
        </p:nvPicPr>
        <p:blipFill>
          <a:blip r:embed="rId8">
            <a:alphaModFix/>
          </a:blip>
          <a:stretch>
            <a:fillRect/>
          </a:stretch>
        </p:blipFill>
        <p:spPr>
          <a:xfrm>
            <a:off x="5793675" y="2015875"/>
            <a:ext cx="2223500" cy="111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7200"/>
              <a:buFont typeface="Calibri"/>
              <a:buNone/>
            </a:pPr>
            <a:r>
              <a:rPr b="1" lang="zh-TW" sz="7200">
                <a:latin typeface="Calibri"/>
                <a:ea typeface="Calibri"/>
                <a:cs typeface="Calibri"/>
                <a:sym typeface="Calibri"/>
              </a:rPr>
              <a:t>Input &amp; Output </a:t>
            </a:r>
            <a:endParaRPr b="1" sz="7200">
              <a:latin typeface="Calibri"/>
              <a:ea typeface="Calibri"/>
              <a:cs typeface="Calibri"/>
              <a:sym typeface="Calibri"/>
            </a:endParaRPr>
          </a:p>
        </p:txBody>
      </p:sp>
      <p:pic>
        <p:nvPicPr>
          <p:cNvPr id="304" name="Google Shape;304;p37"/>
          <p:cNvPicPr preferRelativeResize="0"/>
          <p:nvPr/>
        </p:nvPicPr>
        <p:blipFill>
          <a:blip r:embed="rId3">
            <a:alphaModFix/>
          </a:blip>
          <a:stretch>
            <a:fillRect/>
          </a:stretch>
        </p:blipFill>
        <p:spPr>
          <a:xfrm>
            <a:off x="4512651" y="1143375"/>
            <a:ext cx="2150250" cy="2101276"/>
          </a:xfrm>
          <a:prstGeom prst="rect">
            <a:avLst/>
          </a:prstGeom>
          <a:noFill/>
          <a:ln>
            <a:noFill/>
          </a:ln>
        </p:spPr>
      </p:pic>
      <p:sp>
        <p:nvSpPr>
          <p:cNvPr id="305" name="Google Shape;305;p37"/>
          <p:cNvSpPr txBox="1"/>
          <p:nvPr>
            <p:ph idx="1" type="body"/>
          </p:nvPr>
        </p:nvSpPr>
        <p:spPr>
          <a:xfrm>
            <a:off x="628650" y="1369225"/>
            <a:ext cx="8397900" cy="3606600"/>
          </a:xfrm>
          <a:prstGeom prst="rect">
            <a:avLst/>
          </a:prstGeom>
          <a:noFill/>
          <a:ln>
            <a:noFill/>
          </a:ln>
        </p:spPr>
        <p:txBody>
          <a:bodyPr anchorCtr="0" anchor="t" bIns="34275" lIns="68575" spcFirstLastPara="1" rIns="68575" wrap="square" tIns="34275">
            <a:normAutofit lnSpcReduction="10000"/>
          </a:bodyPr>
          <a:lstStyle/>
          <a:p>
            <a:pPr indent="-171450" lvl="0" marL="177800" rtl="0" algn="l">
              <a:lnSpc>
                <a:spcPct val="90000"/>
              </a:lnSpc>
              <a:spcBef>
                <a:spcPts val="0"/>
              </a:spcBef>
              <a:spcAft>
                <a:spcPts val="0"/>
              </a:spcAft>
              <a:buClr>
                <a:schemeClr val="dk1"/>
              </a:buClr>
              <a:buSzPts val="2100"/>
              <a:buChar char="•"/>
            </a:pPr>
            <a:r>
              <a:rPr lang="zh-TW"/>
              <a:t>Input: </a:t>
            </a:r>
            <a:endParaRPr/>
          </a:p>
          <a:p>
            <a:pPr indent="-177800" lvl="1" marL="520700" rtl="0" algn="l">
              <a:lnSpc>
                <a:spcPct val="90000"/>
              </a:lnSpc>
              <a:spcBef>
                <a:spcPts val="400"/>
              </a:spcBef>
              <a:spcAft>
                <a:spcPts val="0"/>
              </a:spcAft>
              <a:buClr>
                <a:schemeClr val="dk1"/>
              </a:buClr>
              <a:buSzPts val="1800"/>
              <a:buChar char="•"/>
            </a:pPr>
            <a:r>
              <a:rPr lang="zh-TW"/>
              <a:t>3 case (bunny , star , venus)</a:t>
            </a:r>
            <a:endParaRPr/>
          </a:p>
          <a:p>
            <a:pPr indent="-177800" lvl="1" marL="520700" rtl="0" algn="l">
              <a:lnSpc>
                <a:spcPct val="90000"/>
              </a:lnSpc>
              <a:spcBef>
                <a:spcPts val="400"/>
              </a:spcBef>
              <a:spcAft>
                <a:spcPts val="0"/>
              </a:spcAft>
              <a:buClr>
                <a:schemeClr val="dk1"/>
              </a:buClr>
              <a:buSzPts val="1800"/>
              <a:buChar char="•"/>
            </a:pPr>
            <a:r>
              <a:rPr lang="zh-TW"/>
              <a:t>6 .bmp image</a:t>
            </a:r>
            <a:endParaRPr/>
          </a:p>
          <a:p>
            <a:pPr indent="-177800" lvl="1" marL="520700" rtl="0" algn="l">
              <a:lnSpc>
                <a:spcPct val="90000"/>
              </a:lnSpc>
              <a:spcBef>
                <a:spcPts val="400"/>
              </a:spcBef>
              <a:spcAft>
                <a:spcPts val="0"/>
              </a:spcAft>
              <a:buClr>
                <a:schemeClr val="dk1"/>
              </a:buClr>
              <a:buSzPts val="1800"/>
              <a:buChar char="•"/>
            </a:pPr>
            <a:r>
              <a:rPr lang="zh-TW"/>
              <a:t>LightSource.txt</a:t>
            </a:r>
            <a:endParaRPr/>
          </a:p>
          <a:p>
            <a:pPr indent="0" lvl="1" marL="342900" rtl="0" algn="l">
              <a:lnSpc>
                <a:spcPct val="90000"/>
              </a:lnSpc>
              <a:spcBef>
                <a:spcPts val="400"/>
              </a:spcBef>
              <a:spcAft>
                <a:spcPts val="0"/>
              </a:spcAft>
              <a:buClr>
                <a:schemeClr val="dk1"/>
              </a:buClr>
              <a:buSzPts val="1800"/>
              <a:buNone/>
            </a:pPr>
            <a:r>
              <a:t/>
            </a:r>
            <a:endParaRPr/>
          </a:p>
          <a:p>
            <a:pPr indent="-171450" lvl="0" marL="177800" rtl="0" algn="l">
              <a:lnSpc>
                <a:spcPct val="90000"/>
              </a:lnSpc>
              <a:spcBef>
                <a:spcPts val="800"/>
              </a:spcBef>
              <a:spcAft>
                <a:spcPts val="0"/>
              </a:spcAft>
              <a:buClr>
                <a:schemeClr val="dk1"/>
              </a:buClr>
              <a:buSzPts val="2100"/>
              <a:buChar char="•"/>
            </a:pPr>
            <a:r>
              <a:rPr lang="zh-TW"/>
              <a:t>Output:</a:t>
            </a:r>
            <a:endParaRPr/>
          </a:p>
          <a:p>
            <a:pPr indent="0" lvl="1" marL="342900" rtl="0" algn="l">
              <a:lnSpc>
                <a:spcPct val="90000"/>
              </a:lnSpc>
              <a:spcBef>
                <a:spcPts val="400"/>
              </a:spcBef>
              <a:spcAft>
                <a:spcPts val="0"/>
              </a:spcAft>
              <a:buClr>
                <a:schemeClr val="dk1"/>
              </a:buClr>
              <a:buSzPts val="1800"/>
              <a:buNone/>
            </a:pPr>
            <a:r>
              <a:rPr lang="zh-TW"/>
              <a:t>.ply file</a:t>
            </a:r>
            <a:r>
              <a:rPr lang="zh-TW"/>
              <a:t>(Polygon File Format)</a:t>
            </a:r>
            <a:endParaRPr/>
          </a:p>
          <a:p>
            <a:pPr indent="0" lvl="1" marL="342900" rtl="0" algn="l">
              <a:lnSpc>
                <a:spcPct val="90000"/>
              </a:lnSpc>
              <a:spcBef>
                <a:spcPts val="400"/>
              </a:spcBef>
              <a:spcAft>
                <a:spcPts val="0"/>
              </a:spcAft>
              <a:buClr>
                <a:schemeClr val="dk1"/>
              </a:buClr>
              <a:buSzPts val="1800"/>
              <a:buNone/>
            </a:pPr>
            <a:r>
              <a:rPr lang="zh-TW"/>
              <a:t>(named as </a:t>
            </a:r>
            <a:r>
              <a:rPr lang="zh-TW">
                <a:solidFill>
                  <a:srgbClr val="FF0000"/>
                </a:solidFill>
              </a:rPr>
              <a:t>bunny.ply</a:t>
            </a:r>
            <a:r>
              <a:rPr lang="zh-TW"/>
              <a:t> , </a:t>
            </a:r>
            <a:r>
              <a:rPr lang="zh-TW">
                <a:solidFill>
                  <a:srgbClr val="FF0000"/>
                </a:solidFill>
              </a:rPr>
              <a:t>star.ply</a:t>
            </a:r>
            <a:r>
              <a:rPr lang="zh-TW"/>
              <a:t> , </a:t>
            </a:r>
            <a:r>
              <a:rPr lang="zh-TW">
                <a:solidFill>
                  <a:srgbClr val="FF0000"/>
                </a:solidFill>
              </a:rPr>
              <a:t>venus.ply </a:t>
            </a:r>
            <a:r>
              <a:rPr lang="zh-TW"/>
              <a:t>respectively)</a:t>
            </a:r>
            <a:endParaRPr/>
          </a:p>
          <a:p>
            <a:pPr indent="-184150" lvl="1" marL="520700" rtl="0" algn="l">
              <a:lnSpc>
                <a:spcPct val="90000"/>
              </a:lnSpc>
              <a:spcBef>
                <a:spcPts val="400"/>
              </a:spcBef>
              <a:spcAft>
                <a:spcPts val="0"/>
              </a:spcAft>
              <a:buClr>
                <a:schemeClr val="dk1"/>
              </a:buClr>
              <a:buSzPts val="1500"/>
              <a:buChar char="•"/>
            </a:pPr>
            <a:r>
              <a:rPr lang="zh-TW"/>
              <a:t>using the open3D to output ply file</a:t>
            </a:r>
            <a:endParaRPr/>
          </a:p>
          <a:p>
            <a:pPr indent="-177800" lvl="2" marL="863600" rtl="0" algn="l">
              <a:lnSpc>
                <a:spcPct val="90000"/>
              </a:lnSpc>
              <a:spcBef>
                <a:spcPts val="400"/>
              </a:spcBef>
              <a:spcAft>
                <a:spcPts val="0"/>
              </a:spcAft>
              <a:buSzPts val="1400"/>
              <a:buChar char="•"/>
            </a:pPr>
            <a:r>
              <a:rPr lang="zh-TW"/>
              <a:t>You can use the function "</a:t>
            </a:r>
            <a:r>
              <a:rPr lang="zh-TW">
                <a:solidFill>
                  <a:srgbClr val="0000FF"/>
                </a:solidFill>
              </a:rPr>
              <a:t>save_ply</a:t>
            </a:r>
            <a:r>
              <a:rPr lang="zh-TW"/>
              <a:t>()" we provide</a:t>
            </a:r>
            <a:br>
              <a:rPr lang="zh-TW"/>
            </a:br>
            <a:r>
              <a:rPr lang="zh-TW"/>
              <a:t> (this function may set 0 depth vaule to minimum depth value let whole model float on a plane)</a:t>
            </a:r>
            <a:endParaRPr/>
          </a:p>
          <a:p>
            <a:pPr indent="-177800" lvl="2" marL="863600" rtl="0" algn="l">
              <a:lnSpc>
                <a:spcPct val="90000"/>
              </a:lnSpc>
              <a:spcBef>
                <a:spcPts val="400"/>
              </a:spcBef>
              <a:spcAft>
                <a:spcPts val="0"/>
              </a:spcAft>
              <a:buSzPts val="1400"/>
              <a:buChar char="•"/>
            </a:pPr>
            <a:r>
              <a:rPr lang="zh-TW"/>
              <a:t>I</a:t>
            </a:r>
            <a:r>
              <a:rPr lang="zh-TW"/>
              <a:t>f you don’t like the way to display whole model floating on a base plane, y</a:t>
            </a:r>
            <a:r>
              <a:rPr lang="zh-TW"/>
              <a:t>ou can change the way to save ply file. The only limitation is that the ply file need to be able to </a:t>
            </a:r>
            <a:r>
              <a:rPr lang="zh-TW"/>
              <a:t>open and show the result</a:t>
            </a:r>
            <a:r>
              <a:rPr lang="zh-TW"/>
              <a:t> by “</a:t>
            </a:r>
            <a:r>
              <a:rPr lang="zh-TW">
                <a:solidFill>
                  <a:srgbClr val="0000FF"/>
                </a:solidFill>
              </a:rPr>
              <a:t>show_ply</a:t>
            </a:r>
            <a:r>
              <a:rPr lang="zh-TW"/>
              <a:t>()” function.</a:t>
            </a:r>
            <a:endParaRPr/>
          </a:p>
        </p:txBody>
      </p:sp>
      <p:pic>
        <p:nvPicPr>
          <p:cNvPr id="306" name="Google Shape;306;p37"/>
          <p:cNvPicPr preferRelativeResize="0"/>
          <p:nvPr/>
        </p:nvPicPr>
        <p:blipFill>
          <a:blip r:embed="rId4">
            <a:alphaModFix/>
          </a:blip>
          <a:stretch>
            <a:fillRect/>
          </a:stretch>
        </p:blipFill>
        <p:spPr>
          <a:xfrm>
            <a:off x="6662900" y="1143375"/>
            <a:ext cx="2212250" cy="231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7200"/>
              <a:buFont typeface="Calibri"/>
              <a:buNone/>
            </a:pPr>
            <a:r>
              <a:rPr b="1" lang="zh-TW" sz="7200">
                <a:latin typeface="Calibri"/>
                <a:ea typeface="Calibri"/>
                <a:cs typeface="Calibri"/>
                <a:sym typeface="Calibri"/>
              </a:rPr>
              <a:t>Grading</a:t>
            </a:r>
            <a:endParaRPr b="1" sz="7200">
              <a:latin typeface="Calibri"/>
              <a:ea typeface="Calibri"/>
              <a:cs typeface="Calibri"/>
              <a:sym typeface="Calibri"/>
            </a:endParaRPr>
          </a:p>
        </p:txBody>
      </p:sp>
      <p:sp>
        <p:nvSpPr>
          <p:cNvPr id="312" name="Google Shape;312;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110000"/>
              </a:lnSpc>
              <a:spcBef>
                <a:spcPts val="0"/>
              </a:spcBef>
              <a:spcAft>
                <a:spcPts val="0"/>
              </a:spcAft>
              <a:buClr>
                <a:srgbClr val="00B0F0"/>
              </a:buClr>
              <a:buSzPts val="2100"/>
              <a:buNone/>
            </a:pPr>
            <a:r>
              <a:rPr lang="zh-TW">
                <a:solidFill>
                  <a:srgbClr val="00B0F0"/>
                </a:solidFill>
              </a:rPr>
              <a:t>6</a:t>
            </a:r>
            <a:r>
              <a:rPr lang="zh-TW">
                <a:solidFill>
                  <a:srgbClr val="00B0F0"/>
                </a:solidFill>
              </a:rPr>
              <a:t>0%  </a:t>
            </a:r>
            <a:r>
              <a:rPr lang="zh-TW"/>
              <a:t>R</a:t>
            </a:r>
            <a:r>
              <a:rPr lang="zh-TW"/>
              <a:t>econstruct surfaces of “bunny” &amp; “star” data (30% / per data)</a:t>
            </a:r>
            <a:br>
              <a:rPr lang="zh-TW"/>
            </a:br>
            <a:r>
              <a:rPr lang="zh-TW"/>
              <a:t>	  (let surface </a:t>
            </a:r>
            <a:r>
              <a:rPr lang="zh-TW">
                <a:solidFill>
                  <a:srgbClr val="FF0000"/>
                </a:solidFill>
              </a:rPr>
              <a:t>smooth</a:t>
            </a:r>
            <a:r>
              <a:rPr lang="zh-TW"/>
              <a:t> as posible as you can)</a:t>
            </a:r>
            <a:endParaRPr/>
          </a:p>
          <a:p>
            <a:pPr indent="0" lvl="0" marL="0" rtl="0" algn="l">
              <a:lnSpc>
                <a:spcPct val="110000"/>
              </a:lnSpc>
              <a:spcBef>
                <a:spcPts val="800"/>
              </a:spcBef>
              <a:spcAft>
                <a:spcPts val="0"/>
              </a:spcAft>
              <a:buClr>
                <a:srgbClr val="00B0F0"/>
              </a:buClr>
              <a:buSzPts val="2100"/>
              <a:buNone/>
            </a:pPr>
            <a:r>
              <a:rPr lang="zh-TW">
                <a:solidFill>
                  <a:srgbClr val="00B0F0"/>
                </a:solidFill>
              </a:rPr>
              <a:t>3</a:t>
            </a:r>
            <a:r>
              <a:rPr lang="zh-TW">
                <a:solidFill>
                  <a:srgbClr val="00B0F0"/>
                </a:solidFill>
              </a:rPr>
              <a:t>0%  </a:t>
            </a:r>
            <a:r>
              <a:rPr lang="zh-TW"/>
              <a:t>Report (Simply </a:t>
            </a:r>
            <a:r>
              <a:rPr lang="zh-TW">
                <a:solidFill>
                  <a:srgbClr val="FF0000"/>
                </a:solidFill>
              </a:rPr>
              <a:t>1.</a:t>
            </a:r>
            <a:r>
              <a:rPr lang="zh-TW"/>
              <a:t>explain your implementation and </a:t>
            </a:r>
            <a:r>
              <a:rPr lang="zh-TW">
                <a:solidFill>
                  <a:srgbClr val="FF0000"/>
                </a:solidFill>
              </a:rPr>
              <a:t>2.</a:t>
            </a:r>
            <a:r>
              <a:rPr lang="zh-TW"/>
              <a:t>what kind of “method” you use to enhance the result and </a:t>
            </a:r>
            <a:r>
              <a:rPr lang="zh-TW">
                <a:solidFill>
                  <a:srgbClr val="FF0000"/>
                </a:solidFill>
              </a:rPr>
              <a:t>3.</a:t>
            </a:r>
            <a:r>
              <a:rPr lang="zh-TW"/>
              <a:t>compare the result)</a:t>
            </a:r>
            <a:br>
              <a:rPr lang="zh-TW"/>
            </a:br>
            <a:r>
              <a:rPr lang="zh-TW"/>
              <a:t>(</a:t>
            </a:r>
            <a:r>
              <a:rPr lang="zh-TW">
                <a:solidFill>
                  <a:srgbClr val="FF0000"/>
                </a:solidFill>
              </a:rPr>
              <a:t>Don’t just paste the code with comment</a:t>
            </a:r>
            <a:r>
              <a:rPr lang="zh-TW"/>
              <a:t>)</a:t>
            </a:r>
            <a:endParaRPr/>
          </a:p>
          <a:p>
            <a:pPr indent="0" lvl="0" marL="0" rtl="0" algn="l">
              <a:lnSpc>
                <a:spcPct val="110000"/>
              </a:lnSpc>
              <a:spcBef>
                <a:spcPts val="800"/>
              </a:spcBef>
              <a:spcAft>
                <a:spcPts val="0"/>
              </a:spcAft>
              <a:buClr>
                <a:srgbClr val="00B0F0"/>
              </a:buClr>
              <a:buSzPts val="2100"/>
              <a:buNone/>
            </a:pPr>
            <a:r>
              <a:rPr lang="zh-TW">
                <a:solidFill>
                  <a:srgbClr val="00B0F0"/>
                </a:solidFill>
              </a:rPr>
              <a:t>10%  </a:t>
            </a:r>
            <a:r>
              <a:rPr lang="zh-TW"/>
              <a:t>reconstruct surfaces of “venus” (</a:t>
            </a:r>
            <a:r>
              <a:rPr lang="zh-TW">
                <a:solidFill>
                  <a:srgbClr val="FF0000"/>
                </a:solidFill>
              </a:rPr>
              <a:t>bonus</a:t>
            </a:r>
            <a:r>
              <a:rPr lang="zh-TW"/>
              <a:t>) (This case you may need to find some ways to deal with some extrem normal result)</a:t>
            </a:r>
            <a:br>
              <a:rPr lang="zh-TW"/>
            </a:br>
            <a:r>
              <a:rPr lang="zh-TW"/>
              <a:t>(we may treat </a:t>
            </a:r>
            <a:r>
              <a:rPr lang="zh-TW"/>
              <a:t>“venus”</a:t>
            </a:r>
            <a:r>
              <a:rPr lang="zh-TW"/>
              <a:t> </a:t>
            </a:r>
            <a:r>
              <a:rPr lang="zh-TW">
                <a:solidFill>
                  <a:srgbClr val="FF0000"/>
                </a:solidFill>
              </a:rPr>
              <a:t>more strictly</a:t>
            </a:r>
            <a:r>
              <a:rPr lang="zh-TW"/>
              <a:t> than “bunny” &amp; “star”)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628650" y="154644"/>
            <a:ext cx="7886700" cy="9942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90000"/>
              </a:lnSpc>
              <a:spcBef>
                <a:spcPts val="0"/>
              </a:spcBef>
              <a:spcAft>
                <a:spcPts val="0"/>
              </a:spcAft>
              <a:buClr>
                <a:schemeClr val="dk1"/>
              </a:buClr>
              <a:buSzPct val="100000"/>
              <a:buFont typeface="Calibri"/>
              <a:buNone/>
            </a:pPr>
            <a:r>
              <a:rPr b="1" lang="zh-TW" sz="7200">
                <a:latin typeface="Calibri"/>
                <a:ea typeface="Calibri"/>
                <a:cs typeface="Calibri"/>
                <a:sym typeface="Calibri"/>
              </a:rPr>
              <a:t>Deadline</a:t>
            </a:r>
            <a:endParaRPr b="1" sz="7200">
              <a:latin typeface="Calibri"/>
              <a:ea typeface="Calibri"/>
              <a:cs typeface="Calibri"/>
              <a:sym typeface="Calibri"/>
            </a:endParaRPr>
          </a:p>
        </p:txBody>
      </p:sp>
      <p:sp>
        <p:nvSpPr>
          <p:cNvPr id="318" name="Google Shape;318;p39"/>
          <p:cNvSpPr txBox="1"/>
          <p:nvPr>
            <p:ph idx="1" type="body"/>
          </p:nvPr>
        </p:nvSpPr>
        <p:spPr>
          <a:xfrm>
            <a:off x="628650" y="1148850"/>
            <a:ext cx="7886700" cy="37200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zh-TW"/>
              <a:t>Deadline : </a:t>
            </a:r>
            <a:r>
              <a:rPr lang="zh-TW">
                <a:solidFill>
                  <a:srgbClr val="FF0000"/>
                </a:solidFill>
              </a:rPr>
              <a:t>2022/03/22 (二) 11:59 pm</a:t>
            </a:r>
            <a:endParaRPr/>
          </a:p>
          <a:p>
            <a:pPr indent="-171450" lvl="0" marL="177800" rtl="0" algn="l">
              <a:lnSpc>
                <a:spcPct val="90000"/>
              </a:lnSpc>
              <a:spcBef>
                <a:spcPts val="800"/>
              </a:spcBef>
              <a:spcAft>
                <a:spcPts val="0"/>
              </a:spcAft>
              <a:buClr>
                <a:schemeClr val="dk1"/>
              </a:buClr>
              <a:buSzPts val="2100"/>
              <a:buChar char="•"/>
            </a:pPr>
            <a:r>
              <a:rPr lang="zh-TW"/>
              <a:t>Please zip the all files and name it as {studentID}_HW1.zip : </a:t>
            </a:r>
            <a:br>
              <a:rPr lang="zh-TW"/>
            </a:br>
            <a:r>
              <a:rPr lang="zh-TW"/>
              <a:t>ex 310553013_HW1.zip (wrong file format may get </a:t>
            </a:r>
            <a:r>
              <a:rPr lang="zh-TW">
                <a:solidFill>
                  <a:srgbClr val="FF0000"/>
                </a:solidFill>
              </a:rPr>
              <a:t>-5%</a:t>
            </a:r>
            <a:r>
              <a:rPr lang="zh-TW"/>
              <a:t> panelty)</a:t>
            </a:r>
            <a:endParaRPr/>
          </a:p>
          <a:p>
            <a:pPr indent="-177800" lvl="1" marL="520700" rtl="0" algn="l">
              <a:lnSpc>
                <a:spcPct val="90000"/>
              </a:lnSpc>
              <a:spcBef>
                <a:spcPts val="400"/>
              </a:spcBef>
              <a:spcAft>
                <a:spcPts val="0"/>
              </a:spcAft>
              <a:buClr>
                <a:schemeClr val="dk1"/>
              </a:buClr>
              <a:buSzPts val="1800"/>
              <a:buChar char="•"/>
            </a:pPr>
            <a:r>
              <a:rPr lang="zh-TW"/>
              <a:t>Zip file format:		</a:t>
            </a:r>
            <a:endParaRPr/>
          </a:p>
          <a:p>
            <a:pPr indent="-171450" lvl="2" marL="863600" rtl="0" algn="l">
              <a:lnSpc>
                <a:spcPct val="90000"/>
              </a:lnSpc>
              <a:spcBef>
                <a:spcPts val="400"/>
              </a:spcBef>
              <a:spcAft>
                <a:spcPts val="0"/>
              </a:spcAft>
              <a:buClr>
                <a:schemeClr val="dk1"/>
              </a:buClr>
              <a:buSzPts val="1500"/>
              <a:buChar char="•"/>
            </a:pPr>
            <a:r>
              <a:rPr lang="zh-TW"/>
              <a:t>1. </a:t>
            </a:r>
            <a:r>
              <a:rPr lang="zh-TW"/>
              <a:t>{studentID}_</a:t>
            </a:r>
            <a:r>
              <a:rPr lang="zh-TW"/>
              <a:t>report.pdf</a:t>
            </a:r>
            <a:endParaRPr/>
          </a:p>
          <a:p>
            <a:pPr indent="-171450" lvl="2" marL="863600" rtl="0" algn="l">
              <a:lnSpc>
                <a:spcPct val="90000"/>
              </a:lnSpc>
              <a:spcBef>
                <a:spcPts val="400"/>
              </a:spcBef>
              <a:spcAft>
                <a:spcPts val="0"/>
              </a:spcAft>
              <a:buClr>
                <a:schemeClr val="dk1"/>
              </a:buClr>
              <a:buSzPts val="1500"/>
              <a:buChar char="•"/>
            </a:pPr>
            <a:r>
              <a:rPr lang="zh-TW"/>
              <a:t>2. bunny.ply, star.ply, venus.ply</a:t>
            </a:r>
            <a:endParaRPr/>
          </a:p>
          <a:p>
            <a:pPr indent="-171450" lvl="2" marL="863600" rtl="0" algn="l">
              <a:lnSpc>
                <a:spcPct val="90000"/>
              </a:lnSpc>
              <a:spcBef>
                <a:spcPts val="400"/>
              </a:spcBef>
              <a:spcAft>
                <a:spcPts val="0"/>
              </a:spcAft>
              <a:buClr>
                <a:schemeClr val="dk1"/>
              </a:buClr>
              <a:buSzPts val="1500"/>
              <a:buChar char="•"/>
            </a:pPr>
            <a:r>
              <a:rPr lang="zh-TW"/>
              <a:t>3. your code</a:t>
            </a:r>
            <a:endParaRPr/>
          </a:p>
          <a:p>
            <a:pPr indent="-165100" lvl="0" marL="177800" rtl="0" algn="l">
              <a:lnSpc>
                <a:spcPct val="90000"/>
              </a:lnSpc>
              <a:spcBef>
                <a:spcPts val="400"/>
              </a:spcBef>
              <a:spcAft>
                <a:spcPts val="0"/>
              </a:spcAft>
              <a:buSzPts val="1200"/>
              <a:buChar char="●"/>
            </a:pPr>
            <a:r>
              <a:rPr lang="zh-TW"/>
              <a:t>Penalty of </a:t>
            </a:r>
            <a:r>
              <a:rPr lang="zh-TW">
                <a:solidFill>
                  <a:srgbClr val="FF0000"/>
                </a:solidFill>
              </a:rPr>
              <a:t>10%</a:t>
            </a:r>
            <a:r>
              <a:rPr lang="zh-TW"/>
              <a:t> of the value of the assignment per late week</a:t>
            </a:r>
            <a:endParaRPr/>
          </a:p>
          <a:p>
            <a:pPr indent="-177800" lvl="1" marL="520700" rtl="0" algn="l">
              <a:lnSpc>
                <a:spcPct val="90000"/>
              </a:lnSpc>
              <a:spcBef>
                <a:spcPts val="400"/>
              </a:spcBef>
              <a:spcAft>
                <a:spcPts val="0"/>
              </a:spcAft>
              <a:buSzPts val="1400"/>
              <a:buChar char="•"/>
            </a:pPr>
            <a:r>
              <a:rPr lang="zh-TW"/>
              <a:t>late a week : your_score * </a:t>
            </a:r>
            <a:r>
              <a:rPr lang="zh-TW">
                <a:solidFill>
                  <a:srgbClr val="FF0000"/>
                </a:solidFill>
              </a:rPr>
              <a:t>0.9</a:t>
            </a:r>
            <a:endParaRPr>
              <a:solidFill>
                <a:srgbClr val="FF0000"/>
              </a:solidFill>
            </a:endParaRPr>
          </a:p>
          <a:p>
            <a:pPr indent="-177800" lvl="1" marL="520700" rtl="0" algn="l">
              <a:lnSpc>
                <a:spcPct val="90000"/>
              </a:lnSpc>
              <a:spcBef>
                <a:spcPts val="400"/>
              </a:spcBef>
              <a:spcAft>
                <a:spcPts val="0"/>
              </a:spcAft>
              <a:buSzPts val="1400"/>
              <a:buChar char="•"/>
            </a:pPr>
            <a:r>
              <a:rPr lang="zh-TW"/>
              <a:t>late two week : your_score * </a:t>
            </a:r>
            <a:r>
              <a:rPr lang="zh-TW">
                <a:solidFill>
                  <a:srgbClr val="FF0000"/>
                </a:solidFill>
              </a:rPr>
              <a:t>0.8</a:t>
            </a:r>
            <a:r>
              <a:rPr lang="zh-TW"/>
              <a:t> …</a:t>
            </a:r>
            <a:endParaRPr/>
          </a:p>
          <a:p>
            <a:pPr indent="-165100" lvl="0" marL="177800" rtl="0" algn="l">
              <a:spcBef>
                <a:spcPts val="800"/>
              </a:spcBef>
              <a:spcAft>
                <a:spcPts val="0"/>
              </a:spcAft>
              <a:buSzPts val="1200"/>
              <a:buChar char="●"/>
            </a:pPr>
            <a:r>
              <a:rPr lang="zh-TW"/>
              <a:t>E3 forum : </a:t>
            </a:r>
            <a:r>
              <a:rPr lang="zh-TW" u="sng">
                <a:solidFill>
                  <a:schemeClr val="hlink"/>
                </a:solidFill>
                <a:hlinkClick r:id="rId3"/>
              </a:rPr>
              <a:t>https://e3.nycu.edu.tw/mod/dcpcforum/view.php?f=46800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628650" y="326319"/>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7200"/>
              <a:buFont typeface="Calibri"/>
              <a:buNone/>
            </a:pPr>
            <a:r>
              <a:rPr b="1" lang="zh-TW" sz="7200">
                <a:latin typeface="Calibri"/>
                <a:ea typeface="Calibri"/>
                <a:cs typeface="Calibri"/>
                <a:sym typeface="Calibri"/>
              </a:rPr>
              <a:t>Photometric Stereo</a:t>
            </a:r>
            <a:endParaRPr b="1" sz="7200">
              <a:latin typeface="Calibri"/>
              <a:ea typeface="Calibri"/>
              <a:cs typeface="Calibri"/>
              <a:sym typeface="Calibri"/>
            </a:endParaRPr>
          </a:p>
        </p:txBody>
      </p:sp>
      <p:grpSp>
        <p:nvGrpSpPr>
          <p:cNvPr id="137" name="Google Shape;137;p26"/>
          <p:cNvGrpSpPr/>
          <p:nvPr/>
        </p:nvGrpSpPr>
        <p:grpSpPr>
          <a:xfrm>
            <a:off x="609602" y="1488013"/>
            <a:ext cx="7924798" cy="2327580"/>
            <a:chOff x="628657" y="1552500"/>
            <a:chExt cx="8453118" cy="2608225"/>
          </a:xfrm>
        </p:grpSpPr>
        <p:pic>
          <p:nvPicPr>
            <p:cNvPr id="138" name="Google Shape;138;p26"/>
            <p:cNvPicPr preferRelativeResize="0"/>
            <p:nvPr/>
          </p:nvPicPr>
          <p:blipFill rotWithShape="1">
            <a:blip r:embed="rId3">
              <a:alphaModFix/>
            </a:blip>
            <a:srcRect b="0" l="5371" r="6569" t="0"/>
            <a:stretch/>
          </p:blipFill>
          <p:spPr>
            <a:xfrm>
              <a:off x="6019500" y="1552513"/>
              <a:ext cx="3062275" cy="2608200"/>
            </a:xfrm>
            <a:prstGeom prst="rect">
              <a:avLst/>
            </a:prstGeom>
            <a:noFill/>
            <a:ln>
              <a:noFill/>
            </a:ln>
          </p:spPr>
        </p:pic>
        <p:pic>
          <p:nvPicPr>
            <p:cNvPr id="139" name="Google Shape;139;p26"/>
            <p:cNvPicPr preferRelativeResize="0"/>
            <p:nvPr/>
          </p:nvPicPr>
          <p:blipFill rotWithShape="1">
            <a:blip r:embed="rId4">
              <a:alphaModFix/>
            </a:blip>
            <a:srcRect b="0" l="12570" r="13223" t="0"/>
            <a:stretch/>
          </p:blipFill>
          <p:spPr>
            <a:xfrm>
              <a:off x="3281600" y="1552500"/>
              <a:ext cx="2580550" cy="2608225"/>
            </a:xfrm>
            <a:prstGeom prst="rect">
              <a:avLst/>
            </a:prstGeom>
            <a:noFill/>
            <a:ln>
              <a:noFill/>
            </a:ln>
          </p:spPr>
        </p:pic>
        <p:grpSp>
          <p:nvGrpSpPr>
            <p:cNvPr id="140" name="Google Shape;140;p26"/>
            <p:cNvGrpSpPr/>
            <p:nvPr/>
          </p:nvGrpSpPr>
          <p:grpSpPr>
            <a:xfrm>
              <a:off x="628657" y="1714538"/>
              <a:ext cx="2142754" cy="2284207"/>
              <a:chOff x="152400" y="1420416"/>
              <a:chExt cx="1619250" cy="1661725"/>
            </a:xfrm>
          </p:grpSpPr>
          <p:pic>
            <p:nvPicPr>
              <p:cNvPr id="141" name="Google Shape;141;p26"/>
              <p:cNvPicPr preferRelativeResize="0"/>
              <p:nvPr/>
            </p:nvPicPr>
            <p:blipFill>
              <a:blip r:embed="rId5">
                <a:alphaModFix/>
              </a:blip>
              <a:stretch>
                <a:fillRect/>
              </a:stretch>
            </p:blipFill>
            <p:spPr>
              <a:xfrm>
                <a:off x="152400" y="1420416"/>
                <a:ext cx="1143000" cy="1143000"/>
              </a:xfrm>
              <a:prstGeom prst="rect">
                <a:avLst/>
              </a:prstGeom>
              <a:noFill/>
              <a:ln>
                <a:noFill/>
              </a:ln>
            </p:spPr>
          </p:pic>
          <p:pic>
            <p:nvPicPr>
              <p:cNvPr id="142" name="Google Shape;142;p26"/>
              <p:cNvPicPr preferRelativeResize="0"/>
              <p:nvPr/>
            </p:nvPicPr>
            <p:blipFill>
              <a:blip r:embed="rId6">
                <a:alphaModFix/>
              </a:blip>
              <a:stretch>
                <a:fillRect/>
              </a:stretch>
            </p:blipFill>
            <p:spPr>
              <a:xfrm>
                <a:off x="372450" y="1707291"/>
                <a:ext cx="1143000" cy="1143000"/>
              </a:xfrm>
              <a:prstGeom prst="rect">
                <a:avLst/>
              </a:prstGeom>
              <a:noFill/>
              <a:ln>
                <a:noFill/>
              </a:ln>
            </p:spPr>
          </p:pic>
          <p:pic>
            <p:nvPicPr>
              <p:cNvPr id="143" name="Google Shape;143;p26"/>
              <p:cNvPicPr preferRelativeResize="0"/>
              <p:nvPr/>
            </p:nvPicPr>
            <p:blipFill>
              <a:blip r:embed="rId7">
                <a:alphaModFix/>
              </a:blip>
              <a:stretch>
                <a:fillRect/>
              </a:stretch>
            </p:blipFill>
            <p:spPr>
              <a:xfrm>
                <a:off x="628650" y="1939141"/>
                <a:ext cx="1143000" cy="1143000"/>
              </a:xfrm>
              <a:prstGeom prst="rect">
                <a:avLst/>
              </a:prstGeom>
              <a:noFill/>
              <a:ln>
                <a:noFill/>
              </a:ln>
            </p:spPr>
          </p:pic>
        </p:grpSp>
        <p:sp>
          <p:nvSpPr>
            <p:cNvPr id="144" name="Google Shape;144;p26"/>
            <p:cNvSpPr/>
            <p:nvPr/>
          </p:nvSpPr>
          <p:spPr>
            <a:xfrm>
              <a:off x="2924900" y="2705300"/>
              <a:ext cx="356700" cy="265800"/>
            </a:xfrm>
            <a:prstGeom prst="right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5662800" y="2723750"/>
              <a:ext cx="356700" cy="265800"/>
            </a:xfrm>
            <a:prstGeom prst="right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6" name="Google Shape;146;p26"/>
          <p:cNvPicPr preferRelativeResize="0"/>
          <p:nvPr/>
        </p:nvPicPr>
        <p:blipFill rotWithShape="1">
          <a:blip r:embed="rId8">
            <a:alphaModFix/>
          </a:blip>
          <a:srcRect b="43316" l="0" r="0" t="9798"/>
          <a:stretch/>
        </p:blipFill>
        <p:spPr>
          <a:xfrm>
            <a:off x="1945449" y="3815600"/>
            <a:ext cx="4727776" cy="1286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7200"/>
              <a:buFont typeface="Calibri"/>
              <a:buNone/>
            </a:pPr>
            <a:r>
              <a:rPr b="1" lang="zh-TW" sz="7200">
                <a:latin typeface="Calibri"/>
                <a:ea typeface="Calibri"/>
                <a:cs typeface="Calibri"/>
                <a:sym typeface="Calibri"/>
              </a:rPr>
              <a:t>Normal Estimation</a:t>
            </a:r>
            <a:endParaRPr b="1" sz="7200">
              <a:latin typeface="Calibri"/>
              <a:ea typeface="Calibri"/>
              <a:cs typeface="Calibri"/>
              <a:sym typeface="Calibri"/>
            </a:endParaRPr>
          </a:p>
        </p:txBody>
      </p:sp>
      <p:sp>
        <p:nvSpPr>
          <p:cNvPr id="152" name="Google Shape;152;p27"/>
          <p:cNvSpPr txBox="1"/>
          <p:nvPr>
            <p:ph idx="1" type="body"/>
          </p:nvPr>
        </p:nvSpPr>
        <p:spPr>
          <a:xfrm>
            <a:off x="628650" y="1369219"/>
            <a:ext cx="7886700" cy="142755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zh-TW"/>
              <a:t>According to the reflection model, we suppose that the unknown normal vector </a:t>
            </a:r>
            <a:r>
              <a:rPr lang="zh-TW">
                <a:solidFill>
                  <a:srgbClr val="FF0000"/>
                </a:solidFill>
              </a:rPr>
              <a:t>n</a:t>
            </a:r>
            <a:r>
              <a:rPr lang="zh-TW"/>
              <a:t> and the intensity </a:t>
            </a:r>
            <a:r>
              <a:rPr lang="zh-TW">
                <a:solidFill>
                  <a:srgbClr val="FF0000"/>
                </a:solidFill>
              </a:rPr>
              <a:t>i</a:t>
            </a:r>
            <a:r>
              <a:rPr lang="zh-TW"/>
              <a:t> in the </a:t>
            </a:r>
            <a:r>
              <a:rPr lang="zh-TW">
                <a:solidFill>
                  <a:srgbClr val="FF0000"/>
                </a:solidFill>
              </a:rPr>
              <a:t>m</a:t>
            </a:r>
            <a:r>
              <a:rPr lang="zh-TW" sz="1300"/>
              <a:t>th</a:t>
            </a:r>
            <a:r>
              <a:rPr lang="zh-TW"/>
              <a:t> image at pixel (x,y) will satisfy the equation. </a:t>
            </a:r>
            <a:br>
              <a:rPr lang="zh-TW"/>
            </a:br>
            <a:r>
              <a:rPr lang="zh-TW">
                <a:solidFill>
                  <a:srgbClr val="FF0000"/>
                </a:solidFill>
              </a:rPr>
              <a:t>Kd</a:t>
            </a:r>
            <a:r>
              <a:rPr lang="zh-TW"/>
              <a:t> is the </a:t>
            </a:r>
            <a:r>
              <a:rPr lang="zh-TW"/>
              <a:t>coefficient of material , </a:t>
            </a:r>
            <a:r>
              <a:rPr lang="zh-TW">
                <a:solidFill>
                  <a:srgbClr val="FF0000"/>
                </a:solidFill>
              </a:rPr>
              <a:t>l</a:t>
            </a:r>
            <a:r>
              <a:rPr lang="zh-TW"/>
              <a:t> is the </a:t>
            </a:r>
            <a:r>
              <a:rPr lang="zh-TW">
                <a:solidFill>
                  <a:srgbClr val="FF0000"/>
                </a:solidFill>
              </a:rPr>
              <a:t>“unit vector”</a:t>
            </a:r>
            <a:r>
              <a:rPr lang="zh-TW"/>
              <a:t> of light vector</a:t>
            </a:r>
            <a:endParaRPr/>
          </a:p>
        </p:txBody>
      </p:sp>
      <p:grpSp>
        <p:nvGrpSpPr>
          <p:cNvPr id="153" name="Google Shape;153;p27"/>
          <p:cNvGrpSpPr/>
          <p:nvPr/>
        </p:nvGrpSpPr>
        <p:grpSpPr>
          <a:xfrm>
            <a:off x="1184722" y="3167450"/>
            <a:ext cx="6563250" cy="1886975"/>
            <a:chOff x="1184722" y="3167450"/>
            <a:chExt cx="6563250" cy="1886975"/>
          </a:xfrm>
        </p:grpSpPr>
        <p:pic>
          <p:nvPicPr>
            <p:cNvPr id="154" name="Google Shape;154;p27"/>
            <p:cNvPicPr preferRelativeResize="0"/>
            <p:nvPr/>
          </p:nvPicPr>
          <p:blipFill>
            <a:blip r:embed="rId3">
              <a:alphaModFix/>
            </a:blip>
            <a:stretch>
              <a:fillRect/>
            </a:stretch>
          </p:blipFill>
          <p:spPr>
            <a:xfrm>
              <a:off x="1184722" y="3167450"/>
              <a:ext cx="1886975" cy="1886975"/>
            </a:xfrm>
            <a:prstGeom prst="rect">
              <a:avLst/>
            </a:prstGeom>
            <a:noFill/>
            <a:ln>
              <a:noFill/>
            </a:ln>
          </p:spPr>
        </p:pic>
        <p:pic>
          <p:nvPicPr>
            <p:cNvPr id="155" name="Google Shape;155;p27"/>
            <p:cNvPicPr preferRelativeResize="0"/>
            <p:nvPr/>
          </p:nvPicPr>
          <p:blipFill>
            <a:blip r:embed="rId4">
              <a:alphaModFix/>
            </a:blip>
            <a:stretch>
              <a:fillRect/>
            </a:stretch>
          </p:blipFill>
          <p:spPr>
            <a:xfrm>
              <a:off x="3523371" y="3167450"/>
              <a:ext cx="1886975" cy="1886975"/>
            </a:xfrm>
            <a:prstGeom prst="rect">
              <a:avLst/>
            </a:prstGeom>
            <a:noFill/>
            <a:ln>
              <a:noFill/>
            </a:ln>
          </p:spPr>
        </p:pic>
        <p:pic>
          <p:nvPicPr>
            <p:cNvPr id="156" name="Google Shape;156;p27"/>
            <p:cNvPicPr preferRelativeResize="0"/>
            <p:nvPr/>
          </p:nvPicPr>
          <p:blipFill>
            <a:blip r:embed="rId5">
              <a:alphaModFix/>
            </a:blip>
            <a:stretch>
              <a:fillRect/>
            </a:stretch>
          </p:blipFill>
          <p:spPr>
            <a:xfrm>
              <a:off x="5862021" y="3167962"/>
              <a:ext cx="1885950" cy="1885950"/>
            </a:xfrm>
            <a:prstGeom prst="rect">
              <a:avLst/>
            </a:prstGeom>
            <a:noFill/>
            <a:ln>
              <a:noFill/>
            </a:ln>
          </p:spPr>
        </p:pic>
      </p:grpSp>
      <p:grpSp>
        <p:nvGrpSpPr>
          <p:cNvPr id="157" name="Google Shape;157;p27"/>
          <p:cNvGrpSpPr/>
          <p:nvPr/>
        </p:nvGrpSpPr>
        <p:grpSpPr>
          <a:xfrm>
            <a:off x="3745238" y="2652600"/>
            <a:ext cx="1442230" cy="355600"/>
            <a:chOff x="5724525" y="2549125"/>
            <a:chExt cx="1442230" cy="355600"/>
          </a:xfrm>
        </p:grpSpPr>
        <p:pic>
          <p:nvPicPr>
            <p:cNvPr descr="n" id="158" name="Google Shape;158;p27" title="MathEquation,#ff0000"/>
            <p:cNvPicPr preferRelativeResize="0"/>
            <p:nvPr/>
          </p:nvPicPr>
          <p:blipFill>
            <a:blip r:embed="rId6">
              <a:alphaModFix/>
            </a:blip>
            <a:stretch>
              <a:fillRect/>
            </a:stretch>
          </p:blipFill>
          <p:spPr>
            <a:xfrm>
              <a:off x="6972255" y="2641826"/>
              <a:ext cx="194500" cy="215899"/>
            </a:xfrm>
            <a:prstGeom prst="rect">
              <a:avLst/>
            </a:prstGeom>
            <a:noFill/>
            <a:ln>
              <a:noFill/>
            </a:ln>
          </p:spPr>
        </p:pic>
        <p:pic>
          <p:nvPicPr>
            <p:cNvPr descr="i^{(m)}_{x,y} = l_mK_d" id="159" name="Google Shape;159;p27" title="MathEquation,#000000"/>
            <p:cNvPicPr preferRelativeResize="0"/>
            <p:nvPr/>
          </p:nvPicPr>
          <p:blipFill>
            <a:blip r:embed="rId7">
              <a:alphaModFix/>
            </a:blip>
            <a:stretch>
              <a:fillRect/>
            </a:stretch>
          </p:blipFill>
          <p:spPr>
            <a:xfrm>
              <a:off x="5724525" y="2549125"/>
              <a:ext cx="1247720" cy="3556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idx="1" type="body"/>
          </p:nvPr>
        </p:nvSpPr>
        <p:spPr>
          <a:xfrm>
            <a:off x="628650" y="1369225"/>
            <a:ext cx="70776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a:t>Assume we have </a:t>
            </a:r>
            <a:r>
              <a:rPr lang="zh-TW">
                <a:solidFill>
                  <a:srgbClr val="FF0000"/>
                </a:solidFill>
              </a:rPr>
              <a:t>m</a:t>
            </a:r>
            <a:r>
              <a:rPr lang="zh-TW"/>
              <a:t> images and image width is </a:t>
            </a:r>
            <a:r>
              <a:rPr lang="zh-TW">
                <a:solidFill>
                  <a:srgbClr val="FF0000"/>
                </a:solidFill>
              </a:rPr>
              <a:t>w</a:t>
            </a:r>
            <a:r>
              <a:rPr lang="zh-TW"/>
              <a:t> and height is </a:t>
            </a:r>
            <a:r>
              <a:rPr lang="zh-TW">
                <a:solidFill>
                  <a:srgbClr val="FF0000"/>
                </a:solidFill>
              </a:rPr>
              <a:t>h</a:t>
            </a:r>
            <a:endParaRPr>
              <a:solidFill>
                <a:srgbClr val="FF0000"/>
              </a:solidFill>
            </a:endParaRPr>
          </a:p>
          <a:p>
            <a:pPr indent="0" lvl="0" marL="0" rtl="0" algn="l">
              <a:spcBef>
                <a:spcPts val="800"/>
              </a:spcBef>
              <a:spcAft>
                <a:spcPts val="0"/>
              </a:spcAft>
              <a:buNone/>
            </a:pPr>
            <a:r>
              <a:rPr lang="zh-TW"/>
              <a:t>We can construct an over-determined linear system and slove it to get the normal vector of every pixel </a:t>
            </a:r>
            <a:endParaRPr/>
          </a:p>
        </p:txBody>
      </p:sp>
      <p:sp>
        <p:nvSpPr>
          <p:cNvPr id="165" name="Google Shape;165;p28"/>
          <p:cNvSpPr txBox="1"/>
          <p:nvPr>
            <p:ph type="title"/>
          </p:nvPr>
        </p:nvSpPr>
        <p:spPr>
          <a:xfrm>
            <a:off x="628650" y="28299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7200"/>
              <a:buFont typeface="Calibri"/>
              <a:buNone/>
            </a:pPr>
            <a:r>
              <a:rPr b="1" lang="zh-TW" sz="7200">
                <a:latin typeface="Calibri"/>
                <a:ea typeface="Calibri"/>
                <a:cs typeface="Calibri"/>
                <a:sym typeface="Calibri"/>
              </a:rPr>
              <a:t>Normal Estimation</a:t>
            </a:r>
            <a:endParaRPr b="1" sz="7200">
              <a:latin typeface="Calibri"/>
              <a:ea typeface="Calibri"/>
              <a:cs typeface="Calibri"/>
              <a:sym typeface="Calibri"/>
            </a:endParaRPr>
          </a:p>
        </p:txBody>
      </p:sp>
      <p:pic>
        <p:nvPicPr>
          <p:cNvPr descr="=" id="166" name="Google Shape;166;p28" title="MathEquation,#000000"/>
          <p:cNvPicPr preferRelativeResize="0"/>
          <p:nvPr/>
        </p:nvPicPr>
        <p:blipFill>
          <a:blip r:embed="rId3">
            <a:alphaModFix/>
          </a:blip>
          <a:stretch>
            <a:fillRect/>
          </a:stretch>
        </p:blipFill>
        <p:spPr>
          <a:xfrm>
            <a:off x="3434100" y="3646650"/>
            <a:ext cx="543316" cy="381000"/>
          </a:xfrm>
          <a:prstGeom prst="rect">
            <a:avLst/>
          </a:prstGeom>
          <a:noFill/>
          <a:ln>
            <a:noFill/>
          </a:ln>
        </p:spPr>
      </p:pic>
      <p:grpSp>
        <p:nvGrpSpPr>
          <p:cNvPr id="167" name="Google Shape;167;p28"/>
          <p:cNvGrpSpPr/>
          <p:nvPr/>
        </p:nvGrpSpPr>
        <p:grpSpPr>
          <a:xfrm>
            <a:off x="4270250" y="3024450"/>
            <a:ext cx="1642200" cy="1950300"/>
            <a:chOff x="3364200" y="3043800"/>
            <a:chExt cx="1642200" cy="1950300"/>
          </a:xfrm>
        </p:grpSpPr>
        <p:sp>
          <p:nvSpPr>
            <p:cNvPr id="168" name="Google Shape;168;p28"/>
            <p:cNvSpPr/>
            <p:nvPr/>
          </p:nvSpPr>
          <p:spPr>
            <a:xfrm rot="5400000">
              <a:off x="3728550" y="3316050"/>
              <a:ext cx="1550100" cy="100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txBox="1"/>
            <p:nvPr/>
          </p:nvSpPr>
          <p:spPr>
            <a:xfrm>
              <a:off x="4119150" y="4593900"/>
              <a:ext cx="76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latin typeface="Calibri"/>
                  <a:ea typeface="Calibri"/>
                  <a:cs typeface="Calibri"/>
                  <a:sym typeface="Calibri"/>
                </a:rPr>
                <a:t>3</a:t>
              </a:r>
              <a:endParaRPr>
                <a:latin typeface="Calibri"/>
                <a:ea typeface="Calibri"/>
                <a:cs typeface="Calibri"/>
                <a:sym typeface="Calibri"/>
              </a:endParaRPr>
            </a:p>
          </p:txBody>
        </p:sp>
        <p:pic>
          <p:nvPicPr>
            <p:cNvPr descr="L" id="170" name="Google Shape;170;p28" title="MathEquation,#000000"/>
            <p:cNvPicPr preferRelativeResize="0"/>
            <p:nvPr/>
          </p:nvPicPr>
          <p:blipFill>
            <a:blip r:embed="rId4">
              <a:alphaModFix/>
            </a:blip>
            <a:stretch>
              <a:fillRect/>
            </a:stretch>
          </p:blipFill>
          <p:spPr>
            <a:xfrm>
              <a:off x="4360500" y="3628350"/>
              <a:ext cx="286198" cy="381001"/>
            </a:xfrm>
            <a:prstGeom prst="rect">
              <a:avLst/>
            </a:prstGeom>
            <a:noFill/>
            <a:ln>
              <a:noFill/>
            </a:ln>
          </p:spPr>
        </p:pic>
        <p:sp>
          <p:nvSpPr>
            <p:cNvPr id="171" name="Google Shape;171;p28"/>
            <p:cNvSpPr txBox="1"/>
            <p:nvPr/>
          </p:nvSpPr>
          <p:spPr>
            <a:xfrm>
              <a:off x="3364200" y="4193700"/>
              <a:ext cx="626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latin typeface="Calibri"/>
                  <a:ea typeface="Calibri"/>
                  <a:cs typeface="Calibri"/>
                  <a:sym typeface="Calibri"/>
                </a:rPr>
                <a:t>m</a:t>
              </a:r>
              <a:endParaRPr>
                <a:latin typeface="Calibri"/>
                <a:ea typeface="Calibri"/>
                <a:cs typeface="Calibri"/>
                <a:sym typeface="Calibri"/>
              </a:endParaRPr>
            </a:p>
          </p:txBody>
        </p:sp>
      </p:grpSp>
      <p:grpSp>
        <p:nvGrpSpPr>
          <p:cNvPr id="172" name="Google Shape;172;p28"/>
          <p:cNvGrpSpPr/>
          <p:nvPr/>
        </p:nvGrpSpPr>
        <p:grpSpPr>
          <a:xfrm>
            <a:off x="292000" y="3005075"/>
            <a:ext cx="2801700" cy="2027738"/>
            <a:chOff x="4904650" y="3043788"/>
            <a:chExt cx="2801700" cy="2027738"/>
          </a:xfrm>
        </p:grpSpPr>
        <p:sp>
          <p:nvSpPr>
            <p:cNvPr id="173" name="Google Shape;173;p28"/>
            <p:cNvSpPr txBox="1"/>
            <p:nvPr/>
          </p:nvSpPr>
          <p:spPr>
            <a:xfrm>
              <a:off x="6429550" y="4671325"/>
              <a:ext cx="5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Calibri"/>
                  <a:ea typeface="Calibri"/>
                  <a:cs typeface="Calibri"/>
                  <a:sym typeface="Calibri"/>
                </a:rPr>
                <a:t>w * h</a:t>
              </a:r>
              <a:endParaRPr>
                <a:latin typeface="Calibri"/>
                <a:ea typeface="Calibri"/>
                <a:cs typeface="Calibri"/>
                <a:sym typeface="Calibri"/>
              </a:endParaRPr>
            </a:p>
          </p:txBody>
        </p:sp>
        <p:sp>
          <p:nvSpPr>
            <p:cNvPr id="174" name="Google Shape;174;p28"/>
            <p:cNvSpPr/>
            <p:nvPr/>
          </p:nvSpPr>
          <p:spPr>
            <a:xfrm>
              <a:off x="5729350" y="3043788"/>
              <a:ext cx="1977000" cy="1550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txBox="1"/>
            <p:nvPr/>
          </p:nvSpPr>
          <p:spPr>
            <a:xfrm>
              <a:off x="4904650" y="4193675"/>
              <a:ext cx="76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latin typeface="Calibri"/>
                  <a:ea typeface="Calibri"/>
                  <a:cs typeface="Calibri"/>
                  <a:sym typeface="Calibri"/>
                </a:rPr>
                <a:t>m</a:t>
              </a:r>
              <a:endParaRPr>
                <a:latin typeface="Calibri"/>
                <a:ea typeface="Calibri"/>
                <a:cs typeface="Calibri"/>
                <a:sym typeface="Calibri"/>
              </a:endParaRPr>
            </a:p>
          </p:txBody>
        </p:sp>
        <p:pic>
          <p:nvPicPr>
            <p:cNvPr descr="I" id="176" name="Google Shape;176;p28" title="MathEquation,#000000"/>
            <p:cNvPicPr preferRelativeResize="0"/>
            <p:nvPr/>
          </p:nvPicPr>
          <p:blipFill>
            <a:blip r:embed="rId5">
              <a:alphaModFix/>
            </a:blip>
            <a:stretch>
              <a:fillRect/>
            </a:stretch>
          </p:blipFill>
          <p:spPr>
            <a:xfrm>
              <a:off x="6611875" y="3628350"/>
              <a:ext cx="211962" cy="381002"/>
            </a:xfrm>
            <a:prstGeom prst="rect">
              <a:avLst/>
            </a:prstGeom>
            <a:noFill/>
            <a:ln>
              <a:noFill/>
            </a:ln>
          </p:spPr>
        </p:pic>
      </p:grpSp>
      <p:grpSp>
        <p:nvGrpSpPr>
          <p:cNvPr id="177" name="Google Shape;177;p28"/>
          <p:cNvGrpSpPr/>
          <p:nvPr/>
        </p:nvGrpSpPr>
        <p:grpSpPr>
          <a:xfrm>
            <a:off x="2092575" y="2457300"/>
            <a:ext cx="5059790" cy="355600"/>
            <a:chOff x="2092575" y="2457300"/>
            <a:chExt cx="5059790" cy="355600"/>
          </a:xfrm>
        </p:grpSpPr>
        <p:grpSp>
          <p:nvGrpSpPr>
            <p:cNvPr id="178" name="Google Shape;178;p28"/>
            <p:cNvGrpSpPr/>
            <p:nvPr/>
          </p:nvGrpSpPr>
          <p:grpSpPr>
            <a:xfrm>
              <a:off x="2092575" y="2457300"/>
              <a:ext cx="5059790" cy="355600"/>
              <a:chOff x="2092575" y="2457300"/>
              <a:chExt cx="5059790" cy="355600"/>
            </a:xfrm>
          </p:grpSpPr>
          <p:grpSp>
            <p:nvGrpSpPr>
              <p:cNvPr id="179" name="Google Shape;179;p28"/>
              <p:cNvGrpSpPr/>
              <p:nvPr/>
            </p:nvGrpSpPr>
            <p:grpSpPr>
              <a:xfrm>
                <a:off x="3340305" y="2480146"/>
                <a:ext cx="3812060" cy="309904"/>
                <a:chOff x="4054605" y="2297821"/>
                <a:chExt cx="3812060" cy="309904"/>
              </a:xfrm>
            </p:grpSpPr>
            <p:pic>
              <p:nvPicPr>
                <p:cNvPr descr="n" id="180" name="Google Shape;180;p28" title="MathEquation,#ff0000"/>
                <p:cNvPicPr preferRelativeResize="0"/>
                <p:nvPr/>
              </p:nvPicPr>
              <p:blipFill>
                <a:blip r:embed="rId6">
                  <a:alphaModFix/>
                </a:blip>
                <a:stretch>
                  <a:fillRect/>
                </a:stretch>
              </p:blipFill>
              <p:spPr>
                <a:xfrm>
                  <a:off x="4054605" y="2379351"/>
                  <a:ext cx="194500" cy="215899"/>
                </a:xfrm>
                <a:prstGeom prst="rect">
                  <a:avLst/>
                </a:prstGeom>
                <a:noFill/>
                <a:ln>
                  <a:noFill/>
                </a:ln>
              </p:spPr>
            </p:pic>
            <p:sp>
              <p:nvSpPr>
                <p:cNvPr id="181" name="Google Shape;181;p28"/>
                <p:cNvSpPr/>
                <p:nvPr/>
              </p:nvSpPr>
              <p:spPr>
                <a:xfrm>
                  <a:off x="4678413" y="2297825"/>
                  <a:ext cx="1458600" cy="309900"/>
                </a:xfrm>
                <a:prstGeom prst="rightArrow">
                  <a:avLst>
                    <a:gd fmla="val 50000" name="adj1"/>
                    <a:gd fmla="val 50000" name="adj2"/>
                  </a:avLst>
                </a:prstGeom>
                <a:solidFill>
                  <a:srgbClr val="88888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N" id="182" name="Google Shape;182;p28" title="MathEquation,#ff0000"/>
                <p:cNvPicPr preferRelativeResize="0"/>
                <p:nvPr/>
              </p:nvPicPr>
              <p:blipFill>
                <a:blip r:embed="rId7">
                  <a:alphaModFix/>
                </a:blip>
                <a:stretch>
                  <a:fillRect/>
                </a:stretch>
              </p:blipFill>
              <p:spPr>
                <a:xfrm>
                  <a:off x="7531871" y="2297821"/>
                  <a:ext cx="334794" cy="309904"/>
                </a:xfrm>
                <a:prstGeom prst="rect">
                  <a:avLst/>
                </a:prstGeom>
                <a:noFill/>
                <a:ln>
                  <a:noFill/>
                </a:ln>
              </p:spPr>
            </p:pic>
          </p:grpSp>
          <p:pic>
            <p:nvPicPr>
              <p:cNvPr descr="i^{(m)}_{x,y} = l_mK_d" id="183" name="Google Shape;183;p28" title="MathEquation,#000000"/>
              <p:cNvPicPr preferRelativeResize="0"/>
              <p:nvPr/>
            </p:nvPicPr>
            <p:blipFill>
              <a:blip r:embed="rId8">
                <a:alphaModFix/>
              </a:blip>
              <a:stretch>
                <a:fillRect/>
              </a:stretch>
            </p:blipFill>
            <p:spPr>
              <a:xfrm>
                <a:off x="2092575" y="2457300"/>
                <a:ext cx="1247720" cy="355600"/>
              </a:xfrm>
              <a:prstGeom prst="rect">
                <a:avLst/>
              </a:prstGeom>
              <a:noFill/>
              <a:ln>
                <a:noFill/>
              </a:ln>
            </p:spPr>
          </p:pic>
        </p:grpSp>
        <p:pic>
          <p:nvPicPr>
            <p:cNvPr descr="I = LK_d" id="184" name="Google Shape;184;p28" title="MathEquation,#000000"/>
            <p:cNvPicPr preferRelativeResize="0"/>
            <p:nvPr/>
          </p:nvPicPr>
          <p:blipFill>
            <a:blip r:embed="rId9">
              <a:alphaModFix/>
            </a:blip>
            <a:stretch>
              <a:fillRect/>
            </a:stretch>
          </p:blipFill>
          <p:spPr>
            <a:xfrm>
              <a:off x="5647899" y="2480925"/>
              <a:ext cx="1152700" cy="308350"/>
            </a:xfrm>
            <a:prstGeom prst="rect">
              <a:avLst/>
            </a:prstGeom>
            <a:noFill/>
            <a:ln>
              <a:noFill/>
            </a:ln>
          </p:spPr>
        </p:pic>
      </p:grpSp>
      <p:grpSp>
        <p:nvGrpSpPr>
          <p:cNvPr id="185" name="Google Shape;185;p28"/>
          <p:cNvGrpSpPr/>
          <p:nvPr/>
        </p:nvGrpSpPr>
        <p:grpSpPr>
          <a:xfrm>
            <a:off x="5962875" y="3219338"/>
            <a:ext cx="2602900" cy="1599225"/>
            <a:chOff x="5962875" y="3219338"/>
            <a:chExt cx="2602900" cy="1599225"/>
          </a:xfrm>
        </p:grpSpPr>
        <p:grpSp>
          <p:nvGrpSpPr>
            <p:cNvPr id="186" name="Google Shape;186;p28"/>
            <p:cNvGrpSpPr/>
            <p:nvPr/>
          </p:nvGrpSpPr>
          <p:grpSpPr>
            <a:xfrm>
              <a:off x="5962875" y="3219338"/>
              <a:ext cx="2602900" cy="1599225"/>
              <a:chOff x="509100" y="3322750"/>
              <a:chExt cx="2602900" cy="1599225"/>
            </a:xfrm>
          </p:grpSpPr>
          <p:sp>
            <p:nvSpPr>
              <p:cNvPr id="187" name="Google Shape;187;p28"/>
              <p:cNvSpPr/>
              <p:nvPr/>
            </p:nvSpPr>
            <p:spPr>
              <a:xfrm rot="5400000">
                <a:off x="1620100" y="2947450"/>
                <a:ext cx="1116600" cy="1867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txBox="1"/>
              <p:nvPr/>
            </p:nvSpPr>
            <p:spPr>
              <a:xfrm>
                <a:off x="509100" y="4039150"/>
                <a:ext cx="76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latin typeface="Calibri"/>
                    <a:ea typeface="Calibri"/>
                    <a:cs typeface="Calibri"/>
                    <a:sym typeface="Calibri"/>
                  </a:rPr>
                  <a:t>3</a:t>
                </a:r>
                <a:endParaRPr>
                  <a:latin typeface="Calibri"/>
                  <a:ea typeface="Calibri"/>
                  <a:cs typeface="Calibri"/>
                  <a:sym typeface="Calibri"/>
                </a:endParaRPr>
              </a:p>
            </p:txBody>
          </p:sp>
          <p:sp>
            <p:nvSpPr>
              <p:cNvPr id="189" name="Google Shape;189;p28"/>
              <p:cNvSpPr txBox="1"/>
              <p:nvPr/>
            </p:nvSpPr>
            <p:spPr>
              <a:xfrm>
                <a:off x="1890100" y="4521775"/>
                <a:ext cx="5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Calibri"/>
                    <a:ea typeface="Calibri"/>
                    <a:cs typeface="Calibri"/>
                    <a:sym typeface="Calibri"/>
                  </a:rPr>
                  <a:t>w * h</a:t>
                </a:r>
                <a:endParaRPr>
                  <a:latin typeface="Calibri"/>
                  <a:ea typeface="Calibri"/>
                  <a:cs typeface="Calibri"/>
                  <a:sym typeface="Calibri"/>
                </a:endParaRPr>
              </a:p>
            </p:txBody>
          </p:sp>
        </p:grpSp>
        <p:pic>
          <p:nvPicPr>
            <p:cNvPr descr="K_dN" id="190" name="Google Shape;190;p28" title="MathEquation,#ff0000"/>
            <p:cNvPicPr preferRelativeResize="0"/>
            <p:nvPr/>
          </p:nvPicPr>
          <p:blipFill>
            <a:blip r:embed="rId10">
              <a:alphaModFix/>
            </a:blip>
            <a:stretch>
              <a:fillRect/>
            </a:stretch>
          </p:blipFill>
          <p:spPr>
            <a:xfrm>
              <a:off x="7253025" y="3605475"/>
              <a:ext cx="764732" cy="3556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idx="1" type="body"/>
          </p:nvPr>
        </p:nvSpPr>
        <p:spPr>
          <a:xfrm>
            <a:off x="440400" y="1369225"/>
            <a:ext cx="82632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zh-TW"/>
              <a:t>Solving this equation through pseudo-inverse (or QR , SVD d</a:t>
            </a:r>
            <a:r>
              <a:rPr lang="zh-TW"/>
              <a:t>ecomposition</a:t>
            </a:r>
            <a:r>
              <a:rPr lang="zh-TW"/>
              <a:t>)  </a:t>
            </a:r>
            <a:endParaRPr/>
          </a:p>
        </p:txBody>
      </p:sp>
      <p:sp>
        <p:nvSpPr>
          <p:cNvPr id="196" name="Google Shape;196;p29"/>
          <p:cNvSpPr txBox="1"/>
          <p:nvPr>
            <p:ph type="title"/>
          </p:nvPr>
        </p:nvSpPr>
        <p:spPr>
          <a:xfrm>
            <a:off x="628650" y="28299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7200"/>
              <a:buFont typeface="Calibri"/>
              <a:buNone/>
            </a:pPr>
            <a:r>
              <a:rPr b="1" lang="zh-TW" sz="7200">
                <a:latin typeface="Calibri"/>
                <a:ea typeface="Calibri"/>
                <a:cs typeface="Calibri"/>
                <a:sym typeface="Calibri"/>
              </a:rPr>
              <a:t>Normal Estimation</a:t>
            </a:r>
            <a:endParaRPr b="1" sz="7200">
              <a:latin typeface="Calibri"/>
              <a:ea typeface="Calibri"/>
              <a:cs typeface="Calibri"/>
              <a:sym typeface="Calibri"/>
            </a:endParaRPr>
          </a:p>
        </p:txBody>
      </p:sp>
      <p:grpSp>
        <p:nvGrpSpPr>
          <p:cNvPr id="197" name="Google Shape;197;p29"/>
          <p:cNvGrpSpPr/>
          <p:nvPr/>
        </p:nvGrpSpPr>
        <p:grpSpPr>
          <a:xfrm>
            <a:off x="30999" y="2137875"/>
            <a:ext cx="9081998" cy="381875"/>
            <a:chOff x="77049" y="2137875"/>
            <a:chExt cx="9081998" cy="381875"/>
          </a:xfrm>
        </p:grpSpPr>
        <p:grpSp>
          <p:nvGrpSpPr>
            <p:cNvPr id="198" name="Google Shape;198;p29"/>
            <p:cNvGrpSpPr/>
            <p:nvPr/>
          </p:nvGrpSpPr>
          <p:grpSpPr>
            <a:xfrm>
              <a:off x="77049" y="2137875"/>
              <a:ext cx="7234733" cy="381875"/>
              <a:chOff x="102274" y="2112700"/>
              <a:chExt cx="7234733" cy="381875"/>
            </a:xfrm>
          </p:grpSpPr>
          <p:pic>
            <p:nvPicPr>
              <p:cNvPr descr="N" id="199" name="Google Shape;199;p29" title="MathEquation,#ff0000"/>
              <p:cNvPicPr preferRelativeResize="0"/>
              <p:nvPr/>
            </p:nvPicPr>
            <p:blipFill>
              <a:blip r:embed="rId3">
                <a:alphaModFix/>
              </a:blip>
              <a:stretch>
                <a:fillRect/>
              </a:stretch>
            </p:blipFill>
            <p:spPr>
              <a:xfrm>
                <a:off x="4823121" y="2161821"/>
                <a:ext cx="334794" cy="309904"/>
              </a:xfrm>
              <a:prstGeom prst="rect">
                <a:avLst/>
              </a:prstGeom>
              <a:noFill/>
              <a:ln>
                <a:noFill/>
              </a:ln>
            </p:spPr>
          </p:pic>
          <p:sp>
            <p:nvSpPr>
              <p:cNvPr id="200" name="Google Shape;200;p29"/>
              <p:cNvSpPr/>
              <p:nvPr/>
            </p:nvSpPr>
            <p:spPr>
              <a:xfrm>
                <a:off x="1731150" y="2135550"/>
                <a:ext cx="1109700" cy="309900"/>
              </a:xfrm>
              <a:prstGeom prst="rightArrow">
                <a:avLst>
                  <a:gd fmla="val 50000" name="adj1"/>
                  <a:gd fmla="val 50000" name="adj2"/>
                </a:avLst>
              </a:prstGeom>
              <a:solidFill>
                <a:srgbClr val="88888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5250900" y="2135550"/>
                <a:ext cx="1109700" cy="309900"/>
              </a:xfrm>
              <a:prstGeom prst="rightArrow">
                <a:avLst>
                  <a:gd fmla="val 50000" name="adj1"/>
                  <a:gd fmla="val 50000" name="adj2"/>
                </a:avLst>
              </a:prstGeom>
              <a:solidFill>
                <a:srgbClr val="88888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29"/>
              <p:cNvGrpSpPr/>
              <p:nvPr/>
            </p:nvGrpSpPr>
            <p:grpSpPr>
              <a:xfrm>
                <a:off x="102274" y="2161821"/>
                <a:ext cx="1504465" cy="309904"/>
                <a:chOff x="5647899" y="2480146"/>
                <a:chExt cx="1504465" cy="309904"/>
              </a:xfrm>
            </p:grpSpPr>
            <p:pic>
              <p:nvPicPr>
                <p:cNvPr descr="N" id="203" name="Google Shape;203;p29" title="MathEquation,#ff0000"/>
                <p:cNvPicPr preferRelativeResize="0"/>
                <p:nvPr/>
              </p:nvPicPr>
              <p:blipFill>
                <a:blip r:embed="rId3">
                  <a:alphaModFix/>
                </a:blip>
                <a:stretch>
                  <a:fillRect/>
                </a:stretch>
              </p:blipFill>
              <p:spPr>
                <a:xfrm>
                  <a:off x="6817571" y="2480146"/>
                  <a:ext cx="334794" cy="309904"/>
                </a:xfrm>
                <a:prstGeom prst="rect">
                  <a:avLst/>
                </a:prstGeom>
                <a:noFill/>
                <a:ln>
                  <a:noFill/>
                </a:ln>
              </p:spPr>
            </p:pic>
            <p:pic>
              <p:nvPicPr>
                <p:cNvPr descr="I = LK_d" id="204" name="Google Shape;204;p29" title="MathEquation,#000000"/>
                <p:cNvPicPr preferRelativeResize="0"/>
                <p:nvPr/>
              </p:nvPicPr>
              <p:blipFill>
                <a:blip r:embed="rId4">
                  <a:alphaModFix/>
                </a:blip>
                <a:stretch>
                  <a:fillRect/>
                </a:stretch>
              </p:blipFill>
              <p:spPr>
                <a:xfrm>
                  <a:off x="5647899" y="2480925"/>
                  <a:ext cx="1152700" cy="308350"/>
                </a:xfrm>
                <a:prstGeom prst="rect">
                  <a:avLst/>
                </a:prstGeom>
                <a:noFill/>
                <a:ln>
                  <a:noFill/>
                </a:ln>
              </p:spPr>
            </p:pic>
          </p:grpSp>
          <p:pic>
            <p:nvPicPr>
              <p:cNvPr descr="K_dN" id="205" name="Google Shape;205;p29" title="MathEquation,#ff0000"/>
              <p:cNvPicPr preferRelativeResize="0"/>
              <p:nvPr/>
            </p:nvPicPr>
            <p:blipFill>
              <a:blip r:embed="rId5">
                <a:alphaModFix/>
              </a:blip>
              <a:stretch>
                <a:fillRect/>
              </a:stretch>
            </p:blipFill>
            <p:spPr>
              <a:xfrm>
                <a:off x="6572275" y="2138975"/>
                <a:ext cx="764732" cy="355600"/>
              </a:xfrm>
              <a:prstGeom prst="rect">
                <a:avLst/>
              </a:prstGeom>
              <a:noFill/>
              <a:ln>
                <a:noFill/>
              </a:ln>
            </p:spPr>
          </p:pic>
          <p:pic>
            <p:nvPicPr>
              <p:cNvPr descr="L^TI = L^TLK_d" id="206" name="Google Shape;206;p29" title="MathEquation,#000000"/>
              <p:cNvPicPr preferRelativeResize="0"/>
              <p:nvPr/>
            </p:nvPicPr>
            <p:blipFill>
              <a:blip r:embed="rId6">
                <a:alphaModFix/>
              </a:blip>
              <a:stretch>
                <a:fillRect/>
              </a:stretch>
            </p:blipFill>
            <p:spPr>
              <a:xfrm>
                <a:off x="2840850" y="2112700"/>
                <a:ext cx="1975556" cy="355600"/>
              </a:xfrm>
              <a:prstGeom prst="rect">
                <a:avLst/>
              </a:prstGeom>
              <a:noFill/>
              <a:ln>
                <a:noFill/>
              </a:ln>
            </p:spPr>
          </p:pic>
        </p:grpSp>
        <p:pic>
          <p:nvPicPr>
            <p:cNvPr descr="= (L^TL)^{-1}L^TI" id="207" name="Google Shape;207;p29" title="MathEquation,#000000"/>
            <p:cNvPicPr preferRelativeResize="0"/>
            <p:nvPr/>
          </p:nvPicPr>
          <p:blipFill>
            <a:blip r:embed="rId7">
              <a:alphaModFix/>
            </a:blip>
            <a:stretch>
              <a:fillRect/>
            </a:stretch>
          </p:blipFill>
          <p:spPr>
            <a:xfrm>
              <a:off x="7311775" y="2151013"/>
              <a:ext cx="1847272" cy="355600"/>
            </a:xfrm>
            <a:prstGeom prst="rect">
              <a:avLst/>
            </a:prstGeom>
            <a:noFill/>
            <a:ln>
              <a:noFill/>
            </a:ln>
          </p:spPr>
        </p:pic>
      </p:grpSp>
      <p:pic>
        <p:nvPicPr>
          <p:cNvPr id="208" name="Google Shape;208;p29"/>
          <p:cNvPicPr preferRelativeResize="0"/>
          <p:nvPr/>
        </p:nvPicPr>
        <p:blipFill>
          <a:blip r:embed="rId8">
            <a:alphaModFix/>
          </a:blip>
          <a:stretch>
            <a:fillRect/>
          </a:stretch>
        </p:blipFill>
        <p:spPr>
          <a:xfrm>
            <a:off x="1845815" y="2622675"/>
            <a:ext cx="2291210" cy="2429900"/>
          </a:xfrm>
          <a:prstGeom prst="rect">
            <a:avLst/>
          </a:prstGeom>
          <a:noFill/>
          <a:ln cap="flat" cmpd="sng" w="9525">
            <a:solidFill>
              <a:schemeClr val="dk1"/>
            </a:solidFill>
            <a:prstDash val="solid"/>
            <a:round/>
            <a:headEnd len="sm" w="sm" type="none"/>
            <a:tailEnd len="sm" w="sm" type="none"/>
          </a:ln>
        </p:spPr>
      </p:pic>
      <p:cxnSp>
        <p:nvCxnSpPr>
          <p:cNvPr id="209" name="Google Shape;209;p29"/>
          <p:cNvCxnSpPr/>
          <p:nvPr/>
        </p:nvCxnSpPr>
        <p:spPr>
          <a:xfrm flipH="1">
            <a:off x="3706550" y="2673150"/>
            <a:ext cx="58800" cy="151200"/>
          </a:xfrm>
          <a:prstGeom prst="straightConnector1">
            <a:avLst/>
          </a:prstGeom>
          <a:noFill/>
          <a:ln cap="flat" cmpd="sng" w="9525">
            <a:solidFill>
              <a:schemeClr val="dk2"/>
            </a:solidFill>
            <a:prstDash val="solid"/>
            <a:round/>
            <a:headEnd len="med" w="med" type="none"/>
            <a:tailEnd len="med" w="med" type="none"/>
          </a:ln>
        </p:spPr>
      </p:cxnSp>
      <p:sp>
        <p:nvSpPr>
          <p:cNvPr id="210" name="Google Shape;210;p29"/>
          <p:cNvSpPr txBox="1"/>
          <p:nvPr/>
        </p:nvSpPr>
        <p:spPr>
          <a:xfrm>
            <a:off x="4572000" y="2800825"/>
            <a:ext cx="389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latin typeface="Calibri"/>
                <a:ea typeface="Calibri"/>
                <a:cs typeface="Calibri"/>
                <a:sym typeface="Calibri"/>
              </a:rPr>
              <a:t>The result is </a:t>
            </a:r>
            <a:r>
              <a:rPr lang="zh-TW">
                <a:solidFill>
                  <a:srgbClr val="FF0000"/>
                </a:solidFill>
                <a:latin typeface="Calibri"/>
                <a:ea typeface="Calibri"/>
                <a:cs typeface="Calibri"/>
                <a:sym typeface="Calibri"/>
              </a:rPr>
              <a:t>KdN</a:t>
            </a:r>
            <a:r>
              <a:rPr lang="zh-TW">
                <a:latin typeface="Calibri"/>
                <a:ea typeface="Calibri"/>
                <a:cs typeface="Calibri"/>
                <a:sym typeface="Calibri"/>
              </a:rPr>
              <a:t> but we need “</a:t>
            </a:r>
            <a:r>
              <a:rPr lang="zh-TW">
                <a:solidFill>
                  <a:srgbClr val="FF0000"/>
                </a:solidFill>
                <a:latin typeface="Calibri"/>
                <a:ea typeface="Calibri"/>
                <a:cs typeface="Calibri"/>
                <a:sym typeface="Calibri"/>
              </a:rPr>
              <a:t>unit normal vector</a:t>
            </a:r>
            <a:r>
              <a:rPr lang="zh-TW">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zh-TW">
                <a:latin typeface="Calibri"/>
                <a:ea typeface="Calibri"/>
                <a:cs typeface="Calibri"/>
                <a:sym typeface="Calibri"/>
              </a:rPr>
              <a:t>Fortunately for </a:t>
            </a:r>
            <a:r>
              <a:rPr lang="zh-TW">
                <a:solidFill>
                  <a:srgbClr val="FF0000"/>
                </a:solidFill>
                <a:latin typeface="Calibri"/>
                <a:ea typeface="Calibri"/>
                <a:cs typeface="Calibri"/>
                <a:sym typeface="Calibri"/>
              </a:rPr>
              <a:t>n(x,y)</a:t>
            </a:r>
            <a:r>
              <a:rPr lang="zh-TW">
                <a:latin typeface="Calibri"/>
                <a:ea typeface="Calibri"/>
                <a:cs typeface="Calibri"/>
                <a:sym typeface="Calibri"/>
              </a:rPr>
              <a:t> , </a:t>
            </a:r>
            <a:r>
              <a:rPr lang="zh-TW">
                <a:solidFill>
                  <a:srgbClr val="FF0000"/>
                </a:solidFill>
                <a:latin typeface="Calibri"/>
                <a:ea typeface="Calibri"/>
                <a:cs typeface="Calibri"/>
                <a:sym typeface="Calibri"/>
              </a:rPr>
              <a:t>Kd(x,y)</a:t>
            </a:r>
            <a:r>
              <a:rPr lang="zh-TW">
                <a:latin typeface="Calibri"/>
                <a:ea typeface="Calibri"/>
                <a:cs typeface="Calibri"/>
                <a:sym typeface="Calibri"/>
              </a:rPr>
              <a:t> is a constant so we can directly apply vector normalization on </a:t>
            </a:r>
            <a:r>
              <a:rPr lang="zh-TW">
                <a:solidFill>
                  <a:srgbClr val="FF0000"/>
                </a:solidFill>
                <a:latin typeface="Calibri"/>
                <a:ea typeface="Calibri"/>
                <a:cs typeface="Calibri"/>
                <a:sym typeface="Calibri"/>
              </a:rPr>
              <a:t>KdN(x,y)</a:t>
            </a:r>
            <a:endParaRPr>
              <a:solidFill>
                <a:srgbClr val="FF0000"/>
              </a:solidFill>
              <a:latin typeface="Calibri"/>
              <a:ea typeface="Calibri"/>
              <a:cs typeface="Calibri"/>
              <a:sym typeface="Calibri"/>
            </a:endParaRPr>
          </a:p>
        </p:txBody>
      </p:sp>
      <p:pic>
        <p:nvPicPr>
          <p:cNvPr descr="N = \frac{K_dN}{||K_dN||}" id="211" name="Google Shape;211;p29" title="MathEquation,#ff0000"/>
          <p:cNvPicPr preferRelativeResize="0"/>
          <p:nvPr/>
        </p:nvPicPr>
        <p:blipFill>
          <a:blip r:embed="rId9">
            <a:alphaModFix/>
          </a:blip>
          <a:stretch>
            <a:fillRect/>
          </a:stretch>
        </p:blipFill>
        <p:spPr>
          <a:xfrm>
            <a:off x="5899063" y="3913200"/>
            <a:ext cx="1244082"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626165" y="273844"/>
            <a:ext cx="8420431"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6600"/>
              <a:buFont typeface="Calibri"/>
              <a:buNone/>
            </a:pPr>
            <a:r>
              <a:rPr b="1" lang="zh-TW" sz="6000">
                <a:latin typeface="Calibri"/>
                <a:ea typeface="Calibri"/>
                <a:cs typeface="Calibri"/>
                <a:sym typeface="Calibri"/>
              </a:rPr>
              <a:t>Surface Reconstruction 1.</a:t>
            </a:r>
            <a:endParaRPr b="1" sz="6000">
              <a:latin typeface="Calibri"/>
              <a:ea typeface="Calibri"/>
              <a:cs typeface="Calibri"/>
              <a:sym typeface="Calibri"/>
            </a:endParaRPr>
          </a:p>
        </p:txBody>
      </p:sp>
      <p:pic>
        <p:nvPicPr>
          <p:cNvPr id="217" name="Google Shape;217;p30"/>
          <p:cNvPicPr preferRelativeResize="0"/>
          <p:nvPr/>
        </p:nvPicPr>
        <p:blipFill rotWithShape="1">
          <a:blip r:embed="rId3">
            <a:alphaModFix/>
          </a:blip>
          <a:srcRect b="0" l="0" r="0" t="0"/>
          <a:stretch/>
        </p:blipFill>
        <p:spPr>
          <a:xfrm>
            <a:off x="1433299" y="1268016"/>
            <a:ext cx="6140318" cy="36801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628650" y="273844"/>
            <a:ext cx="8203262"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6600"/>
              <a:buFont typeface="Calibri"/>
              <a:buNone/>
            </a:pPr>
            <a:r>
              <a:rPr b="1" lang="zh-TW" sz="6000">
                <a:latin typeface="Calibri"/>
                <a:ea typeface="Calibri"/>
                <a:cs typeface="Calibri"/>
                <a:sym typeface="Calibri"/>
              </a:rPr>
              <a:t>Surface Reconstruction 1.</a:t>
            </a:r>
            <a:endParaRPr b="1" sz="6000">
              <a:latin typeface="Calibri"/>
              <a:ea typeface="Calibri"/>
              <a:cs typeface="Calibri"/>
              <a:sym typeface="Calibri"/>
            </a:endParaRPr>
          </a:p>
        </p:txBody>
      </p:sp>
      <p:pic>
        <p:nvPicPr>
          <p:cNvPr id="223" name="Google Shape;223;p31"/>
          <p:cNvPicPr preferRelativeResize="0"/>
          <p:nvPr/>
        </p:nvPicPr>
        <p:blipFill rotWithShape="1">
          <a:blip r:embed="rId3">
            <a:alphaModFix/>
          </a:blip>
          <a:srcRect b="0" l="0" r="0" t="0"/>
          <a:stretch/>
        </p:blipFill>
        <p:spPr>
          <a:xfrm>
            <a:off x="871295" y="1387809"/>
            <a:ext cx="7401409" cy="35689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628650" y="273844"/>
            <a:ext cx="8334458"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6600"/>
              <a:buFont typeface="Calibri"/>
              <a:buNone/>
            </a:pPr>
            <a:r>
              <a:rPr b="1" lang="zh-TW" sz="6000">
                <a:latin typeface="Calibri"/>
                <a:ea typeface="Calibri"/>
                <a:cs typeface="Calibri"/>
                <a:sym typeface="Calibri"/>
              </a:rPr>
              <a:t>Surface Reconstruction 1.</a:t>
            </a:r>
            <a:endParaRPr b="1" sz="6000">
              <a:latin typeface="Calibri"/>
              <a:ea typeface="Calibri"/>
              <a:cs typeface="Calibri"/>
              <a:sym typeface="Calibri"/>
            </a:endParaRPr>
          </a:p>
        </p:txBody>
      </p:sp>
      <p:sp>
        <p:nvSpPr>
          <p:cNvPr id="229" name="Google Shape;229;p32"/>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zh-TW"/>
              <a:t>Other Tips</a:t>
            </a:r>
            <a:endParaRPr/>
          </a:p>
          <a:p>
            <a:pPr indent="-165100" lvl="1" marL="520700" rtl="0" algn="l">
              <a:lnSpc>
                <a:spcPct val="90000"/>
              </a:lnSpc>
              <a:spcBef>
                <a:spcPts val="0"/>
              </a:spcBef>
              <a:spcAft>
                <a:spcPts val="0"/>
              </a:spcAft>
              <a:buSzPts val="1200"/>
              <a:buFont typeface="Calibri"/>
              <a:buChar char="●"/>
            </a:pPr>
            <a:r>
              <a:rPr lang="zh-TW"/>
              <a:t>You may need to use some method such like </a:t>
            </a:r>
            <a:r>
              <a:rPr lang="zh-TW">
                <a:solidFill>
                  <a:srgbClr val="00B0F0"/>
                </a:solidFill>
              </a:rPr>
              <a:t>integral from different direction or begining at different initial point</a:t>
            </a:r>
            <a:r>
              <a:rPr lang="zh-TW"/>
              <a:t> and average those result to let surface more smooth</a:t>
            </a:r>
            <a:endParaRPr/>
          </a:p>
          <a:p>
            <a:pPr indent="0" lvl="1" marL="0" rtl="0" algn="l">
              <a:lnSpc>
                <a:spcPct val="90000"/>
              </a:lnSpc>
              <a:spcBef>
                <a:spcPts val="400"/>
              </a:spcBef>
              <a:spcAft>
                <a:spcPts val="0"/>
              </a:spcAft>
              <a:buClr>
                <a:schemeClr val="dk1"/>
              </a:buClr>
              <a:buSzPts val="1800"/>
              <a:buNone/>
            </a:pPr>
            <a:r>
              <a:t/>
            </a:r>
            <a:endParaRPr/>
          </a:p>
          <a:p>
            <a:pPr indent="-152400" lvl="1" marL="520700" rtl="0" algn="l">
              <a:lnSpc>
                <a:spcPct val="90000"/>
              </a:lnSpc>
              <a:spcBef>
                <a:spcPts val="400"/>
              </a:spcBef>
              <a:spcAft>
                <a:spcPts val="0"/>
              </a:spcAft>
              <a:buSzPts val="1400"/>
              <a:buChar char="●"/>
            </a:pPr>
            <a:r>
              <a:rPr lang="zh-TW">
                <a:solidFill>
                  <a:srgbClr val="00B0F0"/>
                </a:solidFill>
              </a:rPr>
              <a:t>Sanity Check</a:t>
            </a:r>
            <a:endParaRPr/>
          </a:p>
        </p:txBody>
      </p:sp>
      <p:pic>
        <p:nvPicPr>
          <p:cNvPr id="230" name="Google Shape;230;p32"/>
          <p:cNvPicPr preferRelativeResize="0"/>
          <p:nvPr/>
        </p:nvPicPr>
        <p:blipFill rotWithShape="1">
          <a:blip r:embed="rId3">
            <a:alphaModFix/>
          </a:blip>
          <a:srcRect b="0" l="0" r="0" t="0"/>
          <a:stretch/>
        </p:blipFill>
        <p:spPr>
          <a:xfrm>
            <a:off x="2626831" y="2571756"/>
            <a:ext cx="1671638" cy="7072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628650" y="273844"/>
            <a:ext cx="83346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6600"/>
              <a:buFont typeface="Calibri"/>
              <a:buNone/>
            </a:pPr>
            <a:r>
              <a:rPr b="1" lang="zh-TW" sz="6000">
                <a:latin typeface="Calibri"/>
                <a:ea typeface="Calibri"/>
                <a:cs typeface="Calibri"/>
                <a:sym typeface="Calibri"/>
              </a:rPr>
              <a:t>Surface Reconstruction 2.</a:t>
            </a:r>
            <a:endParaRPr b="1" sz="6000">
              <a:latin typeface="Calibri"/>
              <a:ea typeface="Calibri"/>
              <a:cs typeface="Calibri"/>
              <a:sym typeface="Calibri"/>
            </a:endParaRPr>
          </a:p>
        </p:txBody>
      </p:sp>
      <p:sp>
        <p:nvSpPr>
          <p:cNvPr id="236" name="Google Shape;236;p33"/>
          <p:cNvSpPr txBox="1"/>
          <p:nvPr>
            <p:ph idx="1" type="body"/>
          </p:nvPr>
        </p:nvSpPr>
        <p:spPr>
          <a:xfrm>
            <a:off x="510975" y="1344019"/>
            <a:ext cx="78867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zh-TW"/>
              <a:t>The Normal </a:t>
            </a:r>
            <a:r>
              <a:rPr lang="zh-TW">
                <a:solidFill>
                  <a:srgbClr val="FF0000"/>
                </a:solidFill>
              </a:rPr>
              <a:t>n</a:t>
            </a:r>
            <a:r>
              <a:rPr lang="zh-TW"/>
              <a:t> must be orthogonal to the vector </a:t>
            </a:r>
            <a:r>
              <a:rPr lang="zh-TW">
                <a:solidFill>
                  <a:srgbClr val="FF0000"/>
                </a:solidFill>
              </a:rPr>
              <a:t>v</a:t>
            </a:r>
            <a:r>
              <a:rPr lang="zh-TW">
                <a:solidFill>
                  <a:srgbClr val="FF0000"/>
                </a:solidFill>
              </a:rPr>
              <a:t>1</a:t>
            </a:r>
            <a:r>
              <a:rPr lang="zh-TW"/>
              <a:t> &amp; </a:t>
            </a:r>
            <a:r>
              <a:rPr lang="zh-TW">
                <a:solidFill>
                  <a:srgbClr val="FF0000"/>
                </a:solidFill>
              </a:rPr>
              <a:t>v</a:t>
            </a:r>
            <a:r>
              <a:rPr lang="zh-TW">
                <a:solidFill>
                  <a:srgbClr val="FF0000"/>
                </a:solidFill>
              </a:rPr>
              <a:t>2</a:t>
            </a:r>
            <a:endParaRPr/>
          </a:p>
        </p:txBody>
      </p:sp>
      <p:pic>
        <p:nvPicPr>
          <p:cNvPr id="237" name="Google Shape;237;p33"/>
          <p:cNvPicPr preferRelativeResize="0"/>
          <p:nvPr/>
        </p:nvPicPr>
        <p:blipFill rotWithShape="1">
          <a:blip r:embed="rId3">
            <a:alphaModFix/>
          </a:blip>
          <a:srcRect b="10370" l="0" r="0" t="0"/>
          <a:stretch/>
        </p:blipFill>
        <p:spPr>
          <a:xfrm>
            <a:off x="4572000" y="2301050"/>
            <a:ext cx="4143300" cy="1782025"/>
          </a:xfrm>
          <a:prstGeom prst="rect">
            <a:avLst/>
          </a:prstGeom>
          <a:noFill/>
          <a:ln>
            <a:noFill/>
          </a:ln>
        </p:spPr>
      </p:pic>
      <p:cxnSp>
        <p:nvCxnSpPr>
          <p:cNvPr id="238" name="Google Shape;238;p33"/>
          <p:cNvCxnSpPr>
            <a:stCxn id="239" idx="2"/>
            <a:endCxn id="240" idx="0"/>
          </p:cNvCxnSpPr>
          <p:nvPr/>
        </p:nvCxnSpPr>
        <p:spPr>
          <a:xfrm>
            <a:off x="2059500" y="3238638"/>
            <a:ext cx="0" cy="585600"/>
          </a:xfrm>
          <a:prstGeom prst="straightConnector1">
            <a:avLst/>
          </a:prstGeom>
          <a:noFill/>
          <a:ln cap="flat" cmpd="sng" w="28575">
            <a:solidFill>
              <a:schemeClr val="dk2"/>
            </a:solidFill>
            <a:prstDash val="solid"/>
            <a:round/>
            <a:headEnd len="med" w="med" type="none"/>
            <a:tailEnd len="med" w="med" type="triangle"/>
          </a:ln>
        </p:spPr>
      </p:cxnSp>
      <p:sp>
        <p:nvSpPr>
          <p:cNvPr id="241" name="Google Shape;241;p33"/>
          <p:cNvSpPr txBox="1"/>
          <p:nvPr/>
        </p:nvSpPr>
        <p:spPr>
          <a:xfrm>
            <a:off x="4136700" y="4432650"/>
            <a:ext cx="50139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zh-TW">
                <a:latin typeface="Calibri"/>
                <a:ea typeface="Calibri"/>
                <a:cs typeface="Calibri"/>
                <a:sym typeface="Calibri"/>
              </a:rPr>
              <a:t>Reference : </a:t>
            </a:r>
            <a:r>
              <a:rPr lang="zh-TW" u="sng">
                <a:solidFill>
                  <a:schemeClr val="hlink"/>
                </a:solidFill>
                <a:latin typeface="Calibri"/>
                <a:ea typeface="Calibri"/>
                <a:cs typeface="Calibri"/>
                <a:sym typeface="Calibri"/>
                <a:hlinkClick r:id="rId4"/>
              </a:rPr>
              <a:t>https://pages.cs.wisc.edu/~csverma/CS766_09/Stereo/stereo.html</a:t>
            </a:r>
            <a:endParaRPr>
              <a:latin typeface="Calibri"/>
              <a:ea typeface="Calibri"/>
              <a:cs typeface="Calibri"/>
              <a:sym typeface="Calibri"/>
            </a:endParaRPr>
          </a:p>
        </p:txBody>
      </p:sp>
      <p:grpSp>
        <p:nvGrpSpPr>
          <p:cNvPr id="242" name="Google Shape;242;p33"/>
          <p:cNvGrpSpPr/>
          <p:nvPr/>
        </p:nvGrpSpPr>
        <p:grpSpPr>
          <a:xfrm>
            <a:off x="510975" y="2652950"/>
            <a:ext cx="3254100" cy="2352388"/>
            <a:chOff x="882600" y="2080250"/>
            <a:chExt cx="3254100" cy="2352388"/>
          </a:xfrm>
        </p:grpSpPr>
        <p:pic>
          <p:nvPicPr>
            <p:cNvPr id="240" name="Google Shape;240;p33"/>
            <p:cNvPicPr preferRelativeResize="0"/>
            <p:nvPr/>
          </p:nvPicPr>
          <p:blipFill>
            <a:blip r:embed="rId5">
              <a:alphaModFix/>
            </a:blip>
            <a:stretch>
              <a:fillRect/>
            </a:stretch>
          </p:blipFill>
          <p:spPr>
            <a:xfrm>
              <a:off x="1273838" y="3251538"/>
              <a:ext cx="2314575" cy="1181100"/>
            </a:xfrm>
            <a:prstGeom prst="rect">
              <a:avLst/>
            </a:prstGeom>
            <a:noFill/>
            <a:ln cap="flat" cmpd="sng" w="9525">
              <a:solidFill>
                <a:srgbClr val="FF0000"/>
              </a:solidFill>
              <a:prstDash val="solid"/>
              <a:round/>
              <a:headEnd len="sm" w="sm" type="none"/>
              <a:tailEnd len="sm" w="sm" type="none"/>
            </a:ln>
          </p:spPr>
        </p:pic>
        <p:grpSp>
          <p:nvGrpSpPr>
            <p:cNvPr id="243" name="Google Shape;243;p33"/>
            <p:cNvGrpSpPr/>
            <p:nvPr/>
          </p:nvGrpSpPr>
          <p:grpSpPr>
            <a:xfrm>
              <a:off x="882600" y="2080250"/>
              <a:ext cx="3254100" cy="585600"/>
              <a:chOff x="882625" y="1975575"/>
              <a:chExt cx="3254100" cy="585600"/>
            </a:xfrm>
          </p:grpSpPr>
          <p:sp>
            <p:nvSpPr>
              <p:cNvPr id="244" name="Google Shape;244;p33"/>
              <p:cNvSpPr/>
              <p:nvPr/>
            </p:nvSpPr>
            <p:spPr>
              <a:xfrm>
                <a:off x="882625" y="1975575"/>
                <a:ext cx="3254100" cy="585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33"/>
              <p:cNvGrpSpPr/>
              <p:nvPr/>
            </p:nvGrpSpPr>
            <p:grpSpPr>
              <a:xfrm>
                <a:off x="1008725" y="1982025"/>
                <a:ext cx="3001900" cy="572700"/>
                <a:chOff x="1008725" y="1982025"/>
                <a:chExt cx="3001900" cy="572700"/>
              </a:xfrm>
            </p:grpSpPr>
            <p:pic>
              <p:nvPicPr>
                <p:cNvPr descr="-n_x + n_z(z_{x+1,y} - z_{x,y}) = 0" id="246" name="Google Shape;246;p33" title="MathEquation,#000000"/>
                <p:cNvPicPr preferRelativeResize="0"/>
                <p:nvPr/>
              </p:nvPicPr>
              <p:blipFill rotWithShape="1">
                <a:blip r:embed="rId6">
                  <a:alphaModFix/>
                </a:blip>
                <a:srcRect b="0" l="6217" r="0" t="0"/>
                <a:stretch/>
              </p:blipFill>
              <p:spPr>
                <a:xfrm>
                  <a:off x="1008725" y="1982025"/>
                  <a:ext cx="3001900" cy="286350"/>
                </a:xfrm>
                <a:prstGeom prst="rect">
                  <a:avLst/>
                </a:prstGeom>
                <a:noFill/>
                <a:ln>
                  <a:noFill/>
                </a:ln>
              </p:spPr>
            </p:pic>
            <p:pic>
              <p:nvPicPr>
                <p:cNvPr descr="-n_y + n_z(z_{x,y+1} - z_{x,y}) = 0" id="247" name="Google Shape;247;p33" title="MathEquation,#000000"/>
                <p:cNvPicPr preferRelativeResize="0"/>
                <p:nvPr/>
              </p:nvPicPr>
              <p:blipFill rotWithShape="1">
                <a:blip r:embed="rId7">
                  <a:alphaModFix/>
                </a:blip>
                <a:srcRect b="0" l="6217" r="0" t="0"/>
                <a:stretch/>
              </p:blipFill>
              <p:spPr>
                <a:xfrm>
                  <a:off x="1008725" y="2268375"/>
                  <a:ext cx="3001900" cy="286350"/>
                </a:xfrm>
                <a:prstGeom prst="rect">
                  <a:avLst/>
                </a:prstGeom>
                <a:noFill/>
                <a:ln>
                  <a:noFill/>
                </a:ln>
              </p:spPr>
            </p:pic>
          </p:grpSp>
        </p:grpSp>
      </p:grpSp>
      <p:grpSp>
        <p:nvGrpSpPr>
          <p:cNvPr id="248" name="Google Shape;248;p33"/>
          <p:cNvGrpSpPr/>
          <p:nvPr/>
        </p:nvGrpSpPr>
        <p:grpSpPr>
          <a:xfrm>
            <a:off x="5185525" y="1648650"/>
            <a:ext cx="3054105" cy="923100"/>
            <a:chOff x="4572000" y="1734025"/>
            <a:chExt cx="3054105" cy="923100"/>
          </a:xfrm>
        </p:grpSpPr>
        <p:pic>
          <p:nvPicPr>
            <p:cNvPr id="249" name="Google Shape;249;p33"/>
            <p:cNvPicPr preferRelativeResize="0"/>
            <p:nvPr/>
          </p:nvPicPr>
          <p:blipFill>
            <a:blip r:embed="rId8">
              <a:alphaModFix/>
            </a:blip>
            <a:stretch>
              <a:fillRect/>
            </a:stretch>
          </p:blipFill>
          <p:spPr>
            <a:xfrm>
              <a:off x="4572000" y="1734025"/>
              <a:ext cx="2995275" cy="346235"/>
            </a:xfrm>
            <a:prstGeom prst="rect">
              <a:avLst/>
            </a:prstGeom>
            <a:noFill/>
            <a:ln>
              <a:noFill/>
            </a:ln>
          </p:spPr>
        </p:pic>
        <p:pic>
          <p:nvPicPr>
            <p:cNvPr id="250" name="Google Shape;250;p33"/>
            <p:cNvPicPr preferRelativeResize="0"/>
            <p:nvPr/>
          </p:nvPicPr>
          <p:blipFill>
            <a:blip r:embed="rId9">
              <a:alphaModFix/>
            </a:blip>
            <a:stretch>
              <a:fillRect/>
            </a:stretch>
          </p:blipFill>
          <p:spPr>
            <a:xfrm>
              <a:off x="4630825" y="2114326"/>
              <a:ext cx="2995280" cy="270800"/>
            </a:xfrm>
            <a:prstGeom prst="rect">
              <a:avLst/>
            </a:prstGeom>
            <a:noFill/>
            <a:ln>
              <a:noFill/>
            </a:ln>
          </p:spPr>
        </p:pic>
        <p:pic>
          <p:nvPicPr>
            <p:cNvPr descr="n = (n_x,n_y,n_z)" id="251" name="Google Shape;251;p33" title="MathEquation,#000000"/>
            <p:cNvPicPr preferRelativeResize="0"/>
            <p:nvPr/>
          </p:nvPicPr>
          <p:blipFill>
            <a:blip r:embed="rId10">
              <a:alphaModFix/>
            </a:blip>
            <a:stretch>
              <a:fillRect/>
            </a:stretch>
          </p:blipFill>
          <p:spPr>
            <a:xfrm>
              <a:off x="4689675" y="2385125"/>
              <a:ext cx="1532390" cy="272000"/>
            </a:xfrm>
            <a:prstGeom prst="rect">
              <a:avLst/>
            </a:prstGeom>
            <a:noFill/>
            <a:ln>
              <a:noFill/>
            </a:ln>
          </p:spPr>
        </p:pic>
      </p:grpSp>
      <p:grpSp>
        <p:nvGrpSpPr>
          <p:cNvPr id="252" name="Google Shape;252;p33"/>
          <p:cNvGrpSpPr/>
          <p:nvPr/>
        </p:nvGrpSpPr>
        <p:grpSpPr>
          <a:xfrm>
            <a:off x="1592525" y="1887450"/>
            <a:ext cx="1121838" cy="445500"/>
            <a:chOff x="1525738" y="1891550"/>
            <a:chExt cx="1121838" cy="445500"/>
          </a:xfrm>
        </p:grpSpPr>
        <p:sp>
          <p:nvSpPr>
            <p:cNvPr id="253" name="Google Shape;253;p33"/>
            <p:cNvSpPr/>
            <p:nvPr/>
          </p:nvSpPr>
          <p:spPr>
            <a:xfrm>
              <a:off x="1529775" y="1891550"/>
              <a:ext cx="1117800" cy="44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v_1 \cdot n = 0" id="254" name="Google Shape;254;p33" title="MathEquation,#000000"/>
            <p:cNvPicPr preferRelativeResize="0"/>
            <p:nvPr/>
          </p:nvPicPr>
          <p:blipFill>
            <a:blip r:embed="rId11">
              <a:alphaModFix/>
            </a:blip>
            <a:stretch>
              <a:fillRect/>
            </a:stretch>
          </p:blipFill>
          <p:spPr>
            <a:xfrm>
              <a:off x="1525738" y="1895613"/>
              <a:ext cx="1067524" cy="214588"/>
            </a:xfrm>
            <a:prstGeom prst="rect">
              <a:avLst/>
            </a:prstGeom>
            <a:noFill/>
            <a:ln>
              <a:noFill/>
            </a:ln>
          </p:spPr>
        </p:pic>
        <p:pic>
          <p:nvPicPr>
            <p:cNvPr descr="v_2 \cdot n = 0" id="255" name="Google Shape;255;p33" title="MathEquation,#000000"/>
            <p:cNvPicPr preferRelativeResize="0"/>
            <p:nvPr/>
          </p:nvPicPr>
          <p:blipFill>
            <a:blip r:embed="rId12">
              <a:alphaModFix/>
            </a:blip>
            <a:stretch>
              <a:fillRect/>
            </a:stretch>
          </p:blipFill>
          <p:spPr>
            <a:xfrm>
              <a:off x="1525738" y="2110200"/>
              <a:ext cx="1067526" cy="214588"/>
            </a:xfrm>
            <a:prstGeom prst="rect">
              <a:avLst/>
            </a:prstGeom>
            <a:noFill/>
            <a:ln>
              <a:noFill/>
            </a:ln>
          </p:spPr>
        </p:pic>
      </p:grpSp>
      <p:cxnSp>
        <p:nvCxnSpPr>
          <p:cNvPr id="256" name="Google Shape;256;p33"/>
          <p:cNvCxnSpPr>
            <a:stCxn id="255" idx="2"/>
            <a:endCxn id="246" idx="0"/>
          </p:cNvCxnSpPr>
          <p:nvPr/>
        </p:nvCxnSpPr>
        <p:spPr>
          <a:xfrm>
            <a:off x="2126288" y="2320688"/>
            <a:ext cx="11700" cy="338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