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5" r:id="rId4"/>
    <p:sldId id="276" r:id="rId5"/>
    <p:sldId id="277" r:id="rId6"/>
    <p:sldId id="278" r:id="rId7"/>
    <p:sldId id="279" r:id="rId8"/>
    <p:sldId id="280" r:id="rId9"/>
    <p:sldId id="264" r:id="rId10"/>
    <p:sldId id="274" r:id="rId11"/>
    <p:sldId id="282" r:id="rId12"/>
    <p:sldId id="281" r:id="rId13"/>
    <p:sldId id="261" r:id="rId14"/>
    <p:sldId id="273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/>
              <a:t>Example: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11866" y="399288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output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86407" y="222893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input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77406" y="269196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81" y="2228935"/>
            <a:ext cx="3457575" cy="1295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681" y="4511145"/>
            <a:ext cx="34385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6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Step 1 : </a:t>
            </a:r>
          </a:p>
          <a:p>
            <a:pPr lvl="1"/>
            <a:r>
              <a:rPr lang="en-US" altLang="zh-TW" dirty="0" smtClean="0"/>
              <a:t>Using the information (height, merge, labels) to separate clusters.</a:t>
            </a:r>
          </a:p>
          <a:p>
            <a:pPr marL="342900" lvl="1" indent="0">
              <a:buNone/>
            </a:pP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Step 2 :</a:t>
            </a:r>
          </a:p>
          <a:p>
            <a:pPr lvl="1"/>
            <a:r>
              <a:rPr lang="en-US" altLang="zh-TW" dirty="0" smtClean="0"/>
              <a:t>Calculate the </a:t>
            </a:r>
            <a:r>
              <a:rPr lang="en-US" altLang="zh-TW" dirty="0"/>
              <a:t>Silhouette coefficient of every object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3" y="3753073"/>
            <a:ext cx="4385733" cy="2724829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181133" y="4769073"/>
            <a:ext cx="41368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917" y="3753073"/>
            <a:ext cx="41719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6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Score :</a:t>
            </a:r>
          </a:p>
          <a:p>
            <a:pPr lvl="1"/>
            <a:r>
              <a:rPr lang="en-US" altLang="zh-TW" dirty="0" smtClean="0"/>
              <a:t>Five test cases </a:t>
            </a:r>
          </a:p>
          <a:p>
            <a:pPr lvl="2"/>
            <a:r>
              <a:rPr lang="en-US" altLang="zh-TW" dirty="0" smtClean="0"/>
              <a:t>Separate clusters (</a:t>
            </a:r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Calculate the Silhouette coefficient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928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/>
              <a:t>Deadline</a:t>
            </a:r>
          </a:p>
          <a:p>
            <a:pPr lvl="1"/>
            <a:r>
              <a:rPr lang="en-US" altLang="zh-TW" sz="2000" dirty="0" smtClean="0"/>
              <a:t>2016/05/03 </a:t>
            </a:r>
            <a:r>
              <a:rPr lang="en-US" altLang="zh-TW" sz="2000" dirty="0" smtClean="0"/>
              <a:t>23:59</a:t>
            </a:r>
          </a:p>
          <a:p>
            <a:pPr lvl="1"/>
            <a:endParaRPr lang="en-US" altLang="zh-TW" dirty="0" smtClean="0"/>
          </a:p>
          <a:p>
            <a:r>
              <a:rPr lang="en-US" altLang="zh-TW" sz="2400" dirty="0" smtClean="0"/>
              <a:t>Submit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Portal</a:t>
            </a:r>
          </a:p>
          <a:p>
            <a:pPr lvl="1"/>
            <a:endParaRPr lang="en-US" altLang="zh-TW" sz="2000" dirty="0"/>
          </a:p>
          <a:p>
            <a:r>
              <a:rPr lang="en-US" altLang="zh-TW" sz="2300" dirty="0" smtClean="0"/>
              <a:t>Filename</a:t>
            </a:r>
          </a:p>
          <a:p>
            <a:pPr lvl="1"/>
            <a:r>
              <a:rPr lang="en-US" altLang="zh-TW" sz="2000" dirty="0" smtClean="0"/>
              <a:t>s+SID_HW2.r </a:t>
            </a:r>
            <a:endParaRPr lang="en-US" altLang="zh-TW" sz="2000" dirty="0" smtClean="0"/>
          </a:p>
          <a:p>
            <a:pPr lvl="2"/>
            <a:r>
              <a:rPr lang="en-US" altLang="zh-TW" sz="2000" dirty="0" err="1" smtClean="0"/>
              <a:t>e.g</a:t>
            </a:r>
            <a:r>
              <a:rPr lang="en-US" altLang="zh-TW" sz="2000" dirty="0" smtClean="0"/>
              <a:t> : </a:t>
            </a:r>
            <a:r>
              <a:rPr lang="en-US" altLang="zh-TW" sz="2000" dirty="0" smtClean="0"/>
              <a:t>s1001234_HW2.r </a:t>
            </a:r>
            <a:endParaRPr lang="en-US" altLang="zh-TW" sz="20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Bonus 1 : Top 10% submit</a:t>
            </a:r>
          </a:p>
          <a:p>
            <a:pPr lvl="1"/>
            <a:r>
              <a:rPr lang="en-US" altLang="zh-TW" dirty="0" smtClean="0"/>
              <a:t>Note : Score &gt; 90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Bonus 2 : Provide Data</a:t>
            </a:r>
          </a:p>
          <a:p>
            <a:pPr lvl="1"/>
            <a:r>
              <a:rPr lang="en-US" altLang="zh-TW" dirty="0" smtClean="0"/>
              <a:t>mailto: tinin@saturn.yzu.edu.tw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75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Subject :</a:t>
            </a:r>
          </a:p>
          <a:p>
            <a:pPr lvl="1"/>
            <a:r>
              <a:rPr lang="en-US" altLang="zh-TW" sz="2000" dirty="0"/>
              <a:t>Silhouette </a:t>
            </a:r>
            <a:r>
              <a:rPr lang="en-US" altLang="zh-TW" sz="2000" dirty="0" smtClean="0"/>
              <a:t>coefficient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 smtClean="0"/>
              <a:t>Description</a:t>
            </a:r>
            <a:endParaRPr lang="en-US" altLang="zh-TW" sz="2300" dirty="0" smtClean="0"/>
          </a:p>
          <a:p>
            <a:pPr lvl="1"/>
            <a:r>
              <a:rPr lang="en-US" altLang="zh-TW" sz="2000" dirty="0"/>
              <a:t>The silhouette value is a measure of how similar an object is to its own cluster (cohesion) compared to other clusters (separation). </a:t>
            </a:r>
            <a:endParaRPr lang="en-US" altLang="zh-TW" sz="2000" dirty="0" smtClean="0"/>
          </a:p>
          <a:p>
            <a:pPr lvl="2"/>
            <a:r>
              <a:rPr lang="en-US" altLang="zh-TW" sz="2000" dirty="0"/>
              <a:t>Cluster Cohesion: Measures how closely related are objects in a </a:t>
            </a:r>
            <a:r>
              <a:rPr lang="en-US" altLang="zh-TW" sz="2000" dirty="0" smtClean="0"/>
              <a:t>cluster</a:t>
            </a:r>
          </a:p>
          <a:p>
            <a:pPr lvl="2"/>
            <a:r>
              <a:rPr lang="en-US" altLang="zh-TW" sz="2000" dirty="0"/>
              <a:t>Cluster Separation: Measure how distinct or well separated a cluster is from other </a:t>
            </a:r>
            <a:r>
              <a:rPr lang="en-US" altLang="zh-TW" sz="2000" dirty="0" smtClean="0"/>
              <a:t>clusters</a:t>
            </a:r>
          </a:p>
          <a:p>
            <a:pPr lvl="1"/>
            <a:r>
              <a:rPr lang="en-US" altLang="zh-TW" sz="2000" dirty="0" smtClean="0"/>
              <a:t>In this homework, you need to implement it.</a:t>
            </a:r>
            <a:endParaRPr lang="en-US" altLang="zh-TW" sz="2000" dirty="0"/>
          </a:p>
          <a:p>
            <a:pPr lvl="2"/>
            <a:endParaRPr lang="en-US" altLang="zh-TW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grpSp>
        <p:nvGrpSpPr>
          <p:cNvPr id="69" name="群組 68"/>
          <p:cNvGrpSpPr/>
          <p:nvPr/>
        </p:nvGrpSpPr>
        <p:grpSpPr>
          <a:xfrm>
            <a:off x="3732384" y="5244833"/>
            <a:ext cx="1180633" cy="1532997"/>
            <a:chOff x="1176867" y="4936067"/>
            <a:chExt cx="1180633" cy="1532997"/>
          </a:xfrm>
        </p:grpSpPr>
        <p:grpSp>
          <p:nvGrpSpPr>
            <p:cNvPr id="23" name="群組 22"/>
            <p:cNvGrpSpPr/>
            <p:nvPr/>
          </p:nvGrpSpPr>
          <p:grpSpPr>
            <a:xfrm>
              <a:off x="1176867" y="4936067"/>
              <a:ext cx="973666" cy="999066"/>
              <a:chOff x="1176867" y="4936067"/>
              <a:chExt cx="973666" cy="999066"/>
            </a:xfrm>
          </p:grpSpPr>
          <p:sp>
            <p:nvSpPr>
              <p:cNvPr id="5" name="橢圓 4"/>
              <p:cNvSpPr/>
              <p:nvPr/>
            </p:nvSpPr>
            <p:spPr>
              <a:xfrm>
                <a:off x="1337734" y="5190067"/>
                <a:ext cx="50800" cy="592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1507068" y="5727699"/>
                <a:ext cx="50800" cy="592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1998134" y="5562601"/>
                <a:ext cx="50800" cy="592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1820334" y="5164666"/>
                <a:ext cx="50800" cy="592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" name="直線接點 10"/>
              <p:cNvCxnSpPr>
                <a:stCxn id="5" idx="5"/>
                <a:endCxn id="7" idx="5"/>
              </p:cNvCxnSpPr>
              <p:nvPr/>
            </p:nvCxnSpPr>
            <p:spPr>
              <a:xfrm>
                <a:off x="1381095" y="5240655"/>
                <a:ext cx="660400" cy="3725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>
                <a:stCxn id="8" idx="3"/>
                <a:endCxn id="6" idx="3"/>
              </p:cNvCxnSpPr>
              <p:nvPr/>
            </p:nvCxnSpPr>
            <p:spPr>
              <a:xfrm flipH="1">
                <a:off x="1514507" y="5215254"/>
                <a:ext cx="313266" cy="5630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>
                <a:stCxn id="5" idx="5"/>
                <a:endCxn id="6" idx="2"/>
              </p:cNvCxnSpPr>
              <p:nvPr/>
            </p:nvCxnSpPr>
            <p:spPr>
              <a:xfrm>
                <a:off x="1381095" y="5240655"/>
                <a:ext cx="125973" cy="516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>
                <a:stCxn id="5" idx="2"/>
                <a:endCxn id="8" idx="1"/>
              </p:cNvCxnSpPr>
              <p:nvPr/>
            </p:nvCxnSpPr>
            <p:spPr>
              <a:xfrm flipV="1">
                <a:off x="1337734" y="5173345"/>
                <a:ext cx="490039" cy="463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>
                <a:stCxn id="8" idx="3"/>
                <a:endCxn id="7" idx="2"/>
              </p:cNvCxnSpPr>
              <p:nvPr/>
            </p:nvCxnSpPr>
            <p:spPr>
              <a:xfrm>
                <a:off x="1827773" y="5215254"/>
                <a:ext cx="170361" cy="3769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>
                <a:stCxn id="6" idx="2"/>
                <a:endCxn id="7" idx="2"/>
              </p:cNvCxnSpPr>
              <p:nvPr/>
            </p:nvCxnSpPr>
            <p:spPr>
              <a:xfrm flipV="1">
                <a:off x="1507068" y="5592235"/>
                <a:ext cx="491066" cy="1650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手繪多邊形 21"/>
              <p:cNvSpPr/>
              <p:nvPr/>
            </p:nvSpPr>
            <p:spPr>
              <a:xfrm>
                <a:off x="1176867" y="4936067"/>
                <a:ext cx="973666" cy="999066"/>
              </a:xfrm>
              <a:custGeom>
                <a:avLst/>
                <a:gdLst>
                  <a:gd name="connsiteX0" fmla="*/ 296333 w 1311573"/>
                  <a:gd name="connsiteY0" fmla="*/ 1126066 h 1320800"/>
                  <a:gd name="connsiteX1" fmla="*/ 296333 w 1311573"/>
                  <a:gd name="connsiteY1" fmla="*/ 1126066 h 1320800"/>
                  <a:gd name="connsiteX2" fmla="*/ 76200 w 1311573"/>
                  <a:gd name="connsiteY2" fmla="*/ 795866 h 1320800"/>
                  <a:gd name="connsiteX3" fmla="*/ 0 w 1311573"/>
                  <a:gd name="connsiteY3" fmla="*/ 575733 h 1320800"/>
                  <a:gd name="connsiteX4" fmla="*/ 16933 w 1311573"/>
                  <a:gd name="connsiteY4" fmla="*/ 296333 h 1320800"/>
                  <a:gd name="connsiteX5" fmla="*/ 118533 w 1311573"/>
                  <a:gd name="connsiteY5" fmla="*/ 127000 h 1320800"/>
                  <a:gd name="connsiteX6" fmla="*/ 270933 w 1311573"/>
                  <a:gd name="connsiteY6" fmla="*/ 42333 h 1320800"/>
                  <a:gd name="connsiteX7" fmla="*/ 558800 w 1311573"/>
                  <a:gd name="connsiteY7" fmla="*/ 0 h 1320800"/>
                  <a:gd name="connsiteX8" fmla="*/ 872067 w 1311573"/>
                  <a:gd name="connsiteY8" fmla="*/ 8466 h 1320800"/>
                  <a:gd name="connsiteX9" fmla="*/ 1185333 w 1311573"/>
                  <a:gd name="connsiteY9" fmla="*/ 118533 h 1320800"/>
                  <a:gd name="connsiteX10" fmla="*/ 1295400 w 1311573"/>
                  <a:gd name="connsiteY10" fmla="*/ 321733 h 1320800"/>
                  <a:gd name="connsiteX11" fmla="*/ 1295400 w 1311573"/>
                  <a:gd name="connsiteY11" fmla="*/ 1066800 h 1320800"/>
                  <a:gd name="connsiteX12" fmla="*/ 1193800 w 1311573"/>
                  <a:gd name="connsiteY12" fmla="*/ 1176866 h 1320800"/>
                  <a:gd name="connsiteX13" fmla="*/ 1083733 w 1311573"/>
                  <a:gd name="connsiteY13" fmla="*/ 1270000 h 1320800"/>
                  <a:gd name="connsiteX14" fmla="*/ 838200 w 1311573"/>
                  <a:gd name="connsiteY14" fmla="*/ 1320800 h 1320800"/>
                  <a:gd name="connsiteX15" fmla="*/ 677333 w 1311573"/>
                  <a:gd name="connsiteY15" fmla="*/ 1278466 h 1320800"/>
                  <a:gd name="connsiteX16" fmla="*/ 431800 w 1311573"/>
                  <a:gd name="connsiteY16" fmla="*/ 1236133 h 1320800"/>
                  <a:gd name="connsiteX17" fmla="*/ 372533 w 1311573"/>
                  <a:gd name="connsiteY17" fmla="*/ 1185333 h 1320800"/>
                  <a:gd name="connsiteX18" fmla="*/ 296333 w 1311573"/>
                  <a:gd name="connsiteY18" fmla="*/ 1126066 h 132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11573" h="1320800">
                    <a:moveTo>
                      <a:pt x="296333" y="1126066"/>
                    </a:moveTo>
                    <a:lnTo>
                      <a:pt x="296333" y="1126066"/>
                    </a:lnTo>
                    <a:cubicBezTo>
                      <a:pt x="236213" y="1043401"/>
                      <a:pt x="121426" y="898219"/>
                      <a:pt x="76200" y="795866"/>
                    </a:cubicBezTo>
                    <a:cubicBezTo>
                      <a:pt x="44817" y="724841"/>
                      <a:pt x="25400" y="649111"/>
                      <a:pt x="0" y="575733"/>
                    </a:cubicBezTo>
                    <a:cubicBezTo>
                      <a:pt x="5644" y="482600"/>
                      <a:pt x="3188" y="388619"/>
                      <a:pt x="16933" y="296333"/>
                    </a:cubicBezTo>
                    <a:cubicBezTo>
                      <a:pt x="29846" y="209632"/>
                      <a:pt x="51086" y="170166"/>
                      <a:pt x="118533" y="127000"/>
                    </a:cubicBezTo>
                    <a:cubicBezTo>
                      <a:pt x="167480" y="95674"/>
                      <a:pt x="217341" y="64807"/>
                      <a:pt x="270933" y="42333"/>
                    </a:cubicBezTo>
                    <a:cubicBezTo>
                      <a:pt x="341215" y="12860"/>
                      <a:pt x="498143" y="5777"/>
                      <a:pt x="558800" y="0"/>
                    </a:cubicBezTo>
                    <a:lnTo>
                      <a:pt x="872067" y="8466"/>
                    </a:lnTo>
                    <a:cubicBezTo>
                      <a:pt x="959864" y="21211"/>
                      <a:pt x="1094005" y="80480"/>
                      <a:pt x="1185333" y="118533"/>
                    </a:cubicBezTo>
                    <a:cubicBezTo>
                      <a:pt x="1298441" y="278770"/>
                      <a:pt x="1278628" y="204330"/>
                      <a:pt x="1295400" y="321733"/>
                    </a:cubicBezTo>
                    <a:cubicBezTo>
                      <a:pt x="1307554" y="564813"/>
                      <a:pt x="1324727" y="835118"/>
                      <a:pt x="1295400" y="1066800"/>
                    </a:cubicBezTo>
                    <a:cubicBezTo>
                      <a:pt x="1285855" y="1142206"/>
                      <a:pt x="1234031" y="1144178"/>
                      <a:pt x="1193800" y="1176866"/>
                    </a:cubicBezTo>
                    <a:cubicBezTo>
                      <a:pt x="1156499" y="1207173"/>
                      <a:pt x="1125363" y="1245983"/>
                      <a:pt x="1083733" y="1270000"/>
                    </a:cubicBezTo>
                    <a:cubicBezTo>
                      <a:pt x="1021658" y="1305813"/>
                      <a:pt x="903300" y="1312662"/>
                      <a:pt x="838200" y="1320800"/>
                    </a:cubicBezTo>
                    <a:cubicBezTo>
                      <a:pt x="784578" y="1306689"/>
                      <a:pt x="731616" y="1289775"/>
                      <a:pt x="677333" y="1278466"/>
                    </a:cubicBezTo>
                    <a:cubicBezTo>
                      <a:pt x="596027" y="1261527"/>
                      <a:pt x="431800" y="1236133"/>
                      <a:pt x="431800" y="1236133"/>
                    </a:cubicBezTo>
                    <a:cubicBezTo>
                      <a:pt x="412044" y="1219200"/>
                      <a:pt x="394693" y="1198970"/>
                      <a:pt x="372533" y="1185333"/>
                    </a:cubicBezTo>
                    <a:cubicBezTo>
                      <a:pt x="277929" y="1127116"/>
                      <a:pt x="309033" y="1135944"/>
                      <a:pt x="296333" y="1126066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6" name="文字方塊 65"/>
            <p:cNvSpPr txBox="1"/>
            <p:nvPr/>
          </p:nvSpPr>
          <p:spPr>
            <a:xfrm>
              <a:off x="1283167" y="6099732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Cohesion</a:t>
              </a:r>
              <a:endParaRPr lang="zh-TW" altLang="en-US" dirty="0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5825067" y="5190067"/>
            <a:ext cx="2785595" cy="1504076"/>
            <a:chOff x="3852334" y="4997237"/>
            <a:chExt cx="2785595" cy="1504076"/>
          </a:xfrm>
        </p:grpSpPr>
        <p:grpSp>
          <p:nvGrpSpPr>
            <p:cNvPr id="24" name="群組 23"/>
            <p:cNvGrpSpPr/>
            <p:nvPr/>
          </p:nvGrpSpPr>
          <p:grpSpPr>
            <a:xfrm>
              <a:off x="3852334" y="4997237"/>
              <a:ext cx="973666" cy="999066"/>
              <a:chOff x="1176867" y="4936067"/>
              <a:chExt cx="973666" cy="999066"/>
            </a:xfrm>
          </p:grpSpPr>
          <p:sp>
            <p:nvSpPr>
              <p:cNvPr id="25" name="橢圓 24"/>
              <p:cNvSpPr/>
              <p:nvPr/>
            </p:nvSpPr>
            <p:spPr>
              <a:xfrm>
                <a:off x="1337734" y="5190067"/>
                <a:ext cx="50800" cy="592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1507068" y="5727699"/>
                <a:ext cx="50800" cy="592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1998134" y="5562601"/>
                <a:ext cx="50800" cy="592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1820334" y="5164666"/>
                <a:ext cx="50800" cy="592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手繪多邊形 34"/>
              <p:cNvSpPr/>
              <p:nvPr/>
            </p:nvSpPr>
            <p:spPr>
              <a:xfrm>
                <a:off x="1176867" y="4936067"/>
                <a:ext cx="973666" cy="999066"/>
              </a:xfrm>
              <a:custGeom>
                <a:avLst/>
                <a:gdLst>
                  <a:gd name="connsiteX0" fmla="*/ 296333 w 1311573"/>
                  <a:gd name="connsiteY0" fmla="*/ 1126066 h 1320800"/>
                  <a:gd name="connsiteX1" fmla="*/ 296333 w 1311573"/>
                  <a:gd name="connsiteY1" fmla="*/ 1126066 h 1320800"/>
                  <a:gd name="connsiteX2" fmla="*/ 76200 w 1311573"/>
                  <a:gd name="connsiteY2" fmla="*/ 795866 h 1320800"/>
                  <a:gd name="connsiteX3" fmla="*/ 0 w 1311573"/>
                  <a:gd name="connsiteY3" fmla="*/ 575733 h 1320800"/>
                  <a:gd name="connsiteX4" fmla="*/ 16933 w 1311573"/>
                  <a:gd name="connsiteY4" fmla="*/ 296333 h 1320800"/>
                  <a:gd name="connsiteX5" fmla="*/ 118533 w 1311573"/>
                  <a:gd name="connsiteY5" fmla="*/ 127000 h 1320800"/>
                  <a:gd name="connsiteX6" fmla="*/ 270933 w 1311573"/>
                  <a:gd name="connsiteY6" fmla="*/ 42333 h 1320800"/>
                  <a:gd name="connsiteX7" fmla="*/ 558800 w 1311573"/>
                  <a:gd name="connsiteY7" fmla="*/ 0 h 1320800"/>
                  <a:gd name="connsiteX8" fmla="*/ 872067 w 1311573"/>
                  <a:gd name="connsiteY8" fmla="*/ 8466 h 1320800"/>
                  <a:gd name="connsiteX9" fmla="*/ 1185333 w 1311573"/>
                  <a:gd name="connsiteY9" fmla="*/ 118533 h 1320800"/>
                  <a:gd name="connsiteX10" fmla="*/ 1295400 w 1311573"/>
                  <a:gd name="connsiteY10" fmla="*/ 321733 h 1320800"/>
                  <a:gd name="connsiteX11" fmla="*/ 1295400 w 1311573"/>
                  <a:gd name="connsiteY11" fmla="*/ 1066800 h 1320800"/>
                  <a:gd name="connsiteX12" fmla="*/ 1193800 w 1311573"/>
                  <a:gd name="connsiteY12" fmla="*/ 1176866 h 1320800"/>
                  <a:gd name="connsiteX13" fmla="*/ 1083733 w 1311573"/>
                  <a:gd name="connsiteY13" fmla="*/ 1270000 h 1320800"/>
                  <a:gd name="connsiteX14" fmla="*/ 838200 w 1311573"/>
                  <a:gd name="connsiteY14" fmla="*/ 1320800 h 1320800"/>
                  <a:gd name="connsiteX15" fmla="*/ 677333 w 1311573"/>
                  <a:gd name="connsiteY15" fmla="*/ 1278466 h 1320800"/>
                  <a:gd name="connsiteX16" fmla="*/ 431800 w 1311573"/>
                  <a:gd name="connsiteY16" fmla="*/ 1236133 h 1320800"/>
                  <a:gd name="connsiteX17" fmla="*/ 372533 w 1311573"/>
                  <a:gd name="connsiteY17" fmla="*/ 1185333 h 1320800"/>
                  <a:gd name="connsiteX18" fmla="*/ 296333 w 1311573"/>
                  <a:gd name="connsiteY18" fmla="*/ 1126066 h 132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11573" h="1320800">
                    <a:moveTo>
                      <a:pt x="296333" y="1126066"/>
                    </a:moveTo>
                    <a:lnTo>
                      <a:pt x="296333" y="1126066"/>
                    </a:lnTo>
                    <a:cubicBezTo>
                      <a:pt x="236213" y="1043401"/>
                      <a:pt x="121426" y="898219"/>
                      <a:pt x="76200" y="795866"/>
                    </a:cubicBezTo>
                    <a:cubicBezTo>
                      <a:pt x="44817" y="724841"/>
                      <a:pt x="25400" y="649111"/>
                      <a:pt x="0" y="575733"/>
                    </a:cubicBezTo>
                    <a:cubicBezTo>
                      <a:pt x="5644" y="482600"/>
                      <a:pt x="3188" y="388619"/>
                      <a:pt x="16933" y="296333"/>
                    </a:cubicBezTo>
                    <a:cubicBezTo>
                      <a:pt x="29846" y="209632"/>
                      <a:pt x="51086" y="170166"/>
                      <a:pt x="118533" y="127000"/>
                    </a:cubicBezTo>
                    <a:cubicBezTo>
                      <a:pt x="167480" y="95674"/>
                      <a:pt x="217341" y="64807"/>
                      <a:pt x="270933" y="42333"/>
                    </a:cubicBezTo>
                    <a:cubicBezTo>
                      <a:pt x="341215" y="12860"/>
                      <a:pt x="498143" y="5777"/>
                      <a:pt x="558800" y="0"/>
                    </a:cubicBezTo>
                    <a:lnTo>
                      <a:pt x="872067" y="8466"/>
                    </a:lnTo>
                    <a:cubicBezTo>
                      <a:pt x="959864" y="21211"/>
                      <a:pt x="1094005" y="80480"/>
                      <a:pt x="1185333" y="118533"/>
                    </a:cubicBezTo>
                    <a:cubicBezTo>
                      <a:pt x="1298441" y="278770"/>
                      <a:pt x="1278628" y="204330"/>
                      <a:pt x="1295400" y="321733"/>
                    </a:cubicBezTo>
                    <a:cubicBezTo>
                      <a:pt x="1307554" y="564813"/>
                      <a:pt x="1324727" y="835118"/>
                      <a:pt x="1295400" y="1066800"/>
                    </a:cubicBezTo>
                    <a:cubicBezTo>
                      <a:pt x="1285855" y="1142206"/>
                      <a:pt x="1234031" y="1144178"/>
                      <a:pt x="1193800" y="1176866"/>
                    </a:cubicBezTo>
                    <a:cubicBezTo>
                      <a:pt x="1156499" y="1207173"/>
                      <a:pt x="1125363" y="1245983"/>
                      <a:pt x="1083733" y="1270000"/>
                    </a:cubicBezTo>
                    <a:cubicBezTo>
                      <a:pt x="1021658" y="1305813"/>
                      <a:pt x="903300" y="1312662"/>
                      <a:pt x="838200" y="1320800"/>
                    </a:cubicBezTo>
                    <a:cubicBezTo>
                      <a:pt x="784578" y="1306689"/>
                      <a:pt x="731616" y="1289775"/>
                      <a:pt x="677333" y="1278466"/>
                    </a:cubicBezTo>
                    <a:cubicBezTo>
                      <a:pt x="596027" y="1261527"/>
                      <a:pt x="431800" y="1236133"/>
                      <a:pt x="431800" y="1236133"/>
                    </a:cubicBezTo>
                    <a:cubicBezTo>
                      <a:pt x="412044" y="1219200"/>
                      <a:pt x="394693" y="1198970"/>
                      <a:pt x="372533" y="1185333"/>
                    </a:cubicBezTo>
                    <a:cubicBezTo>
                      <a:pt x="277929" y="1127116"/>
                      <a:pt x="309033" y="1135944"/>
                      <a:pt x="296333" y="1126066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7" name="橢圓 36"/>
            <p:cNvSpPr/>
            <p:nvPr/>
          </p:nvSpPr>
          <p:spPr>
            <a:xfrm>
              <a:off x="5850467" y="5211021"/>
              <a:ext cx="50800" cy="5926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6045201" y="5683038"/>
              <a:ext cx="50800" cy="5926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6451072" y="5384799"/>
              <a:ext cx="50800" cy="5926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>
              <a:stCxn id="25" idx="6"/>
              <a:endCxn id="37" idx="5"/>
            </p:cNvCxnSpPr>
            <p:nvPr/>
          </p:nvCxnSpPr>
          <p:spPr>
            <a:xfrm flipV="1">
              <a:off x="4064001" y="5261609"/>
              <a:ext cx="1829827" cy="19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28" idx="6"/>
              <a:endCxn id="37" idx="6"/>
            </p:cNvCxnSpPr>
            <p:nvPr/>
          </p:nvCxnSpPr>
          <p:spPr>
            <a:xfrm flipV="1">
              <a:off x="4546601" y="5240655"/>
              <a:ext cx="1354666" cy="14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26" idx="6"/>
              <a:endCxn id="38" idx="6"/>
            </p:cNvCxnSpPr>
            <p:nvPr/>
          </p:nvCxnSpPr>
          <p:spPr>
            <a:xfrm flipV="1">
              <a:off x="4233335" y="5712672"/>
              <a:ext cx="1862666" cy="105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25" idx="5"/>
              <a:endCxn id="38" idx="5"/>
            </p:cNvCxnSpPr>
            <p:nvPr/>
          </p:nvCxnSpPr>
          <p:spPr>
            <a:xfrm>
              <a:off x="4056562" y="5301825"/>
              <a:ext cx="2032000" cy="431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25" idx="5"/>
              <a:endCxn id="39" idx="5"/>
            </p:cNvCxnSpPr>
            <p:nvPr/>
          </p:nvCxnSpPr>
          <p:spPr>
            <a:xfrm>
              <a:off x="4056562" y="5301825"/>
              <a:ext cx="2437871" cy="133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28" idx="7"/>
              <a:endCxn id="38" idx="5"/>
            </p:cNvCxnSpPr>
            <p:nvPr/>
          </p:nvCxnSpPr>
          <p:spPr>
            <a:xfrm>
              <a:off x="4539162" y="5234515"/>
              <a:ext cx="1549400" cy="499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28" idx="4"/>
              <a:endCxn id="39" idx="4"/>
            </p:cNvCxnSpPr>
            <p:nvPr/>
          </p:nvCxnSpPr>
          <p:spPr>
            <a:xfrm>
              <a:off x="4521201" y="5285103"/>
              <a:ext cx="1955271" cy="158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27" idx="4"/>
              <a:endCxn id="38" idx="5"/>
            </p:cNvCxnSpPr>
            <p:nvPr/>
          </p:nvCxnSpPr>
          <p:spPr>
            <a:xfrm>
              <a:off x="4699001" y="5683038"/>
              <a:ext cx="1389561" cy="50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27" idx="5"/>
              <a:endCxn id="37" idx="6"/>
            </p:cNvCxnSpPr>
            <p:nvPr/>
          </p:nvCxnSpPr>
          <p:spPr>
            <a:xfrm flipV="1">
              <a:off x="4716962" y="5240655"/>
              <a:ext cx="1184305" cy="433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27" idx="5"/>
              <a:endCxn id="39" idx="5"/>
            </p:cNvCxnSpPr>
            <p:nvPr/>
          </p:nvCxnSpPr>
          <p:spPr>
            <a:xfrm flipV="1">
              <a:off x="4716962" y="5435387"/>
              <a:ext cx="1777471" cy="238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26" idx="4"/>
              <a:endCxn id="37" idx="5"/>
            </p:cNvCxnSpPr>
            <p:nvPr/>
          </p:nvCxnSpPr>
          <p:spPr>
            <a:xfrm flipV="1">
              <a:off x="4207935" y="5261609"/>
              <a:ext cx="1685893" cy="58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26" idx="0"/>
              <a:endCxn id="39" idx="6"/>
            </p:cNvCxnSpPr>
            <p:nvPr/>
          </p:nvCxnSpPr>
          <p:spPr>
            <a:xfrm flipV="1">
              <a:off x="4207935" y="5414433"/>
              <a:ext cx="2293937" cy="374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手繪多邊形 64"/>
            <p:cNvSpPr/>
            <p:nvPr/>
          </p:nvSpPr>
          <p:spPr>
            <a:xfrm>
              <a:off x="5520204" y="5035337"/>
              <a:ext cx="1117725" cy="897466"/>
            </a:xfrm>
            <a:custGeom>
              <a:avLst/>
              <a:gdLst>
                <a:gd name="connsiteX0" fmla="*/ 838325 w 1117725"/>
                <a:gd name="connsiteY0" fmla="*/ 821266 h 897466"/>
                <a:gd name="connsiteX1" fmla="*/ 838325 w 1117725"/>
                <a:gd name="connsiteY1" fmla="*/ 821266 h 897466"/>
                <a:gd name="connsiteX2" fmla="*/ 736725 w 1117725"/>
                <a:gd name="connsiteY2" fmla="*/ 846666 h 897466"/>
                <a:gd name="connsiteX3" fmla="*/ 482725 w 1117725"/>
                <a:gd name="connsiteY3" fmla="*/ 897466 h 897466"/>
                <a:gd name="connsiteX4" fmla="*/ 338792 w 1117725"/>
                <a:gd name="connsiteY4" fmla="*/ 880533 h 897466"/>
                <a:gd name="connsiteX5" fmla="*/ 33992 w 1117725"/>
                <a:gd name="connsiteY5" fmla="*/ 541866 h 897466"/>
                <a:gd name="connsiteX6" fmla="*/ 125 w 1117725"/>
                <a:gd name="connsiteY6" fmla="*/ 406400 h 897466"/>
                <a:gd name="connsiteX7" fmla="*/ 25525 w 1117725"/>
                <a:gd name="connsiteY7" fmla="*/ 228600 h 897466"/>
                <a:gd name="connsiteX8" fmla="*/ 152525 w 1117725"/>
                <a:gd name="connsiteY8" fmla="*/ 16933 h 897466"/>
                <a:gd name="connsiteX9" fmla="*/ 279525 w 1117725"/>
                <a:gd name="connsiteY9" fmla="*/ 0 h 897466"/>
                <a:gd name="connsiteX10" fmla="*/ 609725 w 1117725"/>
                <a:gd name="connsiteY10" fmla="*/ 33866 h 897466"/>
                <a:gd name="connsiteX11" fmla="*/ 846792 w 1117725"/>
                <a:gd name="connsiteY11" fmla="*/ 67733 h 897466"/>
                <a:gd name="connsiteX12" fmla="*/ 1016125 w 1117725"/>
                <a:gd name="connsiteY12" fmla="*/ 177800 h 897466"/>
                <a:gd name="connsiteX13" fmla="*/ 1041525 w 1117725"/>
                <a:gd name="connsiteY13" fmla="*/ 237066 h 897466"/>
                <a:gd name="connsiteX14" fmla="*/ 1117725 w 1117725"/>
                <a:gd name="connsiteY14" fmla="*/ 474133 h 897466"/>
                <a:gd name="connsiteX15" fmla="*/ 1041525 w 1117725"/>
                <a:gd name="connsiteY15" fmla="*/ 719666 h 897466"/>
                <a:gd name="connsiteX16" fmla="*/ 999192 w 1117725"/>
                <a:gd name="connsiteY16" fmla="*/ 778933 h 897466"/>
                <a:gd name="connsiteX17" fmla="*/ 922992 w 1117725"/>
                <a:gd name="connsiteY17" fmla="*/ 821266 h 897466"/>
                <a:gd name="connsiteX18" fmla="*/ 838325 w 1117725"/>
                <a:gd name="connsiteY18" fmla="*/ 821266 h 89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17725" h="897466">
                  <a:moveTo>
                    <a:pt x="838325" y="821266"/>
                  </a:moveTo>
                  <a:lnTo>
                    <a:pt x="838325" y="821266"/>
                  </a:lnTo>
                  <a:cubicBezTo>
                    <a:pt x="804458" y="829733"/>
                    <a:pt x="770777" y="838977"/>
                    <a:pt x="736725" y="846666"/>
                  </a:cubicBezTo>
                  <a:cubicBezTo>
                    <a:pt x="611573" y="874926"/>
                    <a:pt x="591428" y="877702"/>
                    <a:pt x="482725" y="897466"/>
                  </a:cubicBezTo>
                  <a:cubicBezTo>
                    <a:pt x="434747" y="891822"/>
                    <a:pt x="380216" y="905388"/>
                    <a:pt x="338792" y="880533"/>
                  </a:cubicBezTo>
                  <a:cubicBezTo>
                    <a:pt x="207838" y="801961"/>
                    <a:pt x="120566" y="661738"/>
                    <a:pt x="33992" y="541866"/>
                  </a:cubicBezTo>
                  <a:cubicBezTo>
                    <a:pt x="22703" y="496711"/>
                    <a:pt x="1383" y="452928"/>
                    <a:pt x="125" y="406400"/>
                  </a:cubicBezTo>
                  <a:cubicBezTo>
                    <a:pt x="-1493" y="346553"/>
                    <a:pt x="12873" y="287116"/>
                    <a:pt x="25525" y="228600"/>
                  </a:cubicBezTo>
                  <a:cubicBezTo>
                    <a:pt x="44501" y="140836"/>
                    <a:pt x="60530" y="57411"/>
                    <a:pt x="152525" y="16933"/>
                  </a:cubicBezTo>
                  <a:cubicBezTo>
                    <a:pt x="191616" y="-267"/>
                    <a:pt x="237192" y="5644"/>
                    <a:pt x="279525" y="0"/>
                  </a:cubicBezTo>
                  <a:cubicBezTo>
                    <a:pt x="530321" y="47024"/>
                    <a:pt x="296304" y="9757"/>
                    <a:pt x="609725" y="33866"/>
                  </a:cubicBezTo>
                  <a:cubicBezTo>
                    <a:pt x="688426" y="39920"/>
                    <a:pt x="768836" y="54741"/>
                    <a:pt x="846792" y="67733"/>
                  </a:cubicBezTo>
                  <a:cubicBezTo>
                    <a:pt x="912715" y="100695"/>
                    <a:pt x="969425" y="118363"/>
                    <a:pt x="1016125" y="177800"/>
                  </a:cubicBezTo>
                  <a:cubicBezTo>
                    <a:pt x="1029404" y="194701"/>
                    <a:pt x="1034554" y="216735"/>
                    <a:pt x="1041525" y="237066"/>
                  </a:cubicBezTo>
                  <a:cubicBezTo>
                    <a:pt x="1068445" y="315583"/>
                    <a:pt x="1117725" y="474133"/>
                    <a:pt x="1117725" y="474133"/>
                  </a:cubicBezTo>
                  <a:cubicBezTo>
                    <a:pt x="1088951" y="594985"/>
                    <a:pt x="1094598" y="631211"/>
                    <a:pt x="1041525" y="719666"/>
                  </a:cubicBezTo>
                  <a:cubicBezTo>
                    <a:pt x="1029034" y="740484"/>
                    <a:pt x="1017625" y="763133"/>
                    <a:pt x="999192" y="778933"/>
                  </a:cubicBezTo>
                  <a:cubicBezTo>
                    <a:pt x="977131" y="797843"/>
                    <a:pt x="949699" y="809820"/>
                    <a:pt x="922992" y="821266"/>
                  </a:cubicBezTo>
                  <a:cubicBezTo>
                    <a:pt x="909765" y="826935"/>
                    <a:pt x="852436" y="821266"/>
                    <a:pt x="838325" y="82126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4673601" y="6131981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separation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05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Silhouette </a:t>
            </a:r>
            <a:r>
              <a:rPr lang="en-US" altLang="zh-TW" dirty="0" smtClean="0"/>
              <a:t>coefficient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a(</a:t>
            </a:r>
            <a:r>
              <a:rPr lang="en-US" altLang="zh-TW" dirty="0" err="1" smtClean="0"/>
              <a:t>i</a:t>
            </a:r>
            <a:r>
              <a:rPr lang="en-US" altLang="zh-TW" dirty="0"/>
              <a:t>) </a:t>
            </a:r>
            <a:r>
              <a:rPr lang="en-US" altLang="zh-TW" dirty="0" smtClean="0"/>
              <a:t>: the </a:t>
            </a:r>
            <a:r>
              <a:rPr lang="en-US" altLang="zh-TW" dirty="0"/>
              <a:t>average dissimilarity of </a:t>
            </a:r>
            <a:r>
              <a:rPr lang="en-US" altLang="zh-TW" dirty="0" err="1"/>
              <a:t>i</a:t>
            </a:r>
            <a:r>
              <a:rPr lang="en-US" altLang="zh-TW" dirty="0"/>
              <a:t> with all other data within the same </a:t>
            </a:r>
            <a:r>
              <a:rPr lang="en-US" altLang="zh-TW" dirty="0" smtClean="0"/>
              <a:t>cluster</a:t>
            </a:r>
          </a:p>
          <a:p>
            <a:endParaRPr lang="en-US" altLang="zh-TW" dirty="0"/>
          </a:p>
          <a:p>
            <a:r>
              <a:rPr lang="en-US" altLang="zh-TW" dirty="0" smtClean="0"/>
              <a:t>b(</a:t>
            </a:r>
            <a:r>
              <a:rPr lang="en-US" altLang="zh-TW" dirty="0" err="1" smtClean="0"/>
              <a:t>i</a:t>
            </a:r>
            <a:r>
              <a:rPr lang="en-US" altLang="zh-TW" dirty="0"/>
              <a:t>) : the lowest average dissimilarity of </a:t>
            </a:r>
            <a:r>
              <a:rPr lang="en-US" altLang="zh-TW" dirty="0" err="1"/>
              <a:t>i</a:t>
            </a:r>
            <a:r>
              <a:rPr lang="en-US" altLang="zh-TW" dirty="0"/>
              <a:t> to any other cluster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2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2819400" y="2091267"/>
                <a:ext cx="2276842" cy="594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091267"/>
                <a:ext cx="2276842" cy="5940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5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Example  1:  </a:t>
            </a:r>
          </a:p>
          <a:p>
            <a:pPr lvl="1"/>
            <a:r>
              <a:rPr lang="en-US" altLang="zh-TW" dirty="0" smtClean="0"/>
              <a:t>Cut threshold : 15</a:t>
            </a:r>
          </a:p>
          <a:p>
            <a:pPr lvl="2"/>
            <a:r>
              <a:rPr lang="en-US" altLang="zh-TW" dirty="0" smtClean="0"/>
              <a:t>Cluster 1 : A, B</a:t>
            </a:r>
          </a:p>
          <a:p>
            <a:pPr lvl="2"/>
            <a:r>
              <a:rPr lang="en-US" altLang="zh-TW" dirty="0" smtClean="0"/>
              <a:t>Cluster 2 : C, D ,E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33" y="0"/>
            <a:ext cx="4385733" cy="272482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7062"/>
              </p:ext>
            </p:extLst>
          </p:nvPr>
        </p:nvGraphicFramePr>
        <p:xfrm>
          <a:off x="5047666" y="2822566"/>
          <a:ext cx="3888000" cy="38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648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11.7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21.5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8.1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11.7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8.1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21.5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4609200" y="1007533"/>
            <a:ext cx="41368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15333" y="4669143"/>
                <a:ext cx="4863319" cy="58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17.733−4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17.733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=0.7744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3" y="4669143"/>
                <a:ext cx="4863319" cy="5873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773694" y="3003763"/>
                <a:ext cx="1278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  </a:t>
                </a:r>
                <a:endParaRPr lang="zh-TW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94" y="3003763"/>
                <a:ext cx="127862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773694" y="3746590"/>
                <a:ext cx="3254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(11.7+20+21.5)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/3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  </a:t>
                </a:r>
                <a:endParaRPr lang="zh-TW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94" y="3746590"/>
                <a:ext cx="325454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1808906" y="299272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(the same cluster)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115633" y="406305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 any other cluster)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57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Example  1:  </a:t>
            </a:r>
          </a:p>
          <a:p>
            <a:pPr lvl="1"/>
            <a:r>
              <a:rPr lang="en-US" altLang="zh-TW" dirty="0" smtClean="0"/>
              <a:t>Cut threshold : 15</a:t>
            </a:r>
          </a:p>
          <a:p>
            <a:pPr lvl="2"/>
            <a:r>
              <a:rPr lang="en-US" altLang="zh-TW" dirty="0" smtClean="0"/>
              <a:t>Cluster 1 : A, B</a:t>
            </a:r>
          </a:p>
          <a:p>
            <a:pPr lvl="2"/>
            <a:r>
              <a:rPr lang="en-US" altLang="zh-TW" dirty="0" smtClean="0"/>
              <a:t>Cluster 2 : C, D ,E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33" y="0"/>
            <a:ext cx="4385733" cy="272482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12350"/>
              </p:ext>
            </p:extLst>
          </p:nvPr>
        </p:nvGraphicFramePr>
        <p:xfrm>
          <a:off x="5047666" y="2822566"/>
          <a:ext cx="3888000" cy="38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648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11.7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8.1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11.7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8.1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9.8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21.5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4609200" y="1007533"/>
            <a:ext cx="41368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15333" y="4669143"/>
                <a:ext cx="4663584" cy="58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18−8.9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=0.5056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3" y="4669143"/>
                <a:ext cx="4663584" cy="5873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773694" y="3003763"/>
                <a:ext cx="2312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9.8+8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)/2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  </a:t>
                </a:r>
                <a:endParaRPr lang="zh-TW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94" y="3003763"/>
                <a:ext cx="231223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773694" y="3746590"/>
                <a:ext cx="2388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(20+16)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  </a:t>
                </a:r>
                <a:endParaRPr lang="zh-TW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94" y="3746590"/>
                <a:ext cx="238860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1267889" y="3274233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(the same cluster)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115633" y="406305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 any other cluster)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06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Example  1:  </a:t>
            </a:r>
          </a:p>
          <a:p>
            <a:pPr lvl="1"/>
            <a:r>
              <a:rPr lang="en-US" altLang="zh-TW" dirty="0" smtClean="0"/>
              <a:t>Cut threshold : 15</a:t>
            </a:r>
          </a:p>
          <a:p>
            <a:pPr lvl="2"/>
            <a:r>
              <a:rPr lang="en-US" altLang="zh-TW" dirty="0" smtClean="0"/>
              <a:t>Cluster 1 : A, B</a:t>
            </a:r>
          </a:p>
          <a:p>
            <a:pPr lvl="2"/>
            <a:r>
              <a:rPr lang="en-US" altLang="zh-TW" dirty="0" smtClean="0"/>
              <a:t>Cluster 2 : C, D ,E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33" y="0"/>
            <a:ext cx="4385733" cy="272482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90220"/>
              </p:ext>
            </p:extLst>
          </p:nvPr>
        </p:nvGraphicFramePr>
        <p:xfrm>
          <a:off x="5047666" y="2822566"/>
          <a:ext cx="3888000" cy="38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648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11.7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8.1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11.7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8.1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9.8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21.5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4609200" y="1007533"/>
            <a:ext cx="41368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83497" y="4299786"/>
                <a:ext cx="4654544" cy="58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9.9−9.8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9.9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=0.0101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7" y="4299786"/>
                <a:ext cx="4654544" cy="5873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83497" y="2951848"/>
                <a:ext cx="4863319" cy="58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17.733−4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17.733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=0.7744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7" y="2951848"/>
                <a:ext cx="4863319" cy="5873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83497" y="3625817"/>
                <a:ext cx="4490525" cy="58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14−4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=0.7143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7" y="3625817"/>
                <a:ext cx="4490525" cy="5873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83497" y="4944030"/>
                <a:ext cx="4663584" cy="58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18−8.9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=0.5056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7" y="4944030"/>
                <a:ext cx="4663584" cy="5873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19826" y="5529901"/>
                <a:ext cx="4926990" cy="58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19.7−8.9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19.7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=0.5482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" y="5529901"/>
                <a:ext cx="4926990" cy="5873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7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Example  2:  </a:t>
            </a:r>
          </a:p>
          <a:p>
            <a:pPr lvl="1"/>
            <a:r>
              <a:rPr lang="en-US" altLang="zh-TW" dirty="0" smtClean="0"/>
              <a:t>Cut threshold : 9</a:t>
            </a:r>
          </a:p>
          <a:p>
            <a:pPr lvl="2"/>
            <a:r>
              <a:rPr lang="en-US" altLang="zh-TW" dirty="0" smtClean="0"/>
              <a:t>Cluster 1 : A, B</a:t>
            </a:r>
          </a:p>
          <a:p>
            <a:pPr lvl="2"/>
            <a:r>
              <a:rPr lang="en-US" altLang="zh-TW" dirty="0" smtClean="0"/>
              <a:t>Cluster 2 : C</a:t>
            </a:r>
          </a:p>
          <a:p>
            <a:pPr lvl="2"/>
            <a:r>
              <a:rPr lang="en-US" altLang="zh-TW" dirty="0" smtClean="0"/>
              <a:t>Cluster 3 : D, 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33" y="0"/>
            <a:ext cx="4385733" cy="272482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59497"/>
              </p:ext>
            </p:extLst>
          </p:nvPr>
        </p:nvGraphicFramePr>
        <p:xfrm>
          <a:off x="5047666" y="2822566"/>
          <a:ext cx="3888000" cy="38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648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11.7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21.5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8.1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11.7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8.1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21.5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4600733" y="1422400"/>
            <a:ext cx="41368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15333" y="4669143"/>
                <a:ext cx="4606839" cy="58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11.7−4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11.7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=0.6581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3" y="4669143"/>
                <a:ext cx="4606839" cy="5873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773694" y="3173227"/>
                <a:ext cx="1278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  </a:t>
                </a:r>
                <a:endParaRPr lang="zh-TW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94" y="3173227"/>
                <a:ext cx="127862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773694" y="3746590"/>
                <a:ext cx="4074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𝐷𝐸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11.7</m:t>
                    </m:r>
                  </m:oMath>
                </a14:m>
                <a:r>
                  <a:rPr lang="zh-TW" alt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7030A0"/>
                    </a:solidFill>
                  </a:rPr>
                  <a:t>  </a:t>
                </a:r>
                <a:endParaRPr lang="zh-TW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94" y="3746590"/>
                <a:ext cx="40743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1808906" y="316218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(the same cluster)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115633" y="406305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 any other cluster)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584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Example  2:  </a:t>
            </a:r>
          </a:p>
          <a:p>
            <a:pPr lvl="1"/>
            <a:r>
              <a:rPr lang="en-US" altLang="zh-TW" dirty="0"/>
              <a:t>Cut threshold : 9</a:t>
            </a:r>
          </a:p>
          <a:p>
            <a:pPr lvl="2"/>
            <a:r>
              <a:rPr lang="en-US" altLang="zh-TW" dirty="0"/>
              <a:t>Cluster 1 : A, B</a:t>
            </a:r>
          </a:p>
          <a:p>
            <a:pPr lvl="2"/>
            <a:r>
              <a:rPr lang="en-US" altLang="zh-TW" dirty="0"/>
              <a:t>Cluster 2 : C</a:t>
            </a:r>
          </a:p>
          <a:p>
            <a:pPr lvl="2"/>
            <a:r>
              <a:rPr lang="en-US" altLang="zh-TW" dirty="0"/>
              <a:t>Cluster 3 : D, E</a:t>
            </a:r>
            <a:endParaRPr lang="zh-TW" altLang="en-US" dirty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33" y="0"/>
            <a:ext cx="4385733" cy="272482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047666" y="2822566"/>
          <a:ext cx="3888000" cy="38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648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11.7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8.1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11.7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8.1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9.8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21.5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4685400" y="1447799"/>
            <a:ext cx="41368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63671" y="4602380"/>
                <a:ext cx="2907271" cy="58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" y="4602380"/>
                <a:ext cx="2907271" cy="5873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63671" y="3254442"/>
                <a:ext cx="4606839" cy="58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11.7−4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11.7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=0.6851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" y="3254442"/>
                <a:ext cx="4606839" cy="5873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63671" y="3928411"/>
                <a:ext cx="4509760" cy="58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8.1−4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8.1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=0.5062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" y="3928411"/>
                <a:ext cx="4509760" cy="5873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6926" y="5245155"/>
                <a:ext cx="4663584" cy="58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9.8−8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9.8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=0.1837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" y="5245155"/>
                <a:ext cx="4663584" cy="5873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91628" y="5919124"/>
                <a:ext cx="4494179" cy="58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9.8−8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9.8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=0.1837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8" y="5919124"/>
                <a:ext cx="4494179" cy="5873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2970942" y="4753939"/>
            <a:ext cx="18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(Only one object)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71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Input :</a:t>
            </a:r>
          </a:p>
          <a:p>
            <a:pPr lvl="1"/>
            <a:r>
              <a:rPr lang="en-US" altLang="zh-TW" sz="2000" dirty="0" smtClean="0"/>
              <a:t>A csv file (input.csv)</a:t>
            </a:r>
          </a:p>
          <a:p>
            <a:pPr lvl="2"/>
            <a:r>
              <a:rPr lang="en-US" altLang="zh-TW" sz="2000" dirty="0"/>
              <a:t>The  </a:t>
            </a:r>
            <a:r>
              <a:rPr lang="en-US" altLang="zh-TW" sz="2000" dirty="0" smtClean="0"/>
              <a:t>distance matrix</a:t>
            </a:r>
          </a:p>
          <a:p>
            <a:pPr lvl="1"/>
            <a:r>
              <a:rPr lang="en-US" altLang="zh-TW" sz="2000" dirty="0" smtClean="0"/>
              <a:t>A cut threshold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r>
              <a:rPr lang="en-US" altLang="zh-TW" sz="2400" dirty="0" smtClean="0"/>
              <a:t>Output</a:t>
            </a:r>
            <a:r>
              <a:rPr lang="en-US" altLang="zh-TW" sz="2300" dirty="0" smtClean="0"/>
              <a:t>:</a:t>
            </a:r>
          </a:p>
          <a:p>
            <a:pPr lvl="1"/>
            <a:r>
              <a:rPr lang="en-US" altLang="zh-TW" sz="2000" dirty="0"/>
              <a:t>Silhouette </a:t>
            </a:r>
            <a:r>
              <a:rPr lang="en-US" altLang="zh-TW" sz="2000" dirty="0" smtClean="0"/>
              <a:t>coefficient of every object</a:t>
            </a:r>
            <a:endParaRPr lang="en-US" altLang="zh-TW" sz="2000" dirty="0"/>
          </a:p>
          <a:p>
            <a:pPr lvl="2"/>
            <a:r>
              <a:rPr lang="en-US" altLang="zh-TW" sz="2000" dirty="0" smtClean="0">
                <a:solidFill>
                  <a:schemeClr val="tx1"/>
                </a:solidFill>
              </a:rPr>
              <a:t>save </a:t>
            </a:r>
            <a:r>
              <a:rPr lang="en-US" altLang="zh-TW" sz="2000" dirty="0" smtClean="0">
                <a:solidFill>
                  <a:schemeClr val="tx1"/>
                </a:solidFill>
              </a:rPr>
              <a:t>as csv file (output.csv)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endParaRPr lang="zh-TW" altLang="en-US" sz="23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4367974"/>
            <a:ext cx="857929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library(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amap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read.csv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input.csv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=T)</a:t>
            </a:r>
            <a:endParaRPr lang="en-US" altLang="zh-TW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as.dist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hc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hcluster</a:t>
            </a:r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# complete link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Euclidean distance 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threshold = 15 </a:t>
            </a:r>
            <a:r>
              <a:rPr lang="en-US" altLang="zh-TW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example</a:t>
            </a:r>
            <a:endParaRPr lang="zh-TW" alt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883</TotalTime>
  <Words>606</Words>
  <Application>Microsoft Office PowerPoint</Application>
  <PresentationFormat>如螢幕大小 (4:3)</PresentationFormat>
  <Paragraphs>296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Cambria Math</vt:lpstr>
      <vt:lpstr>Corbel</vt:lpstr>
      <vt:lpstr>Courier New</vt:lpstr>
      <vt:lpstr>Custom Theme</vt:lpstr>
      <vt:lpstr>Homework 2</vt:lpstr>
      <vt:lpstr>Homework 2</vt:lpstr>
      <vt:lpstr>Homework 2</vt:lpstr>
      <vt:lpstr>Homework 2</vt:lpstr>
      <vt:lpstr>Homework 2</vt:lpstr>
      <vt:lpstr>Homework 2</vt:lpstr>
      <vt:lpstr>Homework 2</vt:lpstr>
      <vt:lpstr>Homework 2</vt:lpstr>
      <vt:lpstr>Homework 2</vt:lpstr>
      <vt:lpstr>Homework 2</vt:lpstr>
      <vt:lpstr>Homework 2</vt:lpstr>
      <vt:lpstr>Homework 2</vt:lpstr>
      <vt:lpstr>Deadline</vt:lpstr>
      <vt:lpstr>Bonus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tinin</cp:lastModifiedBy>
  <cp:revision>83</cp:revision>
  <dcterms:created xsi:type="dcterms:W3CDTF">2014-10-13T00:41:19Z</dcterms:created>
  <dcterms:modified xsi:type="dcterms:W3CDTF">2016-04-06T16:40:33Z</dcterms:modified>
</cp:coreProperties>
</file>