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Lexend Dec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LexendDeca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exendDe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469a03598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469a0359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469a03598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469a0359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469a03598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469a0359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469a03598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469a0359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69a03598_0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469a0359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469a03598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469a0359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469a03598_0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469a0359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46145c20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46145c2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69a0359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69a035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469a0359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469a035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469a03598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469a035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469a03598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469a035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469a03598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469a035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c98855ff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c98855f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168575" y="2292700"/>
            <a:ext cx="4539000" cy="261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MACHINE LEARNING PROJECT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CREDIT CARD APPROVAL PREDICTION </a:t>
            </a:r>
            <a:r>
              <a:rPr b="0" i="1" lang="en" sz="1700">
                <a:latin typeface="Arial"/>
                <a:ea typeface="Arial"/>
                <a:cs typeface="Arial"/>
                <a:sym typeface="Arial"/>
              </a:rPr>
              <a:t>(CLASSIFICATION PROBLEM AND SUPERVISED ML )</a:t>
            </a:r>
            <a:endParaRPr b="0" i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PRESENTED BY HENRY CHAN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225" y="647700"/>
            <a:ext cx="2881175" cy="16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4325" y="2064825"/>
            <a:ext cx="2537572" cy="11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2075" t="0"/>
          <a:stretch/>
        </p:blipFill>
        <p:spPr>
          <a:xfrm>
            <a:off x="155350" y="1638925"/>
            <a:ext cx="5263400" cy="32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type="ctrTitle"/>
          </p:nvPr>
        </p:nvSpPr>
        <p:spPr>
          <a:xfrm>
            <a:off x="287700" y="288900"/>
            <a:ext cx="6269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Machine Learning Performance Comparison</a:t>
            </a:r>
            <a:endParaRPr sz="2600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75" y="2087600"/>
            <a:ext cx="2356064" cy="106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2"/>
          <p:cNvGrpSpPr/>
          <p:nvPr/>
        </p:nvGrpSpPr>
        <p:grpSpPr>
          <a:xfrm>
            <a:off x="1571724" y="4616571"/>
            <a:ext cx="203791" cy="180233"/>
            <a:chOff x="5975075" y="2327500"/>
            <a:chExt cx="420100" cy="388350"/>
          </a:xfrm>
        </p:grpSpPr>
        <p:sp>
          <p:nvSpPr>
            <p:cNvPr id="179" name="Google Shape;179;p2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ctrTitle"/>
          </p:nvPr>
        </p:nvSpPr>
        <p:spPr>
          <a:xfrm>
            <a:off x="287700" y="104700"/>
            <a:ext cx="7107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XGBoost Hyperparameter Tuning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By GridSearch CV </a:t>
            </a:r>
            <a:endParaRPr sz="3000"/>
          </a:p>
        </p:txBody>
      </p:sp>
      <p:sp>
        <p:nvSpPr>
          <p:cNvPr id="186" name="Google Shape;186;p23"/>
          <p:cNvSpPr txBox="1"/>
          <p:nvPr/>
        </p:nvSpPr>
        <p:spPr>
          <a:xfrm>
            <a:off x="190150" y="1264500"/>
            <a:ext cx="4803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n_estimators - Number of tree to be generated. </a:t>
            </a: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larger it is, the more complex is the model.</a:t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colsample_bytree - Subsample ratio for each tree when the trees are constructed.</a:t>
            </a:r>
            <a:endParaRPr b="1"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gamma - </a:t>
            </a: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Specifying</a:t>
            </a: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the minimum lost reduction required to make a split. The larger the gamma is, the more conservative the model is.</a:t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learning_rate - Controlling the step size in the direction of negative gradient. The smaller it is, the more complex is the model.</a:t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max_depth - Determining how specific the model to learn the relations of the data set. The larger max_depth, the easier to over-fit.</a:t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min_child_weight - </a:t>
            </a: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Minimum</a:t>
            </a: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sum of instance weight needed in a child. The larger it is, the more conservative the model is.</a:t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reg_alpha - L1 regularization on leaf weights. The larger it is , the more conservative the model is.</a:t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Char char="●"/>
            </a:pP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reg_lambda -  L2 regularization on leaf weights. </a:t>
            </a:r>
            <a:r>
              <a:rPr b="1"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larger it is, the more conservative the model is.</a:t>
            </a:r>
            <a:endParaRPr b="1"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650" y="2087600"/>
            <a:ext cx="2356064" cy="10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511" y="4059825"/>
            <a:ext cx="2578350" cy="7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100" y="4883675"/>
            <a:ext cx="4706800" cy="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ctrTitle"/>
          </p:nvPr>
        </p:nvSpPr>
        <p:spPr>
          <a:xfrm>
            <a:off x="287700" y="288900"/>
            <a:ext cx="7107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XGBoost Hyperparameter Tuning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Performance Comparison</a:t>
            </a:r>
            <a:endParaRPr sz="3100"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650" y="2087600"/>
            <a:ext cx="2356064" cy="10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2194363" y="2695538"/>
            <a:ext cx="387600" cy="72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038" y="4695500"/>
            <a:ext cx="43053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2676800" y="2748500"/>
            <a:ext cx="17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Accuracy increases 0.735%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525" y="3726263"/>
            <a:ext cx="20193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6125" y="1733988"/>
            <a:ext cx="2124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7588" y="3726275"/>
            <a:ext cx="1768200" cy="81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38" y="1593375"/>
            <a:ext cx="2292870" cy="337975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5"/>
          <p:cNvSpPr txBox="1"/>
          <p:nvPr>
            <p:ph type="ctrTitle"/>
          </p:nvPr>
        </p:nvSpPr>
        <p:spPr>
          <a:xfrm>
            <a:off x="287700" y="288900"/>
            <a:ext cx="7107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Insight Analysis</a:t>
            </a:r>
            <a:endParaRPr sz="3100"/>
          </a:p>
        </p:txBody>
      </p:sp>
      <p:sp>
        <p:nvSpPr>
          <p:cNvPr id="208" name="Google Shape;208;p25"/>
          <p:cNvSpPr txBox="1"/>
          <p:nvPr/>
        </p:nvSpPr>
        <p:spPr>
          <a:xfrm>
            <a:off x="1121075" y="1193175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Muli"/>
                <a:ea typeface="Muli"/>
                <a:cs typeface="Muli"/>
                <a:sym typeface="Muli"/>
              </a:rPr>
              <a:t>Table of all IV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815325" y="1699325"/>
            <a:ext cx="4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📌</a:t>
            </a:r>
            <a:endParaRPr sz="100"/>
          </a:p>
        </p:txBody>
      </p:sp>
      <p:sp>
        <p:nvSpPr>
          <p:cNvPr id="210" name="Google Shape;210;p25"/>
          <p:cNvSpPr txBox="1"/>
          <p:nvPr/>
        </p:nvSpPr>
        <p:spPr>
          <a:xfrm>
            <a:off x="1434325" y="1851725"/>
            <a:ext cx="4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📌</a:t>
            </a:r>
            <a:endParaRPr sz="100"/>
          </a:p>
        </p:txBody>
      </p:sp>
      <p:sp>
        <p:nvSpPr>
          <p:cNvPr id="211" name="Google Shape;211;p25"/>
          <p:cNvSpPr txBox="1"/>
          <p:nvPr/>
        </p:nvSpPr>
        <p:spPr>
          <a:xfrm>
            <a:off x="1510525" y="2080325"/>
            <a:ext cx="4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📌</a:t>
            </a:r>
            <a:endParaRPr sz="1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113" y="3490337"/>
            <a:ext cx="4786826" cy="98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5">
            <a:alphaModFix/>
          </a:blip>
          <a:srcRect b="0" l="0" r="0" t="5213"/>
          <a:stretch/>
        </p:blipFill>
        <p:spPr>
          <a:xfrm>
            <a:off x="3970100" y="484325"/>
            <a:ext cx="4566633" cy="9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0113" y="1963800"/>
            <a:ext cx="4786825" cy="9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6016574" y="1136775"/>
            <a:ext cx="393900" cy="13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6" name="Google Shape;216;p25"/>
          <p:cNvSpPr/>
          <p:nvPr/>
        </p:nvSpPr>
        <p:spPr>
          <a:xfrm>
            <a:off x="6178213" y="4289550"/>
            <a:ext cx="393900" cy="18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7" name="Google Shape;217;p25"/>
          <p:cNvSpPr/>
          <p:nvPr/>
        </p:nvSpPr>
        <p:spPr>
          <a:xfrm>
            <a:off x="6130937" y="2614825"/>
            <a:ext cx="393900" cy="13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idx="2" type="body"/>
          </p:nvPr>
        </p:nvSpPr>
        <p:spPr>
          <a:xfrm>
            <a:off x="3697225" y="1352550"/>
            <a:ext cx="3035700" cy="28380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Marital Status : Widow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More likely to become bad customers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240175" y="1352550"/>
            <a:ext cx="2841000" cy="28380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The younger the applicants are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The more likely they become bad customers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Insight Analysis</a:t>
            </a:r>
            <a:endParaRPr sz="3100"/>
          </a:p>
        </p:txBody>
      </p:sp>
      <p:sp>
        <p:nvSpPr>
          <p:cNvPr id="225" name="Google Shape;225;p26"/>
          <p:cNvSpPr/>
          <p:nvPr/>
        </p:nvSpPr>
        <p:spPr>
          <a:xfrm>
            <a:off x="1320325" y="1939950"/>
            <a:ext cx="680700" cy="126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4777375" y="1892675"/>
            <a:ext cx="680700" cy="126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369800" y="658175"/>
            <a:ext cx="5124600" cy="83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 and Next Steps</a:t>
            </a:r>
            <a:endParaRPr sz="300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650" y="2087600"/>
            <a:ext cx="2356064" cy="10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369800" y="1808000"/>
            <a:ext cx="38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Imbalance Data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99" y="2339900"/>
            <a:ext cx="3072850" cy="8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369800" y="4061650"/>
            <a:ext cx="501000" cy="28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899275" y="3656950"/>
            <a:ext cx="2013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Include more bad applicants data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Ideally 50% </a:t>
            </a:r>
            <a:r>
              <a:rPr b="1" lang="en" sz="17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50%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428150" y="2094474"/>
            <a:ext cx="3960000" cy="203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By using Machine Learning we can swiftly and accurately predict the credit payment overdue probability of applicants with</a:t>
            </a:r>
            <a:r>
              <a:rPr lang="en" sz="2100"/>
              <a:t> </a:t>
            </a:r>
            <a:r>
              <a:rPr b="1" lang="en" sz="2300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more than 90% accuracy!</a:t>
            </a:r>
            <a:endParaRPr b="1" sz="2300">
              <a:solidFill>
                <a:srgbClr val="FFFF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45364" r="0" t="0"/>
          <a:stretch/>
        </p:blipFill>
        <p:spPr>
          <a:xfrm>
            <a:off x="4526150" y="1041025"/>
            <a:ext cx="4436623" cy="32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979850" y="1163950"/>
            <a:ext cx="257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  <a:endParaRPr b="1" sz="3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920850" y="2082325"/>
            <a:ext cx="2356200" cy="5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Muli"/>
                <a:ea typeface="Muli"/>
                <a:cs typeface="Muli"/>
                <a:sym typeface="Muli"/>
              </a:rPr>
              <a:t>Thank you</a:t>
            </a:r>
            <a:endParaRPr b="1" sz="36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45364" r="0" t="0"/>
          <a:stretch/>
        </p:blipFill>
        <p:spPr>
          <a:xfrm>
            <a:off x="3908775" y="1054399"/>
            <a:ext cx="4708526" cy="342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75" y="3088150"/>
            <a:ext cx="2356064" cy="10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413800" y="558000"/>
            <a:ext cx="5738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Aim and Business Value</a:t>
            </a:r>
            <a:endParaRPr sz="31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650" y="2087600"/>
            <a:ext cx="2356064" cy="10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81075" y="1839475"/>
            <a:ext cx="4457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 card approval process is a common risk control measure in banking industry.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Predict the probability of future defaults of the applicants.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Prediction is based on applicants’ personal information and previous credit record.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81" name="Google Shape;81;p15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5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Hypertuning Machine Model</a:t>
              </a:r>
              <a:endParaRPr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Finding the best parameters for the model.</a:t>
              </a:r>
              <a:endPara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86" name="Google Shape;86;p15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Machine Learning Model Performance Comparison</a:t>
              </a:r>
              <a:endParaRPr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Deciding which Machine Learning Model to use.</a:t>
              </a:r>
              <a:endPara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87" name="Google Shape;87;p15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" name="Google Shape;88;p1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91" name="Google Shape;91;p15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5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Data Cleaning and Exploratory Data Analysis</a:t>
              </a:r>
              <a:endParaRPr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Cleaning the data and interpreting raw data </a:t>
              </a:r>
              <a:r>
                <a:rPr lang="en" sz="10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trend</a:t>
              </a:r>
              <a:r>
                <a:rPr lang="en" sz="10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,</a:t>
              </a:r>
              <a:endPara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96" name="Google Shape;96;p1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97" name="Google Shape;97;p1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8" name="Google Shape;98;p1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99" name="Google Shape;99;p1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00" name="Google Shape;100;p1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1" name="Google Shape;101;p1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2" name="Google Shape;102;p1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3" name="Google Shape;103;p1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444675" y="237225"/>
            <a:ext cx="5738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Collection </a:t>
            </a:r>
            <a:endParaRPr sz="3100"/>
          </a:p>
        </p:txBody>
      </p:sp>
      <p:sp>
        <p:nvSpPr>
          <p:cNvPr id="109" name="Google Shape;109;p16"/>
          <p:cNvSpPr txBox="1"/>
          <p:nvPr/>
        </p:nvSpPr>
        <p:spPr>
          <a:xfrm>
            <a:off x="444675" y="1674675"/>
            <a:ext cx="34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44675" y="1243575"/>
            <a:ext cx="445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Mock data from the internet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50" y="1925500"/>
            <a:ext cx="5278849" cy="20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263" y="1925500"/>
            <a:ext cx="2743079" cy="20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587325" y="4103725"/>
            <a:ext cx="41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00"/>
                </a:highlight>
                <a:latin typeface="Muli"/>
                <a:ea typeface="Muli"/>
                <a:cs typeface="Muli"/>
                <a:sym typeface="Muli"/>
              </a:rPr>
              <a:t>Applicants ’s personal information 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253588" y="4103725"/>
            <a:ext cx="41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00"/>
                </a:highlight>
                <a:latin typeface="Muli"/>
                <a:ea typeface="Muli"/>
                <a:cs typeface="Muli"/>
                <a:sym typeface="Muli"/>
              </a:rPr>
              <a:t>Applicant’s previous credit record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394900" y="218175"/>
            <a:ext cx="5738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Preprocessing</a:t>
            </a:r>
            <a:endParaRPr sz="31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650" y="2087600"/>
            <a:ext cx="2356064" cy="10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16475" y="1256175"/>
            <a:ext cx="4279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Merging</a:t>
            </a: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2 data set together by APPLICATION ID.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Converting binary data and categorical data into the expression of (1,0) by </a:t>
            </a:r>
            <a:r>
              <a:rPr b="1" lang="en" sz="1600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pd.cut,</a:t>
            </a: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pd.qcut, pd.get_dummies and replace function</a:t>
            </a:r>
            <a:endParaRPr b="1" sz="1600">
              <a:solidFill>
                <a:srgbClr val="FFFF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Featuring - </a:t>
            </a:r>
            <a:r>
              <a:rPr b="1" lang="en" sz="1600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StandardScaler</a:t>
            </a:r>
            <a:endParaRPr b="1" sz="1600">
              <a:solidFill>
                <a:srgbClr val="FFFF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Using </a:t>
            </a:r>
            <a:r>
              <a:rPr b="1" lang="en" sz="1600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SMOTE</a:t>
            </a: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to deal with imbalance data set problem. It synthesises new data for minority class based on the existing data.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38" y="3775950"/>
            <a:ext cx="3339975" cy="9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ctrTitle"/>
          </p:nvPr>
        </p:nvSpPr>
        <p:spPr>
          <a:xfrm>
            <a:off x="78000" y="164900"/>
            <a:ext cx="6269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Final DataFrame After Propressing</a:t>
            </a:r>
            <a:endParaRPr sz="2600"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1893" r="0" t="0"/>
          <a:stretch/>
        </p:blipFill>
        <p:spPr>
          <a:xfrm>
            <a:off x="596725" y="1110000"/>
            <a:ext cx="3188525" cy="37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588" y="1487000"/>
            <a:ext cx="3339975" cy="9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5006613" y="2537125"/>
            <a:ext cx="333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As long as the applicant had any more than 60 days overdue record in the past, the applicant will be </a:t>
            </a:r>
            <a:r>
              <a:rPr b="1" lang="en">
                <a:solidFill>
                  <a:srgbClr val="FF9900"/>
                </a:solidFill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classified as bad applicant.</a:t>
            </a:r>
            <a:endParaRPr b="1">
              <a:solidFill>
                <a:srgbClr val="FF9900"/>
              </a:solidFill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>
            <a:off x="413800" y="558000"/>
            <a:ext cx="5738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</a:t>
            </a:r>
            <a:endParaRPr sz="31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650" y="2087600"/>
            <a:ext cx="2356064" cy="10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71625" y="1924550"/>
            <a:ext cx="4457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Weight of Evidence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( Finding the distribution of good</a:t>
            </a:r>
            <a:r>
              <a:rPr b="1" i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(event)</a:t>
            </a: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and bad</a:t>
            </a:r>
            <a:r>
              <a:rPr b="1" i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(non event)</a:t>
            </a: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a feature )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Information Value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( Finding the Predictive Power of a feature )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75" y="3761295"/>
            <a:ext cx="3311750" cy="126872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977" y="3151625"/>
            <a:ext cx="2623673" cy="37992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4125" y="1881125"/>
            <a:ext cx="2036775" cy="47565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421175" y="793950"/>
            <a:ext cx="6269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5" y="2252975"/>
            <a:ext cx="5820126" cy="7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84150" y="2963175"/>
            <a:ext cx="39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Muli"/>
                <a:ea typeface="Muli"/>
                <a:cs typeface="Muli"/>
                <a:sym typeface="Muli"/>
              </a:rPr>
              <a:t>*Finding WoE and IV for each feature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875350" y="785975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Muli"/>
                <a:ea typeface="Muli"/>
                <a:cs typeface="Muli"/>
                <a:sym typeface="Muli"/>
              </a:rPr>
              <a:t>Table of all IV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9739" r="0" t="0"/>
          <a:stretch/>
        </p:blipFill>
        <p:spPr>
          <a:xfrm>
            <a:off x="6482950" y="1127450"/>
            <a:ext cx="2250125" cy="36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464431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Support Vector Classification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Random Forest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580550" y="205975"/>
            <a:ext cx="6511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 sz="3100"/>
          </a:p>
        </p:txBody>
      </p:sp>
      <p:sp>
        <p:nvSpPr>
          <p:cNvPr id="157" name="Google Shape;157;p21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XGBoost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7093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Logistic Regression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384900" y="2422425"/>
            <a:ext cx="1114797" cy="393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XGB</a:t>
            </a:r>
          </a:p>
        </p:txBody>
      </p:sp>
      <p:sp>
        <p:nvSpPr>
          <p:cNvPr id="164" name="Google Shape;164;p21"/>
          <p:cNvSpPr/>
          <p:nvPr/>
        </p:nvSpPr>
        <p:spPr>
          <a:xfrm>
            <a:off x="3669575" y="3311475"/>
            <a:ext cx="615411" cy="417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RF</a:t>
            </a:r>
          </a:p>
        </p:txBody>
      </p:sp>
      <p:sp>
        <p:nvSpPr>
          <p:cNvPr id="165" name="Google Shape;165;p21"/>
          <p:cNvSpPr/>
          <p:nvPr/>
        </p:nvSpPr>
        <p:spPr>
          <a:xfrm>
            <a:off x="4743376" y="3335250"/>
            <a:ext cx="948423" cy="393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SVC</a:t>
            </a:r>
          </a:p>
        </p:txBody>
      </p:sp>
      <p:sp>
        <p:nvSpPr>
          <p:cNvPr id="166" name="Google Shape;166;p21"/>
          <p:cNvSpPr/>
          <p:nvPr/>
        </p:nvSpPr>
        <p:spPr>
          <a:xfrm>
            <a:off x="4819375" y="2398650"/>
            <a:ext cx="786075" cy="417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LR</a:t>
            </a: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23" y="1757294"/>
            <a:ext cx="1843401" cy="1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800" y="3493275"/>
            <a:ext cx="1334754" cy="1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226" y="3526451"/>
            <a:ext cx="1843400" cy="113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1825" y="1738392"/>
            <a:ext cx="1843401" cy="118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