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57" r:id="rId5"/>
    <p:sldId id="258" r:id="rId6"/>
    <p:sldId id="264" r:id="rId7"/>
    <p:sldId id="266" r:id="rId8"/>
    <p:sldId id="259" r:id="rId9"/>
    <p:sldId id="260" r:id="rId10"/>
    <p:sldId id="261" r:id="rId11"/>
    <p:sldId id="268" r:id="rId12"/>
    <p:sldId id="263" r:id="rId13"/>
    <p:sldId id="262" r:id="rId14"/>
    <p:sldId id="267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C0392B"/>
    <a:srgbClr val="7F71E9"/>
    <a:srgbClr val="C4BDF5"/>
    <a:srgbClr val="6C5CE7"/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David" userId="65d6f86e9a3dad4c" providerId="LiveId" clId="{31AD9838-3394-438C-A5E5-06BBCCAE6F98}"/>
    <pc:docChg chg="undo custSel addSld modSld sldOrd">
      <pc:chgData name="Henry David" userId="65d6f86e9a3dad4c" providerId="LiveId" clId="{31AD9838-3394-438C-A5E5-06BBCCAE6F98}" dt="2025-07-29T03:12:00.596" v="119" actId="14100"/>
      <pc:docMkLst>
        <pc:docMk/>
      </pc:docMkLst>
      <pc:sldChg chg="addSp delSp modSp mod">
        <pc:chgData name="Henry David" userId="65d6f86e9a3dad4c" providerId="LiveId" clId="{31AD9838-3394-438C-A5E5-06BBCCAE6F98}" dt="2025-07-29T03:12:00.596" v="119" actId="14100"/>
        <pc:sldMkLst>
          <pc:docMk/>
          <pc:sldMk cId="2658313032" sldId="257"/>
        </pc:sldMkLst>
        <pc:spChg chg="mod">
          <ac:chgData name="Henry David" userId="65d6f86e9a3dad4c" providerId="LiveId" clId="{31AD9838-3394-438C-A5E5-06BBCCAE6F98}" dt="2025-07-29T03:11:35.707" v="116" actId="164"/>
          <ac:spMkLst>
            <pc:docMk/>
            <pc:sldMk cId="2658313032" sldId="257"/>
            <ac:spMk id="3" creationId="{6760A062-0E7A-A02D-70A5-25D93373F891}"/>
          </ac:spMkLst>
        </pc:spChg>
        <pc:spChg chg="mod">
          <ac:chgData name="Henry David" userId="65d6f86e9a3dad4c" providerId="LiveId" clId="{31AD9838-3394-438C-A5E5-06BBCCAE6F98}" dt="2025-07-29T03:11:42.516" v="117" actId="164"/>
          <ac:spMkLst>
            <pc:docMk/>
            <pc:sldMk cId="2658313032" sldId="257"/>
            <ac:spMk id="4" creationId="{66FE5C8D-6829-9C8C-0D37-52B3BDD63935}"/>
          </ac:spMkLst>
        </pc:spChg>
        <pc:spChg chg="mod">
          <ac:chgData name="Henry David" userId="65d6f86e9a3dad4c" providerId="LiveId" clId="{31AD9838-3394-438C-A5E5-06BBCCAE6F98}" dt="2025-07-29T03:11:35.707" v="116" actId="164"/>
          <ac:spMkLst>
            <pc:docMk/>
            <pc:sldMk cId="2658313032" sldId="257"/>
            <ac:spMk id="5" creationId="{AD125292-52EB-537B-775D-BA65C4563AFA}"/>
          </ac:spMkLst>
        </pc:spChg>
        <pc:spChg chg="mod">
          <ac:chgData name="Henry David" userId="65d6f86e9a3dad4c" providerId="LiveId" clId="{31AD9838-3394-438C-A5E5-06BBCCAE6F98}" dt="2025-07-29T03:11:42.516" v="117" actId="164"/>
          <ac:spMkLst>
            <pc:docMk/>
            <pc:sldMk cId="2658313032" sldId="257"/>
            <ac:spMk id="6" creationId="{53BD72B0-423E-5981-FBAD-7F2A6E915A48}"/>
          </ac:spMkLst>
        </pc:spChg>
        <pc:spChg chg="mod">
          <ac:chgData name="Henry David" userId="65d6f86e9a3dad4c" providerId="LiveId" clId="{31AD9838-3394-438C-A5E5-06BBCCAE6F98}" dt="2025-07-29T03:11:42.516" v="117" actId="164"/>
          <ac:spMkLst>
            <pc:docMk/>
            <pc:sldMk cId="2658313032" sldId="257"/>
            <ac:spMk id="7" creationId="{A711F645-8243-2694-C389-A1BCD9F064C7}"/>
          </ac:spMkLst>
        </pc:spChg>
        <pc:spChg chg="mod">
          <ac:chgData name="Henry David" userId="65d6f86e9a3dad4c" providerId="LiveId" clId="{31AD9838-3394-438C-A5E5-06BBCCAE6F98}" dt="2025-07-29T03:11:35.707" v="116" actId="164"/>
          <ac:spMkLst>
            <pc:docMk/>
            <pc:sldMk cId="2658313032" sldId="257"/>
            <ac:spMk id="8" creationId="{69691598-8924-A89F-1E83-273D22A79E3E}"/>
          </ac:spMkLst>
        </pc:spChg>
        <pc:spChg chg="mod">
          <ac:chgData name="Henry David" userId="65d6f86e9a3dad4c" providerId="LiveId" clId="{31AD9838-3394-438C-A5E5-06BBCCAE6F98}" dt="2025-07-29T03:11:35.707" v="116" actId="164"/>
          <ac:spMkLst>
            <pc:docMk/>
            <pc:sldMk cId="2658313032" sldId="257"/>
            <ac:spMk id="9" creationId="{083FE3FE-4073-4DC7-EAEA-FB119B519FCF}"/>
          </ac:spMkLst>
        </pc:spChg>
        <pc:spChg chg="mod">
          <ac:chgData name="Henry David" userId="65d6f86e9a3dad4c" providerId="LiveId" clId="{31AD9838-3394-438C-A5E5-06BBCCAE6F98}" dt="2025-07-29T03:11:35.707" v="116" actId="164"/>
          <ac:spMkLst>
            <pc:docMk/>
            <pc:sldMk cId="2658313032" sldId="257"/>
            <ac:spMk id="10" creationId="{916A2781-727E-2794-D6E3-027B00C259C7}"/>
          </ac:spMkLst>
        </pc:spChg>
        <pc:spChg chg="del">
          <ac:chgData name="Henry David" userId="65d6f86e9a3dad4c" providerId="LiveId" clId="{31AD9838-3394-438C-A5E5-06BBCCAE6F98}" dt="2025-07-29T03:11:00.462" v="112" actId="21"/>
          <ac:spMkLst>
            <pc:docMk/>
            <pc:sldMk cId="2658313032" sldId="257"/>
            <ac:spMk id="12" creationId="{678B7A98-8ABA-0FB4-1FEB-EC5507E13F1B}"/>
          </ac:spMkLst>
        </pc:spChg>
        <pc:spChg chg="del">
          <ac:chgData name="Henry David" userId="65d6f86e9a3dad4c" providerId="LiveId" clId="{31AD9838-3394-438C-A5E5-06BBCCAE6F98}" dt="2025-07-29T03:11:00.462" v="112" actId="21"/>
          <ac:spMkLst>
            <pc:docMk/>
            <pc:sldMk cId="2658313032" sldId="257"/>
            <ac:spMk id="13" creationId="{B331A5E7-6622-AABF-452D-BBC6A6F20C46}"/>
          </ac:spMkLst>
        </pc:spChg>
        <pc:spChg chg="del">
          <ac:chgData name="Henry David" userId="65d6f86e9a3dad4c" providerId="LiveId" clId="{31AD9838-3394-438C-A5E5-06BBCCAE6F98}" dt="2025-07-29T03:11:00.462" v="112" actId="21"/>
          <ac:spMkLst>
            <pc:docMk/>
            <pc:sldMk cId="2658313032" sldId="257"/>
            <ac:spMk id="14" creationId="{ACFF541C-3B13-5C5B-D157-F6F05AE570B3}"/>
          </ac:spMkLst>
        </pc:spChg>
        <pc:spChg chg="del">
          <ac:chgData name="Henry David" userId="65d6f86e9a3dad4c" providerId="LiveId" clId="{31AD9838-3394-438C-A5E5-06BBCCAE6F98}" dt="2025-07-29T03:11:00.462" v="112" actId="21"/>
          <ac:spMkLst>
            <pc:docMk/>
            <pc:sldMk cId="2658313032" sldId="257"/>
            <ac:spMk id="15" creationId="{3FBC4441-CF72-1135-D1AB-6F0B1B348BA2}"/>
          </ac:spMkLst>
        </pc:spChg>
        <pc:spChg chg="del">
          <ac:chgData name="Henry David" userId="65d6f86e9a3dad4c" providerId="LiveId" clId="{31AD9838-3394-438C-A5E5-06BBCCAE6F98}" dt="2025-07-29T03:11:00.462" v="112" actId="21"/>
          <ac:spMkLst>
            <pc:docMk/>
            <pc:sldMk cId="2658313032" sldId="257"/>
            <ac:spMk id="16" creationId="{FA6B9071-8D0F-4A1E-C548-B866E4E610AA}"/>
          </ac:spMkLst>
        </pc:spChg>
        <pc:spChg chg="del">
          <ac:chgData name="Henry David" userId="65d6f86e9a3dad4c" providerId="LiveId" clId="{31AD9838-3394-438C-A5E5-06BBCCAE6F98}" dt="2025-07-29T03:11:00.462" v="112" actId="21"/>
          <ac:spMkLst>
            <pc:docMk/>
            <pc:sldMk cId="2658313032" sldId="257"/>
            <ac:spMk id="17" creationId="{29321CFE-E5E8-4C03-DF2F-4736965BA25D}"/>
          </ac:spMkLst>
        </pc:spChg>
        <pc:grpChg chg="add mod">
          <ac:chgData name="Henry David" userId="65d6f86e9a3dad4c" providerId="LiveId" clId="{31AD9838-3394-438C-A5E5-06BBCCAE6F98}" dt="2025-07-29T03:11:35.707" v="116" actId="164"/>
          <ac:grpSpMkLst>
            <pc:docMk/>
            <pc:sldMk cId="2658313032" sldId="257"/>
            <ac:grpSpMk id="11" creationId="{B8C02052-5DF4-B26A-3EE5-3407F2A22A3E}"/>
          </ac:grpSpMkLst>
        </pc:grpChg>
        <pc:grpChg chg="add mod">
          <ac:chgData name="Henry David" userId="65d6f86e9a3dad4c" providerId="LiveId" clId="{31AD9838-3394-438C-A5E5-06BBCCAE6F98}" dt="2025-07-29T03:11:35.707" v="116" actId="164"/>
          <ac:grpSpMkLst>
            <pc:docMk/>
            <pc:sldMk cId="2658313032" sldId="257"/>
            <ac:grpSpMk id="18" creationId="{D5B13A36-3ACD-12A0-EAF7-EAD93B47E957}"/>
          </ac:grpSpMkLst>
        </pc:grpChg>
        <pc:grpChg chg="add mod">
          <ac:chgData name="Henry David" userId="65d6f86e9a3dad4c" providerId="LiveId" clId="{31AD9838-3394-438C-A5E5-06BBCCAE6F98}" dt="2025-07-29T03:12:00.596" v="119" actId="14100"/>
          <ac:grpSpMkLst>
            <pc:docMk/>
            <pc:sldMk cId="2658313032" sldId="257"/>
            <ac:grpSpMk id="19" creationId="{98D1355F-E6E0-2B07-A27C-FD59A5CA8015}"/>
          </ac:grpSpMkLst>
        </pc:grpChg>
      </pc:sldChg>
      <pc:sldChg chg="modSp mod">
        <pc:chgData name="Henry David" userId="65d6f86e9a3dad4c" providerId="LiveId" clId="{31AD9838-3394-438C-A5E5-06BBCCAE6F98}" dt="2025-07-29T02:13:44.280" v="0" actId="20577"/>
        <pc:sldMkLst>
          <pc:docMk/>
          <pc:sldMk cId="1715650360" sldId="270"/>
        </pc:sldMkLst>
        <pc:spChg chg="mod">
          <ac:chgData name="Henry David" userId="65d6f86e9a3dad4c" providerId="LiveId" clId="{31AD9838-3394-438C-A5E5-06BBCCAE6F98}" dt="2025-07-29T02:13:44.280" v="0" actId="20577"/>
          <ac:spMkLst>
            <pc:docMk/>
            <pc:sldMk cId="1715650360" sldId="270"/>
            <ac:spMk id="3" creationId="{54619327-CDD7-6316-EA95-8422B68D5142}"/>
          </ac:spMkLst>
        </pc:spChg>
      </pc:sldChg>
      <pc:sldChg chg="addSp delSp modSp add mod ord">
        <pc:chgData name="Henry David" userId="65d6f86e9a3dad4c" providerId="LiveId" clId="{31AD9838-3394-438C-A5E5-06BBCCAE6F98}" dt="2025-07-29T03:10:47.620" v="111" actId="1076"/>
        <pc:sldMkLst>
          <pc:docMk/>
          <pc:sldMk cId="2817005029" sldId="271"/>
        </pc:sldMkLst>
        <pc:spChg chg="del">
          <ac:chgData name="Henry David" userId="65d6f86e9a3dad4c" providerId="LiveId" clId="{31AD9838-3394-438C-A5E5-06BBCCAE6F98}" dt="2025-07-29T03:08:00.640" v="9" actId="21"/>
          <ac:spMkLst>
            <pc:docMk/>
            <pc:sldMk cId="2817005029" sldId="271"/>
            <ac:spMk id="3" creationId="{6760A062-0E7A-A02D-70A5-25D93373F891}"/>
          </ac:spMkLst>
        </pc:spChg>
        <pc:spChg chg="del">
          <ac:chgData name="Henry David" userId="65d6f86e9a3dad4c" providerId="LiveId" clId="{31AD9838-3394-438C-A5E5-06BBCCAE6F98}" dt="2025-07-29T03:07:51.819" v="4" actId="21"/>
          <ac:spMkLst>
            <pc:docMk/>
            <pc:sldMk cId="2817005029" sldId="271"/>
            <ac:spMk id="4" creationId="{66FE5C8D-6829-9C8C-0D37-52B3BDD63935}"/>
          </ac:spMkLst>
        </pc:spChg>
        <pc:spChg chg="del">
          <ac:chgData name="Henry David" userId="65d6f86e9a3dad4c" providerId="LiveId" clId="{31AD9838-3394-438C-A5E5-06BBCCAE6F98}" dt="2025-07-29T03:08:01.979" v="10" actId="21"/>
          <ac:spMkLst>
            <pc:docMk/>
            <pc:sldMk cId="2817005029" sldId="271"/>
            <ac:spMk id="5" creationId="{AD125292-52EB-537B-775D-BA65C4563AFA}"/>
          </ac:spMkLst>
        </pc:spChg>
        <pc:spChg chg="del">
          <ac:chgData name="Henry David" userId="65d6f86e9a3dad4c" providerId="LiveId" clId="{31AD9838-3394-438C-A5E5-06BBCCAE6F98}" dt="2025-07-29T03:07:51.819" v="4" actId="21"/>
          <ac:spMkLst>
            <pc:docMk/>
            <pc:sldMk cId="2817005029" sldId="271"/>
            <ac:spMk id="6" creationId="{53BD72B0-423E-5981-FBAD-7F2A6E915A48}"/>
          </ac:spMkLst>
        </pc:spChg>
        <pc:spChg chg="del">
          <ac:chgData name="Henry David" userId="65d6f86e9a3dad4c" providerId="LiveId" clId="{31AD9838-3394-438C-A5E5-06BBCCAE6F98}" dt="2025-07-29T03:07:53.442" v="5" actId="21"/>
          <ac:spMkLst>
            <pc:docMk/>
            <pc:sldMk cId="2817005029" sldId="271"/>
            <ac:spMk id="7" creationId="{A711F645-8243-2694-C389-A1BCD9F064C7}"/>
          </ac:spMkLst>
        </pc:spChg>
        <pc:spChg chg="del">
          <ac:chgData name="Henry David" userId="65d6f86e9a3dad4c" providerId="LiveId" clId="{31AD9838-3394-438C-A5E5-06BBCCAE6F98}" dt="2025-07-29T03:07:55.438" v="6" actId="21"/>
          <ac:spMkLst>
            <pc:docMk/>
            <pc:sldMk cId="2817005029" sldId="271"/>
            <ac:spMk id="8" creationId="{69691598-8924-A89F-1E83-273D22A79E3E}"/>
          </ac:spMkLst>
        </pc:spChg>
        <pc:spChg chg="del">
          <ac:chgData name="Henry David" userId="65d6f86e9a3dad4c" providerId="LiveId" clId="{31AD9838-3394-438C-A5E5-06BBCCAE6F98}" dt="2025-07-29T03:07:59.491" v="8" actId="21"/>
          <ac:spMkLst>
            <pc:docMk/>
            <pc:sldMk cId="2817005029" sldId="271"/>
            <ac:spMk id="9" creationId="{083FE3FE-4073-4DC7-EAEA-FB119B519FCF}"/>
          </ac:spMkLst>
        </pc:spChg>
        <pc:spChg chg="del">
          <ac:chgData name="Henry David" userId="65d6f86e9a3dad4c" providerId="LiveId" clId="{31AD9838-3394-438C-A5E5-06BBCCAE6F98}" dt="2025-07-29T03:07:57.960" v="7" actId="21"/>
          <ac:spMkLst>
            <pc:docMk/>
            <pc:sldMk cId="2817005029" sldId="271"/>
            <ac:spMk id="10" creationId="{916A2781-727E-2794-D6E3-027B00C259C7}"/>
          </ac:spMkLst>
        </pc:spChg>
        <pc:spChg chg="mod">
          <ac:chgData name="Henry David" userId="65d6f86e9a3dad4c" providerId="LiveId" clId="{31AD9838-3394-438C-A5E5-06BBCCAE6F98}" dt="2025-07-29T03:08:13.703" v="11" actId="164"/>
          <ac:spMkLst>
            <pc:docMk/>
            <pc:sldMk cId="2817005029" sldId="271"/>
            <ac:spMk id="12" creationId="{678B7A98-8ABA-0FB4-1FEB-EC5507E13F1B}"/>
          </ac:spMkLst>
        </pc:spChg>
        <pc:spChg chg="mod">
          <ac:chgData name="Henry David" userId="65d6f86e9a3dad4c" providerId="LiveId" clId="{31AD9838-3394-438C-A5E5-06BBCCAE6F98}" dt="2025-07-29T03:08:13.703" v="11" actId="164"/>
          <ac:spMkLst>
            <pc:docMk/>
            <pc:sldMk cId="2817005029" sldId="271"/>
            <ac:spMk id="13" creationId="{B331A5E7-6622-AABF-452D-BBC6A6F20C46}"/>
          </ac:spMkLst>
        </pc:spChg>
        <pc:spChg chg="mod">
          <ac:chgData name="Henry David" userId="65d6f86e9a3dad4c" providerId="LiveId" clId="{31AD9838-3394-438C-A5E5-06BBCCAE6F98}" dt="2025-07-29T03:08:13.703" v="11" actId="164"/>
          <ac:spMkLst>
            <pc:docMk/>
            <pc:sldMk cId="2817005029" sldId="271"/>
            <ac:spMk id="14" creationId="{ACFF541C-3B13-5C5B-D157-F6F05AE570B3}"/>
          </ac:spMkLst>
        </pc:spChg>
        <pc:spChg chg="mod">
          <ac:chgData name="Henry David" userId="65d6f86e9a3dad4c" providerId="LiveId" clId="{31AD9838-3394-438C-A5E5-06BBCCAE6F98}" dt="2025-07-29T03:08:13.703" v="11" actId="164"/>
          <ac:spMkLst>
            <pc:docMk/>
            <pc:sldMk cId="2817005029" sldId="271"/>
            <ac:spMk id="15" creationId="{3FBC4441-CF72-1135-D1AB-6F0B1B348BA2}"/>
          </ac:spMkLst>
        </pc:spChg>
        <pc:spChg chg="mod">
          <ac:chgData name="Henry David" userId="65d6f86e9a3dad4c" providerId="LiveId" clId="{31AD9838-3394-438C-A5E5-06BBCCAE6F98}" dt="2025-07-29T03:08:13.703" v="11" actId="164"/>
          <ac:spMkLst>
            <pc:docMk/>
            <pc:sldMk cId="2817005029" sldId="271"/>
            <ac:spMk id="16" creationId="{FA6B9071-8D0F-4A1E-C548-B866E4E610AA}"/>
          </ac:spMkLst>
        </pc:spChg>
        <pc:spChg chg="mod">
          <ac:chgData name="Henry David" userId="65d6f86e9a3dad4c" providerId="LiveId" clId="{31AD9838-3394-438C-A5E5-06BBCCAE6F98}" dt="2025-07-29T03:08:13.703" v="11" actId="164"/>
          <ac:spMkLst>
            <pc:docMk/>
            <pc:sldMk cId="2817005029" sldId="271"/>
            <ac:spMk id="17" creationId="{29321CFE-E5E8-4C03-DF2F-4736965BA25D}"/>
          </ac:spMkLst>
        </pc:spChg>
        <pc:spChg chg="mod">
          <ac:chgData name="Henry David" userId="65d6f86e9a3dad4c" providerId="LiveId" clId="{31AD9838-3394-438C-A5E5-06BBCCAE6F98}" dt="2025-07-29T03:08:34.982" v="25" actId="20577"/>
          <ac:spMkLst>
            <pc:docMk/>
            <pc:sldMk cId="2817005029" sldId="271"/>
            <ac:spMk id="19" creationId="{F6969765-4F25-BF63-BD97-7665202B7C68}"/>
          </ac:spMkLst>
        </pc:spChg>
        <pc:spChg chg="mod">
          <ac:chgData name="Henry David" userId="65d6f86e9a3dad4c" providerId="LiveId" clId="{31AD9838-3394-438C-A5E5-06BBCCAE6F98}" dt="2025-07-29T03:10:47.620" v="111" actId="1076"/>
          <ac:spMkLst>
            <pc:docMk/>
            <pc:sldMk cId="2817005029" sldId="271"/>
            <ac:spMk id="20" creationId="{7E325AE7-6A6C-1003-AB4B-321E512D8ADE}"/>
          </ac:spMkLst>
        </pc:spChg>
        <pc:spChg chg="mod">
          <ac:chgData name="Henry David" userId="65d6f86e9a3dad4c" providerId="LiveId" clId="{31AD9838-3394-438C-A5E5-06BBCCAE6F98}" dt="2025-07-29T03:10:41.988" v="110" actId="1076"/>
          <ac:spMkLst>
            <pc:docMk/>
            <pc:sldMk cId="2817005029" sldId="271"/>
            <ac:spMk id="21" creationId="{480CE5AE-406E-2447-E77C-A10D9EF723EA}"/>
          </ac:spMkLst>
        </pc:spChg>
        <pc:spChg chg="del mod">
          <ac:chgData name="Henry David" userId="65d6f86e9a3dad4c" providerId="LiveId" clId="{31AD9838-3394-438C-A5E5-06BBCCAE6F98}" dt="2025-07-29T03:10:05.514" v="96" actId="21"/>
          <ac:spMkLst>
            <pc:docMk/>
            <pc:sldMk cId="2817005029" sldId="271"/>
            <ac:spMk id="22" creationId="{5E7433D9-7065-8A99-A550-D18204EC6BB7}"/>
          </ac:spMkLst>
        </pc:spChg>
        <pc:spChg chg="del mod">
          <ac:chgData name="Henry David" userId="65d6f86e9a3dad4c" providerId="LiveId" clId="{31AD9838-3394-438C-A5E5-06BBCCAE6F98}" dt="2025-07-29T03:10:01.735" v="95" actId="21"/>
          <ac:spMkLst>
            <pc:docMk/>
            <pc:sldMk cId="2817005029" sldId="271"/>
            <ac:spMk id="23" creationId="{40340095-2F84-265E-373B-51343D3C790E}"/>
          </ac:spMkLst>
        </pc:spChg>
        <pc:spChg chg="mod">
          <ac:chgData name="Henry David" userId="65d6f86e9a3dad4c" providerId="LiveId" clId="{31AD9838-3394-438C-A5E5-06BBCCAE6F98}" dt="2025-07-29T03:08:24.292" v="13"/>
          <ac:spMkLst>
            <pc:docMk/>
            <pc:sldMk cId="2817005029" sldId="271"/>
            <ac:spMk id="24" creationId="{EBFF2D7A-5AAD-DC07-C219-C330A05AAC77}"/>
          </ac:spMkLst>
        </pc:spChg>
        <pc:grpChg chg="add mod">
          <ac:chgData name="Henry David" userId="65d6f86e9a3dad4c" providerId="LiveId" clId="{31AD9838-3394-438C-A5E5-06BBCCAE6F98}" dt="2025-07-29T03:08:21.910" v="12" actId="1076"/>
          <ac:grpSpMkLst>
            <pc:docMk/>
            <pc:sldMk cId="2817005029" sldId="271"/>
            <ac:grpSpMk id="11" creationId="{A80C1851-CBCD-9662-359B-195395D8E7EC}"/>
          </ac:grpSpMkLst>
        </pc:grpChg>
        <pc:grpChg chg="add mod">
          <ac:chgData name="Henry David" userId="65d6f86e9a3dad4c" providerId="LiveId" clId="{31AD9838-3394-438C-A5E5-06BBCCAE6F98}" dt="2025-07-29T03:08:28.903" v="14" actId="1076"/>
          <ac:grpSpMkLst>
            <pc:docMk/>
            <pc:sldMk cId="2817005029" sldId="271"/>
            <ac:grpSpMk id="18" creationId="{C116A117-0BBA-75FD-CE8B-8C6A5D3A20AB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1475313382184224E-3"/>
          <c:w val="1"/>
          <c:h val="0.985553947422768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2ECC7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ECC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9E-4C66-97E4-E1E8292DA60F}"/>
              </c:ext>
            </c:extLst>
          </c:dPt>
          <c:dPt>
            <c:idx val="2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9E-4C66-97E4-E1E8292DA60F}"/>
              </c:ext>
            </c:extLst>
          </c:dPt>
          <c:cat>
            <c:strRef>
              <c:f>Planilha1!$A$2:$A$5</c:f>
              <c:strCache>
                <c:ptCount val="3"/>
                <c:pt idx="0">
                  <c:v>Clientes Ativos</c:v>
                </c:pt>
                <c:pt idx="2">
                  <c:v>Churn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5174</c:v>
                </c:pt>
                <c:pt idx="2">
                  <c:v>1869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E-4C66-97E4-E1E8292DA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6475232"/>
        <c:axId val="1086469472"/>
      </c:barChart>
      <c:catAx>
        <c:axId val="1086475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6469472"/>
        <c:crosses val="autoZero"/>
        <c:auto val="1"/>
        <c:lblAlgn val="ctr"/>
        <c:lblOffset val="100"/>
        <c:noMultiLvlLbl val="0"/>
      </c:catAx>
      <c:valAx>
        <c:axId val="10864694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47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7811559988881107E-3"/>
          <c:w val="0.99353609795225528"/>
          <c:h val="0.99421884400111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4BDF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B-4F7A-8338-6F0EA9565DF0}"/>
              </c:ext>
            </c:extLst>
          </c:dPt>
          <c:dPt>
            <c:idx val="1"/>
            <c:invertIfNegative val="0"/>
            <c:bubble3D val="0"/>
            <c:spPr>
              <a:solidFill>
                <a:srgbClr val="6C5C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71B-4F7A-8338-6F0EA9565DF0}"/>
              </c:ext>
            </c:extLst>
          </c:dPt>
          <c:cat>
            <c:strRef>
              <c:f>Planilha1!$A$2:$A$4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1655</c:v>
                </c:pt>
                <c:pt idx="1">
                  <c:v>166</c:v>
                </c:pt>
                <c:pt idx="2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B-4F7A-8338-6F0EA9565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183744"/>
        <c:axId val="701191376"/>
      </c:barChart>
      <c:catAx>
        <c:axId val="766183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1191376"/>
        <c:crosses val="autoZero"/>
        <c:auto val="1"/>
        <c:lblAlgn val="ctr"/>
        <c:lblOffset val="100"/>
        <c:noMultiLvlLbl val="0"/>
      </c:catAx>
      <c:valAx>
        <c:axId val="70119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1837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14779601993247E-3"/>
          <c:y val="5.7812322450812199E-3"/>
          <c:w val="0.99353609795225528"/>
          <c:h val="0.99421884400111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4BDF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1B-4F7A-8338-6F0EA9565DF0}"/>
              </c:ext>
            </c:extLst>
          </c:dPt>
          <c:dPt>
            <c:idx val="1"/>
            <c:invertIfNegative val="0"/>
            <c:bubble3D val="0"/>
            <c:spPr>
              <a:solidFill>
                <a:srgbClr val="6C5C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71B-4F7A-8338-6F0EA9565DF0}"/>
              </c:ext>
            </c:extLst>
          </c:dPt>
          <c:dPt>
            <c:idx val="2"/>
            <c:invertIfNegative val="0"/>
            <c:bubble3D val="0"/>
            <c:spPr>
              <a:solidFill>
                <a:srgbClr val="7F71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15-4DAA-915B-9595C9C240D7}"/>
              </c:ext>
            </c:extLst>
          </c:dPt>
          <c:cat>
            <c:strRef>
              <c:f>Planilha1!$A$2:$A$5</c:f>
              <c:strCache>
                <c:ptCount val="4"/>
                <c:pt idx="0">
                  <c:v>Eletronic Check</c:v>
                </c:pt>
                <c:pt idx="1">
                  <c:v>Mailed Check</c:v>
                </c:pt>
                <c:pt idx="2">
                  <c:v>Bank Transfer</c:v>
                </c:pt>
                <c:pt idx="3">
                  <c:v>Credit Card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1294</c:v>
                </c:pt>
                <c:pt idx="1">
                  <c:v>308</c:v>
                </c:pt>
                <c:pt idx="2">
                  <c:v>256</c:v>
                </c:pt>
                <c:pt idx="3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B-4F7A-8338-6F0EA9565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183744"/>
        <c:axId val="701191376"/>
      </c:barChart>
      <c:catAx>
        <c:axId val="766183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1191376"/>
        <c:crosses val="autoZero"/>
        <c:auto val="1"/>
        <c:lblAlgn val="ctr"/>
        <c:lblOffset val="100"/>
        <c:noMultiLvlLbl val="0"/>
      </c:catAx>
      <c:valAx>
        <c:axId val="70119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1837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714779601993247E-3"/>
          <c:y val="5.7812322450812199E-3"/>
          <c:w val="0.99353609795225528"/>
          <c:h val="0.99421884400111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rgbClr val="C4BDF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F1-458C-8A9B-C51C643B7797}"/>
              </c:ext>
            </c:extLst>
          </c:dPt>
          <c:dPt>
            <c:idx val="1"/>
            <c:invertIfNegative val="0"/>
            <c:bubble3D val="0"/>
            <c:spPr>
              <a:solidFill>
                <a:srgbClr val="6C5CE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F1-458C-8A9B-C51C643B7797}"/>
              </c:ext>
            </c:extLst>
          </c:dPt>
          <c:dPt>
            <c:idx val="2"/>
            <c:invertIfNegative val="0"/>
            <c:bubble3D val="0"/>
            <c:spPr>
              <a:solidFill>
                <a:srgbClr val="7F71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F1-458C-8A9B-C51C643B7797}"/>
              </c:ext>
            </c:extLst>
          </c:dPt>
          <c:cat>
            <c:strRef>
              <c:f>Planilha1!$A$2:$A$5</c:f>
              <c:strCache>
                <c:ptCount val="4"/>
                <c:pt idx="0">
                  <c:v>61-90</c:v>
                </c:pt>
                <c:pt idx="1">
                  <c:v>91-120</c:v>
                </c:pt>
                <c:pt idx="2">
                  <c:v>31-60</c:v>
                </c:pt>
                <c:pt idx="3">
                  <c:v>0-30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809</c:v>
                </c:pt>
                <c:pt idx="1">
                  <c:v>570</c:v>
                </c:pt>
                <c:pt idx="2">
                  <c:v>328</c:v>
                </c:pt>
                <c:pt idx="3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F1-458C-8A9B-C51C643B7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183744"/>
        <c:axId val="701191376"/>
      </c:barChart>
      <c:catAx>
        <c:axId val="7661837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1191376"/>
        <c:crosses val="autoZero"/>
        <c:auto val="1"/>
        <c:lblAlgn val="ctr"/>
        <c:lblOffset val="100"/>
        <c:noMultiLvlLbl val="0"/>
      </c:catAx>
      <c:valAx>
        <c:axId val="70119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1837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7.9095872463709041E-2"/>
          <c:w val="1"/>
          <c:h val="0.911915110935216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ED-408F-84B2-29DF1E9E84E0}"/>
              </c:ext>
            </c:extLst>
          </c:dPt>
          <c:dPt>
            <c:idx val="2"/>
            <c:invertIfNegative val="0"/>
            <c:bubble3D val="0"/>
            <c:spPr>
              <a:solidFill>
                <a:srgbClr val="2ECC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3ED-408F-84B2-29DF1E9E84E0}"/>
              </c:ext>
            </c:extLst>
          </c:dPt>
          <c:cat>
            <c:strRef>
              <c:f>Planilha1!$A$2:$A$5</c:f>
              <c:strCache>
                <c:ptCount val="3"/>
                <c:pt idx="0">
                  <c:v>Churn</c:v>
                </c:pt>
                <c:pt idx="2">
                  <c:v>Clientes Ativos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0.75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D-408F-84B2-29DF1E9E8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190416"/>
        <c:axId val="1183638288"/>
      </c:barChart>
      <c:catAx>
        <c:axId val="701190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3638288"/>
        <c:crosses val="autoZero"/>
        <c:auto val="1"/>
        <c:lblAlgn val="ctr"/>
        <c:lblOffset val="100"/>
        <c:noMultiLvlLbl val="0"/>
      </c:catAx>
      <c:valAx>
        <c:axId val="11836382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119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83C12-3201-4EE9-0309-B3F145A5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5B2A8-A529-3A0A-CC41-1656D9D12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80BB4-151B-EE5F-0A64-979ABE7C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E19959-D0CF-9047-3F79-11D7CFD3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82FF9-87A4-6708-E310-0328A1D4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3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45DCE-BE0F-93D7-46AE-8B8ADAA2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5F270B-7248-BDA7-6DCD-D52A7FB8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51EDB-FA3C-4BBF-7174-4655D176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C0442-14C2-EA50-DD15-BC2E965C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6D634-C82A-3265-C3B6-9A0958F6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8B977E-DBAA-6649-2CE9-11C059D99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E755-FB93-7B45-762D-6A0A8863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51839-CAFC-0549-C9CE-A0659CD1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237281-8E80-B724-DFB7-9334F50E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390AC-6A24-D1D8-1B5F-BB94DDB6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8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2B101-6A1C-8066-BECE-A8F2AF5A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4D152-7278-2689-D18C-70611149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EBCD7-8161-AB80-A1BA-771FDCA7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008BD1-F35F-46A5-3DA2-1BD75807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501D6-52C1-EACD-0310-26BE7ED0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E5659-C866-C2CB-034A-42998C70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B84D89-CA67-D3B8-59DD-BACAEFCC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D98A1C-E602-AEA0-4CF5-4B7900BA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3ABCB-3E8B-2BF0-C208-3D6F656C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66BE30-206D-5CF9-F075-71CDE807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10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45DB6-F31A-E455-0F21-4CAF30D3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9BBCA-9D1A-52CB-68EA-42176C6C9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E37F66-4850-C571-33CE-E18C66F6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6B35F2-E2A7-61C9-68D8-867FDA84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0E375-1D9B-E2BC-47F5-FFE3B849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1E8C16-3091-48AF-BEFA-434862AF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9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34478-9E19-D9EC-6B63-EE5B4BB9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D330D6-88AF-165A-866F-FD8DA25D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9EA42F-B2F9-4F6F-A01D-CC2985833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12E40A-B4CC-D400-CCD8-9AEC13F3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EBC6ED-BBBD-5E0D-6864-6A8A992DA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06FE37-BB0E-A7E5-633C-0D11ABE0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BA4CDE-B3D1-C867-46DF-7CD40469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EB48DD-224B-60FF-C4E8-0CF5B13C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9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114D8-EA26-A29D-65B6-FE9D66FE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75869D-E716-D9B0-B091-73DD7354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D859FF-59DD-8761-75E8-1625F0C2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0BAF7F-5745-FC52-7636-F6F586EB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7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9D9789-6E6E-2098-7260-09DCCD6A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64D25F-1664-9F1A-D832-EBE12C84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9F9624-E8C3-EAD6-7AA8-D7EB8EDA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6B03F-25E1-9F09-44C0-DDE2EF98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6241-57C4-98BB-6057-E387EEC2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2D4203-B6FA-4283-A29C-8BE98B75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C17716-3058-7A58-ACD7-A0058C26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8C754-32CF-E56D-A407-45EE90F5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9B6F4B-0D7F-327B-CA84-0D1D7045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2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72A38-B381-99CC-8C67-99BF9BC7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D7F6D7E-B4A5-18A4-A7CC-BC8310E9D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0E9619-D59C-8638-CDA9-48499E49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996832-D4CE-9742-B822-1B1C9ED0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9A9CB0-EFB7-F335-178E-9C74BA52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A41E34-2FB2-DE2C-E805-554C77CE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1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BFFE2F-0A00-050E-5183-1A425F70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0EAEDC-BEA0-B823-C605-41F62498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B596D9-B3F1-7EF2-FC59-E01162DF6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80338-80B2-482A-95A5-0B818EE2563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D6FA8E-46A9-52D3-D690-3C20F6EA8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E3A63-4503-6B1A-BBC4-F7764C696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93103-1950-4874-BA0E-0505D8C36A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enryalvdavid@gmail.com" TargetMode="Externa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@henryprojetos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2438400" y="27826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Montserrat ExtraBold" pitchFamily="2" charset="0"/>
              </a:rPr>
              <a:t>Análise e Previsão de </a:t>
            </a:r>
            <a:r>
              <a:rPr lang="pt-BR" sz="3600" dirty="0" err="1">
                <a:latin typeface="Montserrat ExtraBold" pitchFamily="2" charset="0"/>
              </a:rPr>
              <a:t>Churn</a:t>
            </a:r>
            <a:endParaRPr lang="pt-BR" sz="3600" dirty="0">
              <a:latin typeface="Montserrat ExtraBold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52DA8E-7C5F-1588-5F54-3E2145CECEF2}"/>
              </a:ext>
            </a:extLst>
          </p:cNvPr>
          <p:cNvSpPr txBox="1"/>
          <p:nvPr/>
        </p:nvSpPr>
        <p:spPr>
          <a:xfrm>
            <a:off x="2438400" y="34290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SemiBold" pitchFamily="2" charset="0"/>
              </a:rPr>
              <a:t>Insights baseados em dados reais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BD72B0-423E-5981-FBAD-7F2A6E915A48}"/>
              </a:ext>
            </a:extLst>
          </p:cNvPr>
          <p:cNvSpPr txBox="1"/>
          <p:nvPr/>
        </p:nvSpPr>
        <p:spPr>
          <a:xfrm>
            <a:off x="2438400" y="4306163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Montserrat Medium" pitchFamily="2" charset="0"/>
              </a:rPr>
              <a:t>Criado por Henry Alves David</a:t>
            </a:r>
          </a:p>
        </p:txBody>
      </p:sp>
    </p:spTree>
    <p:extLst>
      <p:ext uri="{BB962C8B-B14F-4D97-AF65-F5344CB8AC3E}">
        <p14:creationId xmlns:p14="http://schemas.microsoft.com/office/powerpoint/2010/main" val="36549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521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Montserrat Black" pitchFamily="2" charset="0"/>
              </a:rPr>
              <a:t>Dashboard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7D7AACD4-7E7B-DCCD-2545-8C8115034E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7609076"/>
                  </p:ext>
                </p:extLst>
              </p:nvPr>
            </p:nvGraphicFramePr>
            <p:xfrm>
              <a:off x="1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7D7AACD4-7E7B-DCCD-2545-8C8115034E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9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2C64B1D1-F301-5B8E-618F-66C53CCA0E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42989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2C64B1D1-F301-5B8E-618F-66C53CCA0E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38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0" y="214834"/>
            <a:ext cx="4459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Black" pitchFamily="2" charset="0"/>
              </a:rPr>
              <a:t>Recomendações</a:t>
            </a:r>
          </a:p>
          <a:p>
            <a:pPr algn="ctr"/>
            <a:r>
              <a:rPr lang="pt-BR" sz="2800" dirty="0">
                <a:latin typeface="Montserrat Black" pitchFamily="2" charset="0"/>
              </a:rPr>
              <a:t>Estratégicas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BEFA158-D2C0-7EA0-7080-0C40CCDA91A7}"/>
              </a:ext>
            </a:extLst>
          </p:cNvPr>
          <p:cNvGrpSpPr/>
          <p:nvPr/>
        </p:nvGrpSpPr>
        <p:grpSpPr>
          <a:xfrm>
            <a:off x="162837" y="1686380"/>
            <a:ext cx="3306873" cy="646331"/>
            <a:chOff x="162837" y="1686380"/>
            <a:chExt cx="3306873" cy="64633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EFA4D474-7903-CAFE-C243-059B3F60EFC9}"/>
                </a:ext>
              </a:extLst>
            </p:cNvPr>
            <p:cNvSpPr txBox="1"/>
            <p:nvPr/>
          </p:nvSpPr>
          <p:spPr>
            <a:xfrm>
              <a:off x="588722" y="1686380"/>
              <a:ext cx="28809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Incentivo de contratos anuais ou bienais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1CEFEEB-9870-85C5-A252-FE65B52FEB0B}"/>
                </a:ext>
              </a:extLst>
            </p:cNvPr>
            <p:cNvSpPr txBox="1"/>
            <p:nvPr/>
          </p:nvSpPr>
          <p:spPr>
            <a:xfrm>
              <a:off x="162837" y="1824879"/>
              <a:ext cx="425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1.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7B6488-CED7-C089-12CE-675760E6F105}"/>
              </a:ext>
            </a:extLst>
          </p:cNvPr>
          <p:cNvSpPr txBox="1"/>
          <p:nvPr/>
        </p:nvSpPr>
        <p:spPr>
          <a:xfrm>
            <a:off x="162837" y="2414300"/>
            <a:ext cx="330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Medium" pitchFamily="2" charset="0"/>
              </a:rPr>
              <a:t>O </a:t>
            </a:r>
            <a:r>
              <a:rPr lang="pt-BR" dirty="0" err="1">
                <a:latin typeface="Montserrat Medium" pitchFamily="2" charset="0"/>
              </a:rPr>
              <a:t>churn</a:t>
            </a:r>
            <a:r>
              <a:rPr lang="pt-BR" dirty="0">
                <a:latin typeface="Montserrat Medium" pitchFamily="2" charset="0"/>
              </a:rPr>
              <a:t> é 3x maior em contratos mensais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3DB5F47-7FC6-9728-97FB-7E4AAC7950DD}"/>
              </a:ext>
            </a:extLst>
          </p:cNvPr>
          <p:cNvGrpSpPr/>
          <p:nvPr/>
        </p:nvGrpSpPr>
        <p:grpSpPr>
          <a:xfrm>
            <a:off x="148222" y="3251926"/>
            <a:ext cx="4146115" cy="400110"/>
            <a:chOff x="162836" y="3326594"/>
            <a:chExt cx="4146115" cy="40011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33A249C-6CF3-FEA2-097B-D7286E38244A}"/>
                </a:ext>
              </a:extLst>
            </p:cNvPr>
            <p:cNvSpPr txBox="1"/>
            <p:nvPr/>
          </p:nvSpPr>
          <p:spPr>
            <a:xfrm>
              <a:off x="463461" y="3341983"/>
              <a:ext cx="3845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itchFamily="2" charset="0"/>
                </a:rPr>
                <a:t>Atuar nos primeiros 3 meses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A7CB3F9-8FDE-7657-A203-161E2A452015}"/>
                </a:ext>
              </a:extLst>
            </p:cNvPr>
            <p:cNvSpPr txBox="1"/>
            <p:nvPr/>
          </p:nvSpPr>
          <p:spPr>
            <a:xfrm>
              <a:off x="162836" y="3326594"/>
              <a:ext cx="4258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2.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C679E8-A68B-F87B-E7A8-2980BC526A55}"/>
              </a:ext>
            </a:extLst>
          </p:cNvPr>
          <p:cNvSpPr txBox="1"/>
          <p:nvPr/>
        </p:nvSpPr>
        <p:spPr>
          <a:xfrm>
            <a:off x="162837" y="3843331"/>
            <a:ext cx="413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Clientes com menor </a:t>
            </a:r>
            <a:r>
              <a:rPr lang="pt-BR" dirty="0" err="1">
                <a:latin typeface="Montserrat Medium" pitchFamily="2" charset="0"/>
              </a:rPr>
              <a:t>tenure</a:t>
            </a:r>
            <a:r>
              <a:rPr lang="pt-BR" dirty="0">
                <a:latin typeface="Montserrat Medium" pitchFamily="2" charset="0"/>
              </a:rPr>
              <a:t> tem maior taxa de </a:t>
            </a:r>
            <a:r>
              <a:rPr lang="pt-BR" dirty="0" err="1">
                <a:latin typeface="Montserrat Medium" pitchFamily="2" charset="0"/>
              </a:rPr>
              <a:t>churn</a:t>
            </a:r>
            <a:endParaRPr lang="pt-BR" dirty="0">
              <a:latin typeface="Montserrat Medium" pitchFamily="2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18F5744-DAF7-97B0-20EC-DD54FC84B8AD}"/>
              </a:ext>
            </a:extLst>
          </p:cNvPr>
          <p:cNvGrpSpPr/>
          <p:nvPr/>
        </p:nvGrpSpPr>
        <p:grpSpPr>
          <a:xfrm>
            <a:off x="85591" y="4786899"/>
            <a:ext cx="4131500" cy="661720"/>
            <a:chOff x="85591" y="4786899"/>
            <a:chExt cx="3096020" cy="66172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DF2DCCD-EDD5-E18C-232D-9E1EC9E47DFA}"/>
                </a:ext>
              </a:extLst>
            </p:cNvPr>
            <p:cNvSpPr txBox="1"/>
            <p:nvPr/>
          </p:nvSpPr>
          <p:spPr>
            <a:xfrm>
              <a:off x="361165" y="4802288"/>
              <a:ext cx="2820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Oferecer tech </a:t>
              </a:r>
              <a:r>
                <a:rPr lang="pt-BR" dirty="0" err="1">
                  <a:latin typeface="Montserrat SemiBold" pitchFamily="2" charset="0"/>
                </a:rPr>
                <a:t>support</a:t>
              </a:r>
              <a:r>
                <a:rPr lang="pt-BR" dirty="0">
                  <a:latin typeface="Montserrat SemiBold" pitchFamily="2" charset="0"/>
                </a:rPr>
                <a:t> + segurança online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52B07BE-8D91-B4DE-AEFC-9B11933AA789}"/>
                </a:ext>
              </a:extLst>
            </p:cNvPr>
            <p:cNvSpPr txBox="1"/>
            <p:nvPr/>
          </p:nvSpPr>
          <p:spPr>
            <a:xfrm>
              <a:off x="85591" y="4786899"/>
              <a:ext cx="319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3</a:t>
              </a:r>
              <a:r>
                <a:rPr lang="pt-BR" sz="1800" dirty="0">
                  <a:latin typeface="Montserrat ExtraBold" pitchFamily="2" charset="0"/>
                </a:rPr>
                <a:t>.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8A5E5CD-520B-3652-B3EF-926B10E6FEB7}"/>
              </a:ext>
            </a:extLst>
          </p:cNvPr>
          <p:cNvSpPr txBox="1"/>
          <p:nvPr/>
        </p:nvSpPr>
        <p:spPr>
          <a:xfrm>
            <a:off x="162836" y="5504392"/>
            <a:ext cx="429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Ausência destes serviços contém ligação maior com </a:t>
            </a:r>
            <a:r>
              <a:rPr lang="pt-BR" dirty="0" err="1">
                <a:latin typeface="Montserrat Medium" pitchFamily="2" charset="0"/>
              </a:rPr>
              <a:t>churn</a:t>
            </a:r>
            <a:endParaRPr lang="pt-BR" dirty="0">
              <a:latin typeface="Montserrat Medium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EED8BA-B093-5A33-CEDD-17EDF95EE657}"/>
              </a:ext>
            </a:extLst>
          </p:cNvPr>
          <p:cNvSpPr txBox="1"/>
          <p:nvPr/>
        </p:nvSpPr>
        <p:spPr>
          <a:xfrm>
            <a:off x="6724390" y="2448106"/>
            <a:ext cx="454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Clientes com menor conexão familiar detém maior taxa de </a:t>
            </a:r>
            <a:r>
              <a:rPr lang="pt-BR" dirty="0" err="1">
                <a:latin typeface="Montserrat Medium" pitchFamily="2" charset="0"/>
              </a:rPr>
              <a:t>churn</a:t>
            </a:r>
            <a:endParaRPr lang="pt-BR" dirty="0">
              <a:latin typeface="Montserrat Medium" pitchFamily="2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CA1D958-8EB6-0E35-B677-F44B0D1BFEFE}"/>
              </a:ext>
            </a:extLst>
          </p:cNvPr>
          <p:cNvGrpSpPr/>
          <p:nvPr/>
        </p:nvGrpSpPr>
        <p:grpSpPr>
          <a:xfrm>
            <a:off x="6271368" y="1686379"/>
            <a:ext cx="5450908" cy="646331"/>
            <a:chOff x="6271368" y="1686379"/>
            <a:chExt cx="5450908" cy="64633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43DCB3D-32B1-93C0-1D3C-538CD83CF005}"/>
                </a:ext>
              </a:extLst>
            </p:cNvPr>
            <p:cNvSpPr txBox="1"/>
            <p:nvPr/>
          </p:nvSpPr>
          <p:spPr>
            <a:xfrm>
              <a:off x="6724390" y="1686379"/>
              <a:ext cx="49978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Focar em clientes com perfil isolado (Sem dependentes, parceiros.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5925342-44D5-FC7C-82D5-11D920681E62}"/>
                </a:ext>
              </a:extLst>
            </p:cNvPr>
            <p:cNvSpPr txBox="1"/>
            <p:nvPr/>
          </p:nvSpPr>
          <p:spPr>
            <a:xfrm>
              <a:off x="6271368" y="1824879"/>
              <a:ext cx="453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4.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CD0844-AEFA-4F7D-6170-4DC0AB55AA9D}"/>
              </a:ext>
            </a:extLst>
          </p:cNvPr>
          <p:cNvSpPr txBox="1"/>
          <p:nvPr/>
        </p:nvSpPr>
        <p:spPr>
          <a:xfrm>
            <a:off x="6724388" y="4166496"/>
            <a:ext cx="4546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Agregar mais valor aos planos com faixa de preço maior será eficiente para maior retenção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D41F548-07B6-397B-8645-399B9E9AA725}"/>
              </a:ext>
            </a:extLst>
          </p:cNvPr>
          <p:cNvGrpSpPr/>
          <p:nvPr/>
        </p:nvGrpSpPr>
        <p:grpSpPr>
          <a:xfrm>
            <a:off x="6271368" y="3451981"/>
            <a:ext cx="4999970" cy="646331"/>
            <a:chOff x="6271368" y="3451981"/>
            <a:chExt cx="4999970" cy="64633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DB887D8-3A7D-51E7-6A3C-3282A445FD6F}"/>
                </a:ext>
              </a:extLst>
            </p:cNvPr>
            <p:cNvSpPr txBox="1"/>
            <p:nvPr/>
          </p:nvSpPr>
          <p:spPr>
            <a:xfrm>
              <a:off x="6724389" y="3451981"/>
              <a:ext cx="45469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SemiBold" pitchFamily="2" charset="0"/>
                </a:rPr>
                <a:t>Ajuste de preços ou oferecer mais valor nos planos acima R$70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B98B6F3-BEF1-72B8-85EB-073A14C5A001}"/>
                </a:ext>
              </a:extLst>
            </p:cNvPr>
            <p:cNvSpPr txBox="1"/>
            <p:nvPr/>
          </p:nvSpPr>
          <p:spPr>
            <a:xfrm>
              <a:off x="6271368" y="3622503"/>
              <a:ext cx="453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Montserrat SemiBold" pitchFamily="2" charset="0"/>
                </a:rPr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60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521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Montserrat Black" pitchFamily="2" charset="0"/>
              </a:rPr>
              <a:t>Impacto Esperado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7D45A1-431F-0126-B794-EF1213AF0A2C}"/>
              </a:ext>
            </a:extLst>
          </p:cNvPr>
          <p:cNvSpPr txBox="1"/>
          <p:nvPr/>
        </p:nvSpPr>
        <p:spPr>
          <a:xfrm>
            <a:off x="823585" y="1189807"/>
            <a:ext cx="380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Após as decisões estratégicas espera-se que a empresa desfrute de: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DC4E3FB-931B-A14C-0AB2-BF9DB3E32F29}"/>
              </a:ext>
            </a:extLst>
          </p:cNvPr>
          <p:cNvGrpSpPr/>
          <p:nvPr/>
        </p:nvGrpSpPr>
        <p:grpSpPr>
          <a:xfrm>
            <a:off x="378910" y="2669394"/>
            <a:ext cx="4697261" cy="434688"/>
            <a:chOff x="4246323" y="2278003"/>
            <a:chExt cx="4697261" cy="43468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32D4F67-379A-DE81-27A3-A1510A32785D}"/>
                </a:ext>
              </a:extLst>
            </p:cNvPr>
            <p:cNvSpPr txBox="1"/>
            <p:nvPr/>
          </p:nvSpPr>
          <p:spPr>
            <a:xfrm>
              <a:off x="4631498" y="2343359"/>
              <a:ext cx="431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Diminuição da taxa de </a:t>
              </a:r>
              <a:r>
                <a:rPr lang="pt-BR" dirty="0" err="1">
                  <a:latin typeface="Montserrat Medium" pitchFamily="2" charset="0"/>
                </a:rPr>
                <a:t>churn</a:t>
              </a:r>
              <a:endParaRPr lang="pt-BR" dirty="0">
                <a:latin typeface="Montserrat Medium" pitchFamily="2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62546BB-2852-1AA5-A831-316DFC685D1A}"/>
                </a:ext>
              </a:extLst>
            </p:cNvPr>
            <p:cNvSpPr txBox="1"/>
            <p:nvPr/>
          </p:nvSpPr>
          <p:spPr>
            <a:xfrm>
              <a:off x="4246323" y="2278003"/>
              <a:ext cx="475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ExtraBold" pitchFamily="2" charset="0"/>
                </a:rPr>
                <a:t>1.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B063AA6-C72B-197A-1A17-E692F4A64B88}"/>
              </a:ext>
            </a:extLst>
          </p:cNvPr>
          <p:cNvGrpSpPr/>
          <p:nvPr/>
        </p:nvGrpSpPr>
        <p:grpSpPr>
          <a:xfrm>
            <a:off x="5840256" y="2767261"/>
            <a:ext cx="5261976" cy="404279"/>
            <a:chOff x="4246323" y="2977014"/>
            <a:chExt cx="5261976" cy="404279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ED2A6F9-B180-88BD-3536-ECA8D5D418BC}"/>
                </a:ext>
              </a:extLst>
            </p:cNvPr>
            <p:cNvSpPr txBox="1"/>
            <p:nvPr/>
          </p:nvSpPr>
          <p:spPr>
            <a:xfrm>
              <a:off x="4626282" y="3011961"/>
              <a:ext cx="4882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Possibilidade de ações preventivas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A4EBA2A-D123-B110-4E40-5DE92D9B150C}"/>
                </a:ext>
              </a:extLst>
            </p:cNvPr>
            <p:cNvSpPr txBox="1"/>
            <p:nvPr/>
          </p:nvSpPr>
          <p:spPr>
            <a:xfrm>
              <a:off x="4246323" y="2977014"/>
              <a:ext cx="475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ExtraBold" pitchFamily="2" charset="0"/>
                </a:rPr>
                <a:t>2.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382E1E1-9C8C-27E6-D47A-50C16C252B8E}"/>
              </a:ext>
            </a:extLst>
          </p:cNvPr>
          <p:cNvGrpSpPr/>
          <p:nvPr/>
        </p:nvGrpSpPr>
        <p:grpSpPr>
          <a:xfrm>
            <a:off x="378910" y="4198684"/>
            <a:ext cx="5849655" cy="408448"/>
            <a:chOff x="4246323" y="3641447"/>
            <a:chExt cx="5849655" cy="408448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FF9D037-292A-1F1D-58F5-80D9E8FCD42B}"/>
                </a:ext>
              </a:extLst>
            </p:cNvPr>
            <p:cNvSpPr txBox="1"/>
            <p:nvPr/>
          </p:nvSpPr>
          <p:spPr>
            <a:xfrm>
              <a:off x="4626282" y="3680563"/>
              <a:ext cx="546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Identificação de clientes de alto risco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952E48A-510F-16A6-97E1-98D77D41AE53}"/>
                </a:ext>
              </a:extLst>
            </p:cNvPr>
            <p:cNvSpPr txBox="1"/>
            <p:nvPr/>
          </p:nvSpPr>
          <p:spPr>
            <a:xfrm>
              <a:off x="4246323" y="3641447"/>
              <a:ext cx="475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ExtraBold" pitchFamily="2" charset="0"/>
                </a:rPr>
                <a:t>3.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4AD8AC3-93F4-D408-CEDD-AB3CD1D85D54}"/>
              </a:ext>
            </a:extLst>
          </p:cNvPr>
          <p:cNvGrpSpPr/>
          <p:nvPr/>
        </p:nvGrpSpPr>
        <p:grpSpPr>
          <a:xfrm>
            <a:off x="5840256" y="4236814"/>
            <a:ext cx="3774513" cy="400110"/>
            <a:chOff x="4246323" y="4349165"/>
            <a:chExt cx="3774513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70BFA1E-8343-F06A-8ACF-B9E69EA71271}"/>
                </a:ext>
              </a:extLst>
            </p:cNvPr>
            <p:cNvSpPr txBox="1"/>
            <p:nvPr/>
          </p:nvSpPr>
          <p:spPr>
            <a:xfrm>
              <a:off x="4626282" y="4349165"/>
              <a:ext cx="3394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Montserrat Medium" pitchFamily="2" charset="0"/>
                </a:rPr>
                <a:t>Aumento na receita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86570BE-3E1E-D298-7700-932663F1403D}"/>
                </a:ext>
              </a:extLst>
            </p:cNvPr>
            <p:cNvSpPr txBox="1"/>
            <p:nvPr/>
          </p:nvSpPr>
          <p:spPr>
            <a:xfrm>
              <a:off x="4246323" y="4349165"/>
              <a:ext cx="4759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ExtraBold" pitchFamily="2" charset="0"/>
                </a:rPr>
                <a:t>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82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610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Black" pitchFamily="2" charset="0"/>
              </a:rPr>
              <a:t>Conclusão e Próximos Passos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D4F67-379A-DE81-27A3-A1510A32785D}"/>
              </a:ext>
            </a:extLst>
          </p:cNvPr>
          <p:cNvSpPr txBox="1"/>
          <p:nvPr/>
        </p:nvSpPr>
        <p:spPr>
          <a:xfrm>
            <a:off x="378910" y="1107657"/>
            <a:ext cx="444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A análise revelou padrões claros em relação ao cancelamento, principalmente em clientes com: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D09680-5477-3CD1-8647-0DB8B7E89552}"/>
              </a:ext>
            </a:extLst>
          </p:cNvPr>
          <p:cNvSpPr txBox="1"/>
          <p:nvPr/>
        </p:nvSpPr>
        <p:spPr>
          <a:xfrm>
            <a:off x="378910" y="2158535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Contrato mensal, mensalidade e baixo tempo de permanência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EE76A4-C40A-0239-5E26-1E447C6230BD}"/>
              </a:ext>
            </a:extLst>
          </p:cNvPr>
          <p:cNvSpPr txBox="1"/>
          <p:nvPr/>
        </p:nvSpPr>
        <p:spPr>
          <a:xfrm>
            <a:off x="378910" y="3101639"/>
            <a:ext cx="444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Ausência de segurança online, suporte técnico e pouca presença familiar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DB41790-82D1-EAC8-92D3-E905D3317A2B}"/>
              </a:ext>
            </a:extLst>
          </p:cNvPr>
          <p:cNvSpPr txBox="1"/>
          <p:nvPr/>
        </p:nvSpPr>
        <p:spPr>
          <a:xfrm>
            <a:off x="378910" y="4178621"/>
            <a:ext cx="444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O modelo preditivo com </a:t>
            </a:r>
            <a:r>
              <a:rPr lang="pt-BR" dirty="0" err="1">
                <a:latin typeface="Montserrat Medium" pitchFamily="2" charset="0"/>
              </a:rPr>
              <a:t>threshold</a:t>
            </a:r>
            <a:r>
              <a:rPr lang="pt-BR" dirty="0">
                <a:latin typeface="Montserrat Medium" pitchFamily="2" charset="0"/>
              </a:rPr>
              <a:t> otimizado obteve um recall de 0.75 em ambas classes, garantindo: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139258-D3E3-4E74-D634-669E0A5BB1F6}"/>
              </a:ext>
            </a:extLst>
          </p:cNvPr>
          <p:cNvSpPr txBox="1"/>
          <p:nvPr/>
        </p:nvSpPr>
        <p:spPr>
          <a:xfrm>
            <a:off x="378910" y="5333644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Equilíbrio e confiabilidade para a tomada de decisão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B59F2A-D731-FA1E-3A64-CB64BA341648}"/>
              </a:ext>
            </a:extLst>
          </p:cNvPr>
          <p:cNvSpPr txBox="1"/>
          <p:nvPr/>
        </p:nvSpPr>
        <p:spPr>
          <a:xfrm>
            <a:off x="8956109" y="1199990"/>
            <a:ext cx="126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Destarte: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B5BBA5-4821-7BDF-7975-F49C7E398FAC}"/>
              </a:ext>
            </a:extLst>
          </p:cNvPr>
          <p:cNvSpPr txBox="1"/>
          <p:nvPr/>
        </p:nvSpPr>
        <p:spPr>
          <a:xfrm>
            <a:off x="8004131" y="1578493"/>
            <a:ext cx="356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A empresa necessita seguir os próximos passos para otimização das recomendações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A74F05-6310-545A-1D5F-9E4446EAED36}"/>
              </a:ext>
            </a:extLst>
          </p:cNvPr>
          <p:cNvSpPr txBox="1"/>
          <p:nvPr/>
        </p:nvSpPr>
        <p:spPr>
          <a:xfrm>
            <a:off x="7366867" y="2966839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Implantar o modelo em ambiente produtivo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5F179E0-B88D-A2E6-F542-A168F71C52AC}"/>
              </a:ext>
            </a:extLst>
          </p:cNvPr>
          <p:cNvSpPr txBox="1"/>
          <p:nvPr/>
        </p:nvSpPr>
        <p:spPr>
          <a:xfrm>
            <a:off x="7366867" y="3752299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Criação de políticas de retenção personalizadas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45EBB11-2447-7976-C06B-69B3EB9718B6}"/>
              </a:ext>
            </a:extLst>
          </p:cNvPr>
          <p:cNvSpPr txBox="1"/>
          <p:nvPr/>
        </p:nvSpPr>
        <p:spPr>
          <a:xfrm>
            <a:off x="7366867" y="4542971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Repensar pacotes e planos de entrada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1042E6-11E5-A1B0-EFB1-1294ADF99EE7}"/>
              </a:ext>
            </a:extLst>
          </p:cNvPr>
          <p:cNvSpPr txBox="1"/>
          <p:nvPr/>
        </p:nvSpPr>
        <p:spPr>
          <a:xfrm>
            <a:off x="7369480" y="5333644"/>
            <a:ext cx="44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Acompanhar resultados via dashboard</a:t>
            </a:r>
          </a:p>
        </p:txBody>
      </p:sp>
    </p:spTree>
    <p:extLst>
      <p:ext uri="{BB962C8B-B14F-4D97-AF65-F5344CB8AC3E}">
        <p14:creationId xmlns:p14="http://schemas.microsoft.com/office/powerpoint/2010/main" val="297197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0" y="174441"/>
            <a:ext cx="3726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ExtraBold" pitchFamily="2" charset="0"/>
              </a:rPr>
              <a:t>Sobre o autor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D4F67-379A-DE81-27A3-A1510A32785D}"/>
              </a:ext>
            </a:extLst>
          </p:cNvPr>
          <p:cNvSpPr txBox="1"/>
          <p:nvPr/>
        </p:nvSpPr>
        <p:spPr>
          <a:xfrm>
            <a:off x="378910" y="872102"/>
            <a:ext cx="233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Henry Alves David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619327-CDD7-6316-EA95-8422B68D5142}"/>
              </a:ext>
            </a:extLst>
          </p:cNvPr>
          <p:cNvSpPr txBox="1"/>
          <p:nvPr/>
        </p:nvSpPr>
        <p:spPr>
          <a:xfrm>
            <a:off x="378910" y="1397675"/>
            <a:ext cx="5182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Analista de dados com foco em resolução de problemas de negócio através de dados, atuando com Python, SQL, Power BI e Excel.</a:t>
            </a:r>
          </a:p>
          <a:p>
            <a:r>
              <a:rPr lang="pt-BR" dirty="0">
                <a:latin typeface="Montserrat SemiBold" pitchFamily="2" charset="0"/>
              </a:rPr>
              <a:t>Experiência em análise exploratória, descritiva, preditiva, visualização de dados e </a:t>
            </a:r>
            <a:r>
              <a:rPr lang="pt-BR" dirty="0" err="1">
                <a:latin typeface="Montserrat SemiBold" pitchFamily="2" charset="0"/>
              </a:rPr>
              <a:t>storytelling</a:t>
            </a:r>
            <a:r>
              <a:rPr lang="pt-BR" dirty="0">
                <a:latin typeface="Montserrat SemiBold" pitchFamily="2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6E73FA-29FB-50F1-9239-74463A237588}"/>
              </a:ext>
            </a:extLst>
          </p:cNvPr>
          <p:cNvSpPr txBox="1"/>
          <p:nvPr/>
        </p:nvSpPr>
        <p:spPr>
          <a:xfrm>
            <a:off x="6864263" y="872102"/>
            <a:ext cx="225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Conecte-se comigo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4E5AB0-AB03-AAF2-E18B-2437DBFA102B}"/>
              </a:ext>
            </a:extLst>
          </p:cNvPr>
          <p:cNvSpPr txBox="1"/>
          <p:nvPr/>
        </p:nvSpPr>
        <p:spPr>
          <a:xfrm>
            <a:off x="6096000" y="1279849"/>
            <a:ext cx="580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Linkedin: </a:t>
            </a:r>
            <a:r>
              <a:rPr lang="pt-BR" dirty="0">
                <a:hlinkClick r:id="rId2" action="ppaction://hlinksldjump"/>
              </a:rPr>
              <a:t>https://www.linkedin.com/in/henryalvdavid/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67B41F-2724-0AE1-1F2E-CBBE0A4D6441}"/>
              </a:ext>
            </a:extLst>
          </p:cNvPr>
          <p:cNvSpPr txBox="1"/>
          <p:nvPr/>
        </p:nvSpPr>
        <p:spPr>
          <a:xfrm>
            <a:off x="6096000" y="1687596"/>
            <a:ext cx="354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Email: </a:t>
            </a:r>
            <a:r>
              <a:rPr lang="pt-BR" dirty="0">
                <a:hlinkClick r:id="rId3"/>
              </a:rPr>
              <a:t>henryalvdavid@gmail.com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6DE6E6-2391-E8AA-EB19-23D691D84C68}"/>
              </a:ext>
            </a:extLst>
          </p:cNvPr>
          <p:cNvSpPr txBox="1"/>
          <p:nvPr/>
        </p:nvSpPr>
        <p:spPr>
          <a:xfrm>
            <a:off x="6096000" y="2095343"/>
            <a:ext cx="425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Projetos no </a:t>
            </a:r>
            <a:r>
              <a:rPr lang="pt-BR" dirty="0" err="1"/>
              <a:t>Medium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https://medium.com/@henryprojetos12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DDDBCA-D471-939B-9F49-DF09ED313BF4}"/>
              </a:ext>
            </a:extLst>
          </p:cNvPr>
          <p:cNvSpPr txBox="1"/>
          <p:nvPr/>
        </p:nvSpPr>
        <p:spPr>
          <a:xfrm>
            <a:off x="6083472" y="2782669"/>
            <a:ext cx="425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Portfólio Completo </a:t>
            </a:r>
            <a:r>
              <a:rPr lang="pt-BR" dirty="0" err="1"/>
              <a:t>Git</a:t>
            </a:r>
            <a:r>
              <a:rPr lang="pt-BR" dirty="0"/>
              <a:t> Hub:</a:t>
            </a:r>
          </a:p>
        </p:txBody>
      </p:sp>
    </p:spTree>
    <p:extLst>
      <p:ext uri="{BB962C8B-B14F-4D97-AF65-F5344CB8AC3E}">
        <p14:creationId xmlns:p14="http://schemas.microsoft.com/office/powerpoint/2010/main" val="171565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35170B-FAC6-0693-464A-49A5917E3194}"/>
              </a:ext>
            </a:extLst>
          </p:cNvPr>
          <p:cNvSpPr txBox="1"/>
          <p:nvPr/>
        </p:nvSpPr>
        <p:spPr>
          <a:xfrm>
            <a:off x="0" y="115678"/>
            <a:ext cx="304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ExtraBold" pitchFamily="2" charset="0"/>
              </a:rPr>
              <a:t>Fonte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CD966C-27DC-3BFC-DCEB-ADA65E1357E8}"/>
              </a:ext>
            </a:extLst>
          </p:cNvPr>
          <p:cNvSpPr txBox="1"/>
          <p:nvPr/>
        </p:nvSpPr>
        <p:spPr>
          <a:xfrm>
            <a:off x="2125247" y="891537"/>
            <a:ext cx="387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Montserrat Medium" pitchFamily="2" charset="0"/>
              </a:rPr>
              <a:t>Dataset</a:t>
            </a:r>
            <a:r>
              <a:rPr lang="pt-BR" dirty="0">
                <a:latin typeface="Montserrat Medium" pitchFamily="2" charset="0"/>
              </a:rPr>
              <a:t>: </a:t>
            </a:r>
            <a:r>
              <a:rPr lang="pt-BR" dirty="0" err="1">
                <a:latin typeface="Montserrat Medium" pitchFamily="2" charset="0"/>
              </a:rPr>
              <a:t>Telco</a:t>
            </a:r>
            <a:r>
              <a:rPr lang="pt-BR" dirty="0">
                <a:latin typeface="Montserrat Medium" pitchFamily="2" charset="0"/>
              </a:rPr>
              <a:t> </a:t>
            </a:r>
            <a:r>
              <a:rPr lang="pt-BR" dirty="0" err="1">
                <a:latin typeface="Montserrat Medium" pitchFamily="2" charset="0"/>
              </a:rPr>
              <a:t>Customer</a:t>
            </a:r>
            <a:r>
              <a:rPr lang="pt-BR" dirty="0">
                <a:latin typeface="Montserrat Medium" pitchFamily="2" charset="0"/>
              </a:rPr>
              <a:t> </a:t>
            </a:r>
            <a:r>
              <a:rPr lang="pt-BR" dirty="0" err="1">
                <a:latin typeface="Montserrat Medium" pitchFamily="2" charset="0"/>
              </a:rPr>
              <a:t>Churn</a:t>
            </a:r>
            <a:endParaRPr lang="pt-BR" dirty="0">
              <a:latin typeface="Montserrat Medium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AD4493-01CD-68D9-4A1F-CCBD9B60BCD2}"/>
              </a:ext>
            </a:extLst>
          </p:cNvPr>
          <p:cNvSpPr txBox="1"/>
          <p:nvPr/>
        </p:nvSpPr>
        <p:spPr>
          <a:xfrm>
            <a:off x="2125247" y="1421665"/>
            <a:ext cx="2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Origem: </a:t>
            </a:r>
            <a:r>
              <a:rPr lang="pt-BR" dirty="0" err="1">
                <a:latin typeface="Montserrat Medium" pitchFamily="2" charset="0"/>
              </a:rPr>
              <a:t>Kaggle</a:t>
            </a:r>
            <a:endParaRPr lang="pt-BR" dirty="0">
              <a:latin typeface="Montserrat Medium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A51CE6-FB81-157B-25C4-C12766269679}"/>
              </a:ext>
            </a:extLst>
          </p:cNvPr>
          <p:cNvSpPr txBox="1"/>
          <p:nvPr/>
        </p:nvSpPr>
        <p:spPr>
          <a:xfrm>
            <a:off x="2125247" y="1899265"/>
            <a:ext cx="29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Volume: 7043 clientes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BD9B97-9FF3-669A-C56F-47490DFF99D1}"/>
              </a:ext>
            </a:extLst>
          </p:cNvPr>
          <p:cNvSpPr txBox="1"/>
          <p:nvPr/>
        </p:nvSpPr>
        <p:spPr>
          <a:xfrm>
            <a:off x="2125247" y="2527067"/>
            <a:ext cx="374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Variáveis: 21 Colunas sobre: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2EBBC2-8D1B-627D-68AA-D6B0B2771585}"/>
              </a:ext>
            </a:extLst>
          </p:cNvPr>
          <p:cNvSpPr txBox="1"/>
          <p:nvPr/>
        </p:nvSpPr>
        <p:spPr>
          <a:xfrm>
            <a:off x="1709800" y="3152117"/>
            <a:ext cx="530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Perfil do cliente(Idade, dependentes, parceiros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2C8AB7-C054-2DCE-B538-821C42FF5522}"/>
              </a:ext>
            </a:extLst>
          </p:cNvPr>
          <p:cNvSpPr txBox="1"/>
          <p:nvPr/>
        </p:nvSpPr>
        <p:spPr>
          <a:xfrm>
            <a:off x="1709801" y="3972101"/>
            <a:ext cx="5304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Contrato e faturamento(tipo de plano, forma de pagamento, valor mensal)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8128EB-9130-7290-CD4C-C4675FD1942F}"/>
              </a:ext>
            </a:extLst>
          </p:cNvPr>
          <p:cNvSpPr txBox="1"/>
          <p:nvPr/>
        </p:nvSpPr>
        <p:spPr>
          <a:xfrm>
            <a:off x="1652388" y="5043365"/>
            <a:ext cx="530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Serviços contratados( Internet, suporte, segurança</a:t>
            </a:r>
            <a:r>
              <a:rPr lang="pt-BR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DC55C1-CB20-8D64-3E02-D01CB396244E}"/>
              </a:ext>
            </a:extLst>
          </p:cNvPr>
          <p:cNvSpPr txBox="1"/>
          <p:nvPr/>
        </p:nvSpPr>
        <p:spPr>
          <a:xfrm>
            <a:off x="1709800" y="5856419"/>
            <a:ext cx="530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ontserrat Medium" pitchFamily="2" charset="0"/>
              </a:rPr>
              <a:t>Status de cancelamento(</a:t>
            </a:r>
            <a:r>
              <a:rPr lang="pt-BR" dirty="0" err="1">
                <a:latin typeface="Montserrat Medium" pitchFamily="2" charset="0"/>
              </a:rPr>
              <a:t>Churn</a:t>
            </a:r>
            <a:r>
              <a:rPr lang="pt-BR" dirty="0">
                <a:latin typeface="Montserrat Medium" pitchFamily="2" charset="0"/>
              </a:rPr>
              <a:t> Sim/Não</a:t>
            </a:r>
          </a:p>
        </p:txBody>
      </p:sp>
    </p:spTree>
    <p:extLst>
      <p:ext uri="{BB962C8B-B14F-4D97-AF65-F5344CB8AC3E}">
        <p14:creationId xmlns:p14="http://schemas.microsoft.com/office/powerpoint/2010/main" val="270721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80C1851-CBCD-9662-359B-195395D8E7EC}"/>
              </a:ext>
            </a:extLst>
          </p:cNvPr>
          <p:cNvGrpSpPr/>
          <p:nvPr/>
        </p:nvGrpSpPr>
        <p:grpSpPr>
          <a:xfrm>
            <a:off x="1028833" y="512860"/>
            <a:ext cx="10134333" cy="2128029"/>
            <a:chOff x="951200" y="4658975"/>
            <a:chExt cx="10134333" cy="2128029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78B7A98-8ABA-0FB4-1FEB-EC5507E13F1B}"/>
                </a:ext>
              </a:extLst>
            </p:cNvPr>
            <p:cNvSpPr txBox="1"/>
            <p:nvPr/>
          </p:nvSpPr>
          <p:spPr>
            <a:xfrm>
              <a:off x="951200" y="4948388"/>
              <a:ext cx="2627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Montserrat ExtraBold" pitchFamily="2" charset="0"/>
                </a:rPr>
                <a:t>Metodologias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331A5E7-6622-AABF-452D-BBC6A6F20C46}"/>
                </a:ext>
              </a:extLst>
            </p:cNvPr>
            <p:cNvSpPr txBox="1"/>
            <p:nvPr/>
          </p:nvSpPr>
          <p:spPr>
            <a:xfrm>
              <a:off x="5113775" y="4673228"/>
              <a:ext cx="4880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Limpeza e estruturação dos dados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CFF541C-3B13-5C5B-D157-F6F05AE570B3}"/>
                </a:ext>
              </a:extLst>
            </p:cNvPr>
            <p:cNvSpPr txBox="1"/>
            <p:nvPr/>
          </p:nvSpPr>
          <p:spPr>
            <a:xfrm>
              <a:off x="5396757" y="5119593"/>
              <a:ext cx="5031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Análise exploratória para identificação de padrões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FBC4441-CF72-1135-D1AB-6F0B1B348BA2}"/>
                </a:ext>
              </a:extLst>
            </p:cNvPr>
            <p:cNvSpPr txBox="1"/>
            <p:nvPr/>
          </p:nvSpPr>
          <p:spPr>
            <a:xfrm>
              <a:off x="5396757" y="5642503"/>
              <a:ext cx="5362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Construção de modelo de machine Learning (Classificação)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A6B9071-8D0F-4A1E-C548-B866E4E610AA}"/>
                </a:ext>
              </a:extLst>
            </p:cNvPr>
            <p:cNvSpPr txBox="1"/>
            <p:nvPr/>
          </p:nvSpPr>
          <p:spPr>
            <a:xfrm>
              <a:off x="5396756" y="6202229"/>
              <a:ext cx="5688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Criação de dashboard para acompanhamento e tomada de decisão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9321CFE-E5E8-4C03-DF2F-4736965BA25D}"/>
                </a:ext>
              </a:extLst>
            </p:cNvPr>
            <p:cNvSpPr/>
            <p:nvPr/>
          </p:nvSpPr>
          <p:spPr>
            <a:xfrm>
              <a:off x="5122405" y="4658975"/>
              <a:ext cx="18000" cy="18822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116A117-0BBA-75FD-CE8B-8C6A5D3A20AB}"/>
              </a:ext>
            </a:extLst>
          </p:cNvPr>
          <p:cNvGrpSpPr/>
          <p:nvPr/>
        </p:nvGrpSpPr>
        <p:grpSpPr>
          <a:xfrm>
            <a:off x="1028833" y="3323652"/>
            <a:ext cx="9078580" cy="1882256"/>
            <a:chOff x="951200" y="4658975"/>
            <a:chExt cx="9078580" cy="1882256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6969765-4F25-BF63-BD97-7665202B7C68}"/>
                </a:ext>
              </a:extLst>
            </p:cNvPr>
            <p:cNvSpPr txBox="1"/>
            <p:nvPr/>
          </p:nvSpPr>
          <p:spPr>
            <a:xfrm>
              <a:off x="951200" y="4948388"/>
              <a:ext cx="2627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Montserrat ExtraBold" pitchFamily="2" charset="0"/>
                </a:rPr>
                <a:t>Ferramentas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E325AE7-6A6C-1003-AB4B-321E512D8ADE}"/>
                </a:ext>
              </a:extLst>
            </p:cNvPr>
            <p:cNvSpPr txBox="1"/>
            <p:nvPr/>
          </p:nvSpPr>
          <p:spPr>
            <a:xfrm>
              <a:off x="5149035" y="4933836"/>
              <a:ext cx="4880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Python(Pandas, </a:t>
              </a:r>
              <a:r>
                <a:rPr lang="pt-BR" sz="1600" dirty="0" err="1">
                  <a:latin typeface="Montserrat Medium" pitchFamily="2" charset="0"/>
                </a:rPr>
                <a:t>numpy</a:t>
              </a:r>
              <a:r>
                <a:rPr lang="pt-BR" sz="1600" dirty="0">
                  <a:latin typeface="Montserrat Medium" pitchFamily="2" charset="0"/>
                </a:rPr>
                <a:t>, </a:t>
              </a:r>
              <a:r>
                <a:rPr lang="pt-BR" sz="1600" dirty="0" err="1">
                  <a:latin typeface="Montserrat Medium" pitchFamily="2" charset="0"/>
                </a:rPr>
                <a:t>plotly</a:t>
              </a:r>
              <a:r>
                <a:rPr lang="pt-BR" sz="1600" dirty="0">
                  <a:latin typeface="Montserrat Medium" pitchFamily="2" charset="0"/>
                </a:rPr>
                <a:t>, </a:t>
              </a:r>
              <a:r>
                <a:rPr lang="pt-BR" sz="1600" dirty="0" err="1">
                  <a:latin typeface="Montserrat Medium" pitchFamily="2" charset="0"/>
                </a:rPr>
                <a:t>matplotlib</a:t>
              </a:r>
              <a:r>
                <a:rPr lang="pt-BR" sz="1600" dirty="0">
                  <a:latin typeface="Montserrat Medium" pitchFamily="2" charset="0"/>
                </a:rPr>
                <a:t>, </a:t>
              </a:r>
              <a:r>
                <a:rPr lang="pt-BR" sz="1600" dirty="0" err="1">
                  <a:latin typeface="Montserrat Medium" pitchFamily="2" charset="0"/>
                </a:rPr>
                <a:t>seaborn</a:t>
              </a:r>
              <a:r>
                <a:rPr lang="pt-BR" sz="1600" dirty="0">
                  <a:latin typeface="Montserrat Medium" pitchFamily="2" charset="0"/>
                </a:rPr>
                <a:t>, </a:t>
              </a:r>
              <a:r>
                <a:rPr lang="pt-BR" sz="1600" dirty="0" err="1">
                  <a:latin typeface="Montserrat Medium" pitchFamily="2" charset="0"/>
                </a:rPr>
                <a:t>scikit-learn</a:t>
              </a:r>
              <a:r>
                <a:rPr lang="pt-BR" sz="1600" dirty="0">
                  <a:latin typeface="Montserrat Medium" pitchFamily="2" charset="0"/>
                </a:rPr>
                <a:t>)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80CE5AE-406E-2447-E77C-A10D9EF723EA}"/>
                </a:ext>
              </a:extLst>
            </p:cNvPr>
            <p:cNvSpPr txBox="1"/>
            <p:nvPr/>
          </p:nvSpPr>
          <p:spPr>
            <a:xfrm>
              <a:off x="5113775" y="6109896"/>
              <a:ext cx="15438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Power BI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BFF2D7A-5AAD-DC07-C219-C330A05AAC77}"/>
                </a:ext>
              </a:extLst>
            </p:cNvPr>
            <p:cNvSpPr/>
            <p:nvPr/>
          </p:nvSpPr>
          <p:spPr>
            <a:xfrm>
              <a:off x="5122405" y="4658975"/>
              <a:ext cx="18000" cy="18822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1700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8D1355F-E6E0-2B07-A27C-FD59A5CA8015}"/>
              </a:ext>
            </a:extLst>
          </p:cNvPr>
          <p:cNvGrpSpPr/>
          <p:nvPr/>
        </p:nvGrpSpPr>
        <p:grpSpPr>
          <a:xfrm>
            <a:off x="131523" y="842136"/>
            <a:ext cx="10415392" cy="1631216"/>
            <a:chOff x="118997" y="302516"/>
            <a:chExt cx="10308921" cy="163121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6FE5C8D-6829-9C8C-0D37-52B3BDD63935}"/>
                </a:ext>
              </a:extLst>
            </p:cNvPr>
            <p:cNvSpPr txBox="1"/>
            <p:nvPr/>
          </p:nvSpPr>
          <p:spPr>
            <a:xfrm>
              <a:off x="118997" y="302516"/>
              <a:ext cx="4291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Montserrat ExtraBold" pitchFamily="2" charset="0"/>
                </a:rPr>
                <a:t>Problema de Negócio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3BD72B0-423E-5981-FBAD-7F2A6E915A48}"/>
                </a:ext>
              </a:extLst>
            </p:cNvPr>
            <p:cNvSpPr txBox="1"/>
            <p:nvPr/>
          </p:nvSpPr>
          <p:spPr>
            <a:xfrm>
              <a:off x="5185775" y="302516"/>
              <a:ext cx="524214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Montserrat Medium" pitchFamily="2" charset="0"/>
                </a:rPr>
                <a:t> A empresa de comunicação Telecom está sofrendo altos índices de </a:t>
              </a:r>
              <a:r>
                <a:rPr lang="pt-BR" sz="2000" dirty="0" err="1">
                  <a:latin typeface="Montserrat Medium" pitchFamily="2" charset="0"/>
                </a:rPr>
                <a:t>churn</a:t>
              </a:r>
              <a:r>
                <a:rPr lang="pt-BR" sz="2000" dirty="0">
                  <a:latin typeface="Montserrat Medium" pitchFamily="2" charset="0"/>
                </a:rPr>
                <a:t> de clientes, fator que impacta diretamente a receita e planejamento estratégico</a:t>
              </a:r>
              <a:endParaRPr lang="pt-BR" sz="2200" dirty="0">
                <a:latin typeface="Montserrat Medium" pitchFamily="2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711F645-8243-2694-C389-A1BCD9F064C7}"/>
                </a:ext>
              </a:extLst>
            </p:cNvPr>
            <p:cNvSpPr/>
            <p:nvPr/>
          </p:nvSpPr>
          <p:spPr>
            <a:xfrm>
              <a:off x="5113775" y="302516"/>
              <a:ext cx="18000" cy="14887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8C02052-5DF4-B26A-3EE5-3407F2A22A3E}"/>
              </a:ext>
            </a:extLst>
          </p:cNvPr>
          <p:cNvGrpSpPr/>
          <p:nvPr/>
        </p:nvGrpSpPr>
        <p:grpSpPr>
          <a:xfrm>
            <a:off x="1042791" y="3399748"/>
            <a:ext cx="9023729" cy="1849725"/>
            <a:chOff x="1042791" y="2325530"/>
            <a:chExt cx="9023729" cy="1849725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6760A062-0E7A-A02D-70A5-25D93373F891}"/>
                </a:ext>
              </a:extLst>
            </p:cNvPr>
            <p:cNvSpPr txBox="1"/>
            <p:nvPr/>
          </p:nvSpPr>
          <p:spPr>
            <a:xfrm>
              <a:off x="5065566" y="2325530"/>
              <a:ext cx="4880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Entender o cancelamento dos clientes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D125292-52EB-537B-775D-BA65C4563AFA}"/>
                </a:ext>
              </a:extLst>
            </p:cNvPr>
            <p:cNvSpPr txBox="1"/>
            <p:nvPr/>
          </p:nvSpPr>
          <p:spPr>
            <a:xfrm>
              <a:off x="1042791" y="2771646"/>
              <a:ext cx="1816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Montserrat ExtraBold" pitchFamily="2" charset="0"/>
                </a:rPr>
                <a:t>Objetivo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9691598-8924-A89F-1E83-273D22A79E3E}"/>
                </a:ext>
              </a:extLst>
            </p:cNvPr>
            <p:cNvSpPr/>
            <p:nvPr/>
          </p:nvSpPr>
          <p:spPr>
            <a:xfrm>
              <a:off x="5131775" y="2427403"/>
              <a:ext cx="18000" cy="148870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3FE3FE-4073-4DC7-EAEA-FB119B519FCF}"/>
                </a:ext>
              </a:extLst>
            </p:cNvPr>
            <p:cNvSpPr txBox="1"/>
            <p:nvPr/>
          </p:nvSpPr>
          <p:spPr>
            <a:xfrm>
              <a:off x="5185775" y="2963317"/>
              <a:ext cx="4880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Antecipar o </a:t>
              </a:r>
              <a:r>
                <a:rPr lang="pt-BR" sz="1600" dirty="0" err="1">
                  <a:latin typeface="Montserrat Medium" pitchFamily="2" charset="0"/>
                </a:rPr>
                <a:t>churn</a:t>
              </a:r>
              <a:r>
                <a:rPr lang="pt-BR" sz="1600" dirty="0">
                  <a:latin typeface="Montserrat Medium" pitchFamily="2" charset="0"/>
                </a:rPr>
                <a:t> com modelo preditivo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16A2781-727E-2794-D6E3-027B00C259C7}"/>
                </a:ext>
              </a:extLst>
            </p:cNvPr>
            <p:cNvSpPr txBox="1"/>
            <p:nvPr/>
          </p:nvSpPr>
          <p:spPr>
            <a:xfrm>
              <a:off x="4990359" y="3590480"/>
              <a:ext cx="5031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pt-BR" sz="1600" dirty="0">
                  <a:latin typeface="Montserrat Medium" pitchFamily="2" charset="0"/>
                </a:rPr>
                <a:t>Apoiar as decisões com um dashboard visual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3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37785" y="1555118"/>
            <a:ext cx="5549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Montserrat SemiBold" pitchFamily="2" charset="0"/>
              </a:rPr>
              <a:t>A taxa de 36% de clientes </a:t>
            </a:r>
            <a:r>
              <a:rPr lang="pt-BR" sz="2000" dirty="0" err="1">
                <a:latin typeface="Montserrat SemiBold" pitchFamily="2" charset="0"/>
              </a:rPr>
              <a:t>churn</a:t>
            </a:r>
            <a:r>
              <a:rPr lang="pt-BR" sz="2000" dirty="0">
                <a:latin typeface="Montserrat SemiBold" pitchFamily="2" charset="0"/>
              </a:rPr>
              <a:t> tem um impacto de 2.8 milhões de receita perdida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01923C-E773-073F-1862-B3B524ED41D2}"/>
              </a:ext>
            </a:extLst>
          </p:cNvPr>
          <p:cNvSpPr txBox="1"/>
          <p:nvPr/>
        </p:nvSpPr>
        <p:spPr>
          <a:xfrm>
            <a:off x="137785" y="592180"/>
            <a:ext cx="4910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Montserrat ExtraBold" pitchFamily="2" charset="0"/>
              </a:rPr>
              <a:t>Impacto do </a:t>
            </a:r>
            <a:r>
              <a:rPr lang="pt-BR" sz="3200" dirty="0" err="1">
                <a:latin typeface="Montserrat ExtraBold" pitchFamily="2" charset="0"/>
              </a:rPr>
              <a:t>Churn</a:t>
            </a:r>
            <a:endParaRPr lang="pt-BR" sz="3200" dirty="0">
              <a:latin typeface="Montserrat ExtraBold" pitchFamily="2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AD6D19B-F917-2F2E-192B-EA54591ED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8250"/>
              </p:ext>
            </p:extLst>
          </p:nvPr>
        </p:nvGraphicFramePr>
        <p:xfrm>
          <a:off x="6382009" y="293781"/>
          <a:ext cx="5304773" cy="593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0E687AA7-E526-CC67-4D04-42CD1C6854DC}"/>
              </a:ext>
            </a:extLst>
          </p:cNvPr>
          <p:cNvSpPr txBox="1"/>
          <p:nvPr/>
        </p:nvSpPr>
        <p:spPr>
          <a:xfrm>
            <a:off x="6539629" y="6238542"/>
            <a:ext cx="103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Clientes Ativos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CF3274-F0EC-588C-1A35-24ABA2E1B436}"/>
              </a:ext>
            </a:extLst>
          </p:cNvPr>
          <p:cNvSpPr txBox="1"/>
          <p:nvPr/>
        </p:nvSpPr>
        <p:spPr>
          <a:xfrm>
            <a:off x="9256733" y="6225435"/>
            <a:ext cx="829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ontserrat SemiBold" pitchFamily="2" charset="0"/>
              </a:rPr>
              <a:t>Churn</a:t>
            </a:r>
            <a:endParaRPr lang="pt-BR" sz="1200" dirty="0">
              <a:latin typeface="Montserrat SemiBold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989D8F-30C2-F805-0582-D29A4493DEA7}"/>
              </a:ext>
            </a:extLst>
          </p:cNvPr>
          <p:cNvSpPr txBox="1"/>
          <p:nvPr/>
        </p:nvSpPr>
        <p:spPr>
          <a:xfrm>
            <a:off x="6801631" y="236691"/>
            <a:ext cx="491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ExtraBold" pitchFamily="2" charset="0"/>
              </a:rPr>
              <a:t>Distribuição do </a:t>
            </a:r>
            <a:r>
              <a:rPr lang="pt-BR" dirty="0" err="1">
                <a:latin typeface="Montserrat ExtraBold" pitchFamily="2" charset="0"/>
              </a:rPr>
              <a:t>Churn</a:t>
            </a:r>
            <a:r>
              <a:rPr lang="pt-BR" dirty="0">
                <a:latin typeface="Montserrat ExtraBold" pitchFamily="2" charset="0"/>
              </a:rPr>
              <a:t>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1B68346-1FF8-B4AE-644C-55E3E6318EB4}"/>
              </a:ext>
            </a:extLst>
          </p:cNvPr>
          <p:cNvSpPr txBox="1"/>
          <p:nvPr/>
        </p:nvSpPr>
        <p:spPr>
          <a:xfrm>
            <a:off x="6723339" y="884567"/>
            <a:ext cx="66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5174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457AC7-A7A3-3F61-1B23-B23440A95298}"/>
              </a:ext>
            </a:extLst>
          </p:cNvPr>
          <p:cNvSpPr txBox="1"/>
          <p:nvPr/>
        </p:nvSpPr>
        <p:spPr>
          <a:xfrm>
            <a:off x="9335021" y="4036386"/>
            <a:ext cx="67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ontserrat SemiBold" pitchFamily="2" charset="0"/>
              </a:rPr>
              <a:t>1869</a:t>
            </a:r>
          </a:p>
        </p:txBody>
      </p:sp>
    </p:spTree>
    <p:extLst>
      <p:ext uri="{BB962C8B-B14F-4D97-AF65-F5344CB8AC3E}">
        <p14:creationId xmlns:p14="http://schemas.microsoft.com/office/powerpoint/2010/main" val="272701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903D78-707B-50A0-D6D2-EFADCB524632}"/>
              </a:ext>
            </a:extLst>
          </p:cNvPr>
          <p:cNvSpPr txBox="1"/>
          <p:nvPr/>
        </p:nvSpPr>
        <p:spPr>
          <a:xfrm>
            <a:off x="87682" y="172482"/>
            <a:ext cx="455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ExtraBold" pitchFamily="2" charset="0"/>
              </a:rPr>
              <a:t>Variáveis cruciais para o </a:t>
            </a:r>
            <a:r>
              <a:rPr lang="pt-BR" sz="2400" dirty="0" err="1">
                <a:latin typeface="Montserrat ExtraBold" pitchFamily="2" charset="0"/>
              </a:rPr>
              <a:t>churn</a:t>
            </a:r>
            <a:endParaRPr lang="pt-BR" sz="2400" dirty="0">
              <a:latin typeface="Montserrat ExtraBold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181959-0C2A-B5CD-C70C-D39C24D41F14}"/>
              </a:ext>
            </a:extLst>
          </p:cNvPr>
          <p:cNvSpPr txBox="1"/>
          <p:nvPr/>
        </p:nvSpPr>
        <p:spPr>
          <a:xfrm>
            <a:off x="275572" y="1332352"/>
            <a:ext cx="427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itchFamily="2" charset="0"/>
              </a:rPr>
              <a:t>O tipo de contrato é importante para mitigar o problema do 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, em vista que 74% dos clientes 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 se concentram no contrato mensal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04721DD-A880-33F5-C82E-9B92A1DF6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948182"/>
              </p:ext>
            </p:extLst>
          </p:nvPr>
        </p:nvGraphicFramePr>
        <p:xfrm>
          <a:off x="4910202" y="1332352"/>
          <a:ext cx="6075123" cy="499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790806E-368A-654F-7B8F-004CF91680E0}"/>
              </a:ext>
            </a:extLst>
          </p:cNvPr>
          <p:cNvSpPr txBox="1"/>
          <p:nvPr/>
        </p:nvSpPr>
        <p:spPr>
          <a:xfrm>
            <a:off x="5561556" y="1420034"/>
            <a:ext cx="62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1655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0FCE50C-79A4-B461-8392-C15266BF13EC}"/>
              </a:ext>
            </a:extLst>
          </p:cNvPr>
          <p:cNvSpPr txBox="1"/>
          <p:nvPr/>
        </p:nvSpPr>
        <p:spPr>
          <a:xfrm>
            <a:off x="7634612" y="5507628"/>
            <a:ext cx="56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166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646136-4071-A200-3A9C-95AC134A93D5}"/>
              </a:ext>
            </a:extLst>
          </p:cNvPr>
          <p:cNvSpPr txBox="1"/>
          <p:nvPr/>
        </p:nvSpPr>
        <p:spPr>
          <a:xfrm>
            <a:off x="9690968" y="5846182"/>
            <a:ext cx="455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48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3A1467B-C545-BA5D-09F3-04448B00A598}"/>
              </a:ext>
            </a:extLst>
          </p:cNvPr>
          <p:cNvSpPr txBox="1"/>
          <p:nvPr/>
        </p:nvSpPr>
        <p:spPr>
          <a:xfrm>
            <a:off x="4980139" y="6363574"/>
            <a:ext cx="178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Montserrat SemiBold" pitchFamily="2" charset="0"/>
              </a:rPr>
              <a:t>Month-To-Month</a:t>
            </a:r>
            <a:endParaRPr lang="pt-BR" sz="1400" dirty="0">
              <a:latin typeface="Montserrat SemiBold" pitchFamily="2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EF137E-3DD9-4A96-58CB-431237CFD869}"/>
              </a:ext>
            </a:extLst>
          </p:cNvPr>
          <p:cNvSpPr txBox="1"/>
          <p:nvPr/>
        </p:nvSpPr>
        <p:spPr>
          <a:xfrm>
            <a:off x="7398184" y="6400075"/>
            <a:ext cx="1042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Montserrat SemiBold" pitchFamily="2" charset="0"/>
              </a:rPr>
              <a:t>One</a:t>
            </a:r>
            <a:r>
              <a:rPr lang="pt-BR" sz="1400" dirty="0">
                <a:latin typeface="Montserrat SemiBold" pitchFamily="2" charset="0"/>
              </a:rPr>
              <a:t> Year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13CB7BB-53DD-DD73-7849-97DE394C4E56}"/>
              </a:ext>
            </a:extLst>
          </p:cNvPr>
          <p:cNvSpPr txBox="1"/>
          <p:nvPr/>
        </p:nvSpPr>
        <p:spPr>
          <a:xfrm>
            <a:off x="9397129" y="6398577"/>
            <a:ext cx="1042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Montserrat SemiBold" pitchFamily="2" charset="0"/>
              </a:rPr>
              <a:t>Two</a:t>
            </a:r>
            <a:r>
              <a:rPr lang="pt-BR" sz="1400" dirty="0">
                <a:latin typeface="Montserrat SemiBold" pitchFamily="2" charset="0"/>
              </a:rPr>
              <a:t> Year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182D282-296E-287C-460A-E0A978A6B207}"/>
              </a:ext>
            </a:extLst>
          </p:cNvPr>
          <p:cNvSpPr txBox="1"/>
          <p:nvPr/>
        </p:nvSpPr>
        <p:spPr>
          <a:xfrm>
            <a:off x="5766669" y="776371"/>
            <a:ext cx="534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itchFamily="2" charset="0"/>
              </a:rPr>
              <a:t>Distribuição de 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 por Tipo de Contrato</a:t>
            </a:r>
          </a:p>
        </p:txBody>
      </p:sp>
    </p:spTree>
    <p:extLst>
      <p:ext uri="{BB962C8B-B14F-4D97-AF65-F5344CB8AC3E}">
        <p14:creationId xmlns:p14="http://schemas.microsoft.com/office/powerpoint/2010/main" val="396502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903D78-707B-50A0-D6D2-EFADCB524632}"/>
              </a:ext>
            </a:extLst>
          </p:cNvPr>
          <p:cNvSpPr txBox="1"/>
          <p:nvPr/>
        </p:nvSpPr>
        <p:spPr>
          <a:xfrm>
            <a:off x="3281819" y="53195"/>
            <a:ext cx="4559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 ExtraBold" pitchFamily="2" charset="0"/>
              </a:rPr>
              <a:t>Variáveis cruciais para o </a:t>
            </a:r>
            <a:r>
              <a:rPr lang="pt-BR" sz="2400" dirty="0" err="1">
                <a:latin typeface="Montserrat ExtraBold" pitchFamily="2" charset="0"/>
              </a:rPr>
              <a:t>churn</a:t>
            </a:r>
            <a:endParaRPr lang="pt-BR" sz="2400" dirty="0">
              <a:latin typeface="Montserrat ExtraBold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181959-0C2A-B5CD-C70C-D39C24D41F14}"/>
              </a:ext>
            </a:extLst>
          </p:cNvPr>
          <p:cNvSpPr txBox="1"/>
          <p:nvPr/>
        </p:nvSpPr>
        <p:spPr>
          <a:xfrm>
            <a:off x="2633597" y="1050121"/>
            <a:ext cx="585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itchFamily="2" charset="0"/>
              </a:rPr>
              <a:t>Assim como a forma de pagamento e o valor do plano tem um impacto significativo na taxa de </a:t>
            </a:r>
            <a:r>
              <a:rPr lang="pt-BR" dirty="0" err="1">
                <a:latin typeface="Montserrat SemiBold" pitchFamily="2" charset="0"/>
              </a:rPr>
              <a:t>churn</a:t>
            </a:r>
            <a:endParaRPr lang="pt-BR" dirty="0">
              <a:latin typeface="Montserrat SemiBold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B273C2-C807-9731-0FCE-813442E17939}"/>
              </a:ext>
            </a:extLst>
          </p:cNvPr>
          <p:cNvSpPr txBox="1"/>
          <p:nvPr/>
        </p:nvSpPr>
        <p:spPr>
          <a:xfrm>
            <a:off x="1125254" y="2203233"/>
            <a:ext cx="301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Medium" pitchFamily="2" charset="0"/>
              </a:rPr>
              <a:t>Distribuição de </a:t>
            </a:r>
            <a:r>
              <a:rPr lang="pt-BR" sz="1600" dirty="0" err="1">
                <a:latin typeface="Montserrat Medium" pitchFamily="2" charset="0"/>
              </a:rPr>
              <a:t>Churn</a:t>
            </a:r>
            <a:r>
              <a:rPr lang="pt-BR" sz="1600" dirty="0">
                <a:latin typeface="Montserrat Medium" pitchFamily="2" charset="0"/>
              </a:rPr>
              <a:t> por Método de Pagamento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52046B1-0A1A-96B5-062B-940C1AE22BA7}"/>
              </a:ext>
            </a:extLst>
          </p:cNvPr>
          <p:cNvGrpSpPr/>
          <p:nvPr/>
        </p:nvGrpSpPr>
        <p:grpSpPr>
          <a:xfrm>
            <a:off x="140918" y="2841786"/>
            <a:ext cx="5370533" cy="3951439"/>
            <a:chOff x="140918" y="2567836"/>
            <a:chExt cx="5370533" cy="4225389"/>
          </a:xfrm>
        </p:grpSpPr>
        <p:graphicFrame>
          <p:nvGraphicFramePr>
            <p:cNvPr id="8" name="Gráfico 7">
              <a:extLst>
                <a:ext uri="{FF2B5EF4-FFF2-40B4-BE49-F238E27FC236}">
                  <a16:creationId xmlns:a16="http://schemas.microsoft.com/office/drawing/2014/main" id="{004721DD-A880-33F5-C82E-9B92A1DF6E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2325566"/>
                </p:ext>
              </p:extLst>
            </p:nvPr>
          </p:nvGraphicFramePr>
          <p:xfrm>
            <a:off x="140918" y="2567836"/>
            <a:ext cx="5370533" cy="3933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D8C707E-5106-D3CF-E14D-3160D5F4F96B}"/>
                </a:ext>
              </a:extLst>
            </p:cNvPr>
            <p:cNvSpPr txBox="1"/>
            <p:nvPr/>
          </p:nvSpPr>
          <p:spPr>
            <a:xfrm>
              <a:off x="140918" y="6516226"/>
              <a:ext cx="1425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Montserrat Medium" pitchFamily="2" charset="0"/>
                </a:rPr>
                <a:t>Eletronic </a:t>
              </a:r>
              <a:r>
                <a:rPr lang="pt-BR" sz="1200" dirty="0" err="1">
                  <a:latin typeface="Montserrat Medium" pitchFamily="2" charset="0"/>
                </a:rPr>
                <a:t>Check</a:t>
              </a:r>
              <a:endParaRPr lang="pt-BR" sz="1200" dirty="0">
                <a:latin typeface="Montserrat Medium" pitchFamily="2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51647E-511D-1DC4-C43C-890B4DE3E014}"/>
                </a:ext>
              </a:extLst>
            </p:cNvPr>
            <p:cNvSpPr txBox="1"/>
            <p:nvPr/>
          </p:nvSpPr>
          <p:spPr>
            <a:xfrm>
              <a:off x="1522956" y="6516226"/>
              <a:ext cx="13016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err="1">
                  <a:latin typeface="Montserrat Medium" pitchFamily="2" charset="0"/>
                </a:rPr>
                <a:t>Mailed</a:t>
              </a:r>
              <a:r>
                <a:rPr lang="pt-BR" sz="1200" dirty="0">
                  <a:latin typeface="Montserrat Medium" pitchFamily="2" charset="0"/>
                </a:rPr>
                <a:t> </a:t>
              </a:r>
              <a:r>
                <a:rPr lang="pt-BR" sz="1200" dirty="0" err="1">
                  <a:latin typeface="Montserrat Medium" pitchFamily="2" charset="0"/>
                </a:rPr>
                <a:t>Check</a:t>
              </a:r>
              <a:endParaRPr lang="pt-BR" sz="1200" dirty="0">
                <a:latin typeface="Montserrat Medium" pitchFamily="2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0F51967-ED2E-6DDC-1FE6-6CAA4FB6E984}"/>
                </a:ext>
              </a:extLst>
            </p:cNvPr>
            <p:cNvSpPr txBox="1"/>
            <p:nvPr/>
          </p:nvSpPr>
          <p:spPr>
            <a:xfrm>
              <a:off x="2848630" y="6527486"/>
              <a:ext cx="12071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>
                  <a:latin typeface="Montserrat Medium" pitchFamily="2" charset="0"/>
                </a:rPr>
                <a:t>Bank </a:t>
              </a:r>
              <a:r>
                <a:rPr lang="pt-BR" sz="1100" dirty="0" err="1">
                  <a:latin typeface="Montserrat Medium" pitchFamily="2" charset="0"/>
                </a:rPr>
                <a:t>Transfer</a:t>
              </a:r>
              <a:endParaRPr lang="pt-BR" sz="1100" dirty="0">
                <a:latin typeface="Montserrat Medium" pitchFamily="2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8A63F06-11E2-D4BB-739C-4DD092726365}"/>
                </a:ext>
              </a:extLst>
            </p:cNvPr>
            <p:cNvSpPr txBox="1"/>
            <p:nvPr/>
          </p:nvSpPr>
          <p:spPr>
            <a:xfrm>
              <a:off x="4294340" y="6527486"/>
              <a:ext cx="12071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err="1">
                  <a:latin typeface="Montserrat Medium" pitchFamily="2" charset="0"/>
                </a:rPr>
                <a:t>Credit</a:t>
              </a:r>
              <a:r>
                <a:rPr lang="pt-BR" sz="1100" dirty="0">
                  <a:latin typeface="Montserrat Medium" pitchFamily="2" charset="0"/>
                </a:rPr>
                <a:t> Card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A5E91E7-A5EC-830D-93F4-5687102DAC36}"/>
                </a:ext>
              </a:extLst>
            </p:cNvPr>
            <p:cNvSpPr txBox="1"/>
            <p:nvPr/>
          </p:nvSpPr>
          <p:spPr>
            <a:xfrm>
              <a:off x="542795" y="2567836"/>
              <a:ext cx="6221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1071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0264B25-6786-99EE-14D1-F15DCF1121D1}"/>
                </a:ext>
              </a:extLst>
            </p:cNvPr>
            <p:cNvSpPr txBox="1"/>
            <p:nvPr/>
          </p:nvSpPr>
          <p:spPr>
            <a:xfrm>
              <a:off x="1906566" y="5313123"/>
              <a:ext cx="548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308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03B9E09-5ACB-15E8-5125-5BBF3AD4CDE7}"/>
                </a:ext>
              </a:extLst>
            </p:cNvPr>
            <p:cNvSpPr txBox="1"/>
            <p:nvPr/>
          </p:nvSpPr>
          <p:spPr>
            <a:xfrm>
              <a:off x="3219188" y="5467011"/>
              <a:ext cx="548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258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82B0F74-CC28-D80C-E483-441606AFC053}"/>
                </a:ext>
              </a:extLst>
            </p:cNvPr>
            <p:cNvSpPr txBox="1"/>
            <p:nvPr/>
          </p:nvSpPr>
          <p:spPr>
            <a:xfrm>
              <a:off x="4574611" y="5508430"/>
              <a:ext cx="548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232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015FFFF-5343-328D-17EF-FDD1FB798688}"/>
              </a:ext>
            </a:extLst>
          </p:cNvPr>
          <p:cNvGrpSpPr/>
          <p:nvPr/>
        </p:nvGrpSpPr>
        <p:grpSpPr>
          <a:xfrm>
            <a:off x="6636705" y="2788008"/>
            <a:ext cx="5370533" cy="3959281"/>
            <a:chOff x="140918" y="2567836"/>
            <a:chExt cx="5370533" cy="4245407"/>
          </a:xfrm>
        </p:grpSpPr>
        <p:graphicFrame>
          <p:nvGraphicFramePr>
            <p:cNvPr id="44" name="Gráfico 43">
              <a:extLst>
                <a:ext uri="{FF2B5EF4-FFF2-40B4-BE49-F238E27FC236}">
                  <a16:creationId xmlns:a16="http://schemas.microsoft.com/office/drawing/2014/main" id="{13C4E27B-62B0-D821-1D1F-E68431394B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54523599"/>
                </p:ext>
              </p:extLst>
            </p:nvPr>
          </p:nvGraphicFramePr>
          <p:xfrm>
            <a:off x="140918" y="2567836"/>
            <a:ext cx="5370533" cy="3933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3F42D0A-445A-1BA3-67CB-26EC8B48A85D}"/>
                </a:ext>
              </a:extLst>
            </p:cNvPr>
            <p:cNvSpPr txBox="1"/>
            <p:nvPr/>
          </p:nvSpPr>
          <p:spPr>
            <a:xfrm>
              <a:off x="140918" y="6516226"/>
              <a:ext cx="1425880" cy="297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Montserrat Medium" pitchFamily="2" charset="0"/>
                </a:rPr>
                <a:t>61-90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7BA3782-FCD0-898E-20FD-E0F9E2A2FCA4}"/>
                </a:ext>
              </a:extLst>
            </p:cNvPr>
            <p:cNvSpPr txBox="1"/>
            <p:nvPr/>
          </p:nvSpPr>
          <p:spPr>
            <a:xfrm>
              <a:off x="1522956" y="6516226"/>
              <a:ext cx="1301662" cy="297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Montserrat Medium" pitchFamily="2" charset="0"/>
                </a:rPr>
                <a:t>91-120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0BB1615-5155-79F6-1CD6-551136B699E2}"/>
                </a:ext>
              </a:extLst>
            </p:cNvPr>
            <p:cNvSpPr txBox="1"/>
            <p:nvPr/>
          </p:nvSpPr>
          <p:spPr>
            <a:xfrm>
              <a:off x="2848630" y="6527486"/>
              <a:ext cx="1207197" cy="28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>
                  <a:latin typeface="Montserrat Medium" pitchFamily="2" charset="0"/>
                </a:rPr>
                <a:t>31-60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52C7691-4E42-B55F-B3D1-7021E1A27B8D}"/>
                </a:ext>
              </a:extLst>
            </p:cNvPr>
            <p:cNvSpPr txBox="1"/>
            <p:nvPr/>
          </p:nvSpPr>
          <p:spPr>
            <a:xfrm>
              <a:off x="4294340" y="6527486"/>
              <a:ext cx="1207197" cy="28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>
                  <a:latin typeface="Montserrat Medium" pitchFamily="2" charset="0"/>
                </a:rPr>
                <a:t>0-30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ACD38BB4-7CE8-906F-C0D1-6D3478396B75}"/>
                </a:ext>
              </a:extLst>
            </p:cNvPr>
            <p:cNvSpPr txBox="1"/>
            <p:nvPr/>
          </p:nvSpPr>
          <p:spPr>
            <a:xfrm>
              <a:off x="542795" y="2567836"/>
              <a:ext cx="622126" cy="33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809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CA1D4733-60C9-CAE1-6246-7B1B65B2FA0D}"/>
                </a:ext>
              </a:extLst>
            </p:cNvPr>
            <p:cNvSpPr txBox="1"/>
            <p:nvPr/>
          </p:nvSpPr>
          <p:spPr>
            <a:xfrm>
              <a:off x="1899519" y="3726849"/>
              <a:ext cx="548535" cy="33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570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6781C3C-EC8A-D921-FE76-C8E8305828CD}"/>
                </a:ext>
              </a:extLst>
            </p:cNvPr>
            <p:cNvSpPr txBox="1"/>
            <p:nvPr/>
          </p:nvSpPr>
          <p:spPr>
            <a:xfrm>
              <a:off x="3177960" y="4765280"/>
              <a:ext cx="622648" cy="33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328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FFEAF56-72CB-C1ED-D0BD-EF5F3E2BCC68}"/>
                </a:ext>
              </a:extLst>
            </p:cNvPr>
            <p:cNvSpPr txBox="1"/>
            <p:nvPr/>
          </p:nvSpPr>
          <p:spPr>
            <a:xfrm>
              <a:off x="4574611" y="5508430"/>
              <a:ext cx="548535" cy="33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Montserrat SemiBold" pitchFamily="2" charset="0"/>
                </a:rPr>
                <a:t>162</a:t>
              </a:r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E78E577-0000-62D1-B6F1-6FC6ECB01A38}"/>
              </a:ext>
            </a:extLst>
          </p:cNvPr>
          <p:cNvSpPr txBox="1"/>
          <p:nvPr/>
        </p:nvSpPr>
        <p:spPr>
          <a:xfrm>
            <a:off x="8018743" y="2203233"/>
            <a:ext cx="301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Medium" pitchFamily="2" charset="0"/>
              </a:rPr>
              <a:t>Distribuição de </a:t>
            </a:r>
            <a:r>
              <a:rPr lang="pt-BR" sz="1600" dirty="0" err="1">
                <a:latin typeface="Montserrat Medium" pitchFamily="2" charset="0"/>
              </a:rPr>
              <a:t>Churn</a:t>
            </a:r>
            <a:r>
              <a:rPr lang="pt-BR" sz="1600" dirty="0">
                <a:latin typeface="Montserrat Medium" pitchFamily="2" charset="0"/>
              </a:rPr>
              <a:t> por Faixa de Preço</a:t>
            </a:r>
          </a:p>
        </p:txBody>
      </p:sp>
    </p:spTree>
    <p:extLst>
      <p:ext uri="{BB962C8B-B14F-4D97-AF65-F5344CB8AC3E}">
        <p14:creationId xmlns:p14="http://schemas.microsoft.com/office/powerpoint/2010/main" val="196862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5217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Montserrat Black" pitchFamily="2" charset="0"/>
              </a:rPr>
              <a:t>Perfil de clientes com alto risco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65589E-5E6D-E709-106E-3B4A136A4BA2}"/>
              </a:ext>
            </a:extLst>
          </p:cNvPr>
          <p:cNvSpPr txBox="1"/>
          <p:nvPr/>
        </p:nvSpPr>
        <p:spPr>
          <a:xfrm>
            <a:off x="1853853" y="2179529"/>
            <a:ext cx="47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1.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95C8DB-5723-23BC-52F5-3AAB4D5DDEA9}"/>
              </a:ext>
            </a:extLst>
          </p:cNvPr>
          <p:cNvSpPr txBox="1"/>
          <p:nvPr/>
        </p:nvSpPr>
        <p:spPr>
          <a:xfrm>
            <a:off x="1853851" y="3167390"/>
            <a:ext cx="61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2.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F57E20-23D6-9B53-AAF9-7B4D82052064}"/>
              </a:ext>
            </a:extLst>
          </p:cNvPr>
          <p:cNvSpPr txBox="1"/>
          <p:nvPr/>
        </p:nvSpPr>
        <p:spPr>
          <a:xfrm>
            <a:off x="1853852" y="4257154"/>
            <a:ext cx="613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3.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4C43AD-60CD-1D8C-7F37-335A808222B6}"/>
              </a:ext>
            </a:extLst>
          </p:cNvPr>
          <p:cNvSpPr txBox="1"/>
          <p:nvPr/>
        </p:nvSpPr>
        <p:spPr>
          <a:xfrm>
            <a:off x="2329841" y="2330120"/>
            <a:ext cx="231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Contrato Mensal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93DC01-DF21-5DD5-8393-20FE15ACEFD1}"/>
              </a:ext>
            </a:extLst>
          </p:cNvPr>
          <p:cNvSpPr txBox="1"/>
          <p:nvPr/>
        </p:nvSpPr>
        <p:spPr>
          <a:xfrm>
            <a:off x="2329841" y="3321278"/>
            <a:ext cx="273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Internet Fibra Óptica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A91E99-ED59-1257-817E-2A977AA6F4DF}"/>
              </a:ext>
            </a:extLst>
          </p:cNvPr>
          <p:cNvSpPr txBox="1"/>
          <p:nvPr/>
        </p:nvSpPr>
        <p:spPr>
          <a:xfrm>
            <a:off x="2329841" y="4317830"/>
            <a:ext cx="290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Sem segurança Online| Tech </a:t>
            </a:r>
            <a:r>
              <a:rPr lang="pt-BR" dirty="0" err="1">
                <a:latin typeface="Montserrat Medium" pitchFamily="2" charset="0"/>
              </a:rPr>
              <a:t>Suport</a:t>
            </a:r>
            <a:endParaRPr lang="pt-BR" dirty="0">
              <a:latin typeface="Montserrat Medium" pitchFamily="2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D93E33-07B3-1D18-63BC-3B0AAAB5A3B4}"/>
              </a:ext>
            </a:extLst>
          </p:cNvPr>
          <p:cNvSpPr txBox="1"/>
          <p:nvPr/>
        </p:nvSpPr>
        <p:spPr>
          <a:xfrm>
            <a:off x="7022926" y="2253176"/>
            <a:ext cx="61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4.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24F2D1-762B-A7D8-5858-AA53EBEF483C}"/>
              </a:ext>
            </a:extLst>
          </p:cNvPr>
          <p:cNvSpPr txBox="1"/>
          <p:nvPr/>
        </p:nvSpPr>
        <p:spPr>
          <a:xfrm>
            <a:off x="7025012" y="3244334"/>
            <a:ext cx="61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5.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921DD77-FF01-357E-106F-42E97BFF9021}"/>
              </a:ext>
            </a:extLst>
          </p:cNvPr>
          <p:cNvSpPr txBox="1"/>
          <p:nvPr/>
        </p:nvSpPr>
        <p:spPr>
          <a:xfrm>
            <a:off x="7035447" y="4379385"/>
            <a:ext cx="613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ExtraBold" pitchFamily="2" charset="0"/>
              </a:rPr>
              <a:t>6.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276A2E5-A38E-F11B-8C43-3CD82CF1DDDE}"/>
              </a:ext>
            </a:extLst>
          </p:cNvPr>
          <p:cNvSpPr txBox="1"/>
          <p:nvPr/>
        </p:nvSpPr>
        <p:spPr>
          <a:xfrm>
            <a:off x="7636698" y="2338560"/>
            <a:ext cx="403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Sem dependentes ou parceiros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F16FAC-6D18-5E94-7146-74F653EC2887}"/>
              </a:ext>
            </a:extLst>
          </p:cNvPr>
          <p:cNvSpPr txBox="1"/>
          <p:nvPr/>
        </p:nvSpPr>
        <p:spPr>
          <a:xfrm>
            <a:off x="7665922" y="3338278"/>
            <a:ext cx="338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Mensalidade entre R$61~90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34D4FB1-FAAC-A7F5-F694-75B263B31B0D}"/>
              </a:ext>
            </a:extLst>
          </p:cNvPr>
          <p:cNvSpPr txBox="1"/>
          <p:nvPr/>
        </p:nvSpPr>
        <p:spPr>
          <a:xfrm>
            <a:off x="7636697" y="4456329"/>
            <a:ext cx="393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Baixo tempo de permanência</a:t>
            </a:r>
          </a:p>
        </p:txBody>
      </p:sp>
    </p:spTree>
    <p:extLst>
      <p:ext uri="{BB962C8B-B14F-4D97-AF65-F5344CB8AC3E}">
        <p14:creationId xmlns:p14="http://schemas.microsoft.com/office/powerpoint/2010/main" val="327152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3EDC6E-67AD-A36C-96D9-50FD8FB317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E5C8D-6829-9C8C-0D37-52B3BDD63935}"/>
              </a:ext>
            </a:extLst>
          </p:cNvPr>
          <p:cNvSpPr txBox="1"/>
          <p:nvPr/>
        </p:nvSpPr>
        <p:spPr>
          <a:xfrm>
            <a:off x="118997" y="302516"/>
            <a:ext cx="521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Montserrat Black" pitchFamily="2" charset="0"/>
              </a:rPr>
              <a:t>Modelagem Preditiva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6CFC10A-E015-B8E8-0B41-BA3CAB836DDD}"/>
              </a:ext>
            </a:extLst>
          </p:cNvPr>
          <p:cNvSpPr txBox="1"/>
          <p:nvPr/>
        </p:nvSpPr>
        <p:spPr>
          <a:xfrm>
            <a:off x="688931" y="1369722"/>
            <a:ext cx="329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itchFamily="2" charset="0"/>
              </a:rPr>
              <a:t>Métricas de desempenho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51D17C5-9491-7305-A1E1-D90579B71567}"/>
              </a:ext>
            </a:extLst>
          </p:cNvPr>
          <p:cNvGrpSpPr/>
          <p:nvPr/>
        </p:nvGrpSpPr>
        <p:grpSpPr>
          <a:xfrm>
            <a:off x="118997" y="1997887"/>
            <a:ext cx="1747381" cy="369332"/>
            <a:chOff x="118997" y="1764130"/>
            <a:chExt cx="1747381" cy="369332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10DA602-8DDA-5E30-B8CA-FDBB15071752}"/>
                </a:ext>
              </a:extLst>
            </p:cNvPr>
            <p:cNvSpPr txBox="1"/>
            <p:nvPr/>
          </p:nvSpPr>
          <p:spPr>
            <a:xfrm>
              <a:off x="118997" y="1764130"/>
              <a:ext cx="112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Acurácia: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8404A8C-2199-1946-82DD-FC439C5EB714}"/>
                </a:ext>
              </a:extLst>
            </p:cNvPr>
            <p:cNvSpPr txBox="1"/>
            <p:nvPr/>
          </p:nvSpPr>
          <p:spPr>
            <a:xfrm>
              <a:off x="1240077" y="1764130"/>
              <a:ext cx="626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75%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C3EA017-D67E-F255-87C2-803C2C970F7F}"/>
              </a:ext>
            </a:extLst>
          </p:cNvPr>
          <p:cNvGrpSpPr/>
          <p:nvPr/>
        </p:nvGrpSpPr>
        <p:grpSpPr>
          <a:xfrm>
            <a:off x="118997" y="2629234"/>
            <a:ext cx="2278796" cy="372514"/>
            <a:chOff x="118997" y="1764130"/>
            <a:chExt cx="1133305" cy="372514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A7EAAC3-7D4E-4339-B3D3-9CFCF62517B5}"/>
                </a:ext>
              </a:extLst>
            </p:cNvPr>
            <p:cNvSpPr txBox="1"/>
            <p:nvPr/>
          </p:nvSpPr>
          <p:spPr>
            <a:xfrm>
              <a:off x="118997" y="1764130"/>
              <a:ext cx="112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Recall (</a:t>
              </a:r>
              <a:r>
                <a:rPr lang="pt-BR" dirty="0" err="1"/>
                <a:t>Churn</a:t>
              </a:r>
              <a:r>
                <a:rPr lang="pt-BR" dirty="0"/>
                <a:t>):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9F9FC72-0F74-E127-19BF-2E2DA7D60671}"/>
                </a:ext>
              </a:extLst>
            </p:cNvPr>
            <p:cNvSpPr txBox="1"/>
            <p:nvPr/>
          </p:nvSpPr>
          <p:spPr>
            <a:xfrm>
              <a:off x="922137" y="1767312"/>
              <a:ext cx="33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75%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66CE996-C900-E31A-4683-F3CCF21347D0}"/>
              </a:ext>
            </a:extLst>
          </p:cNvPr>
          <p:cNvGrpSpPr/>
          <p:nvPr/>
        </p:nvGrpSpPr>
        <p:grpSpPr>
          <a:xfrm>
            <a:off x="118997" y="3393055"/>
            <a:ext cx="2943616" cy="372514"/>
            <a:chOff x="118997" y="1760948"/>
            <a:chExt cx="1121080" cy="372514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63DEF39-AFF4-F8EB-0008-944083085CDB}"/>
                </a:ext>
              </a:extLst>
            </p:cNvPr>
            <p:cNvSpPr txBox="1"/>
            <p:nvPr/>
          </p:nvSpPr>
          <p:spPr>
            <a:xfrm>
              <a:off x="118997" y="1764130"/>
              <a:ext cx="112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Precisão(</a:t>
              </a:r>
              <a:r>
                <a:rPr lang="pt-BR" dirty="0" err="1"/>
                <a:t>Churn</a:t>
              </a:r>
              <a:r>
                <a:rPr lang="pt-BR" dirty="0"/>
                <a:t>):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1B78138-01CC-7FFD-F557-4DAA00CE82EA}"/>
                </a:ext>
              </a:extLst>
            </p:cNvPr>
            <p:cNvSpPr txBox="1"/>
            <p:nvPr/>
          </p:nvSpPr>
          <p:spPr>
            <a:xfrm>
              <a:off x="822933" y="1760948"/>
              <a:ext cx="33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52%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D1109E5-BEFA-A796-ACA7-84040C5CD199}"/>
              </a:ext>
            </a:extLst>
          </p:cNvPr>
          <p:cNvGrpSpPr/>
          <p:nvPr/>
        </p:nvGrpSpPr>
        <p:grpSpPr>
          <a:xfrm>
            <a:off x="118997" y="4112270"/>
            <a:ext cx="2943616" cy="372514"/>
            <a:chOff x="118997" y="1760948"/>
            <a:chExt cx="1121080" cy="372514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1863588-52D2-BA02-CC03-C6E263AB1559}"/>
                </a:ext>
              </a:extLst>
            </p:cNvPr>
            <p:cNvSpPr txBox="1"/>
            <p:nvPr/>
          </p:nvSpPr>
          <p:spPr>
            <a:xfrm>
              <a:off x="118997" y="1764130"/>
              <a:ext cx="1121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F1-Score(</a:t>
              </a:r>
              <a:r>
                <a:rPr lang="pt-BR" dirty="0" err="1"/>
                <a:t>Churn</a:t>
              </a:r>
              <a:r>
                <a:rPr lang="pt-BR" dirty="0"/>
                <a:t>):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DC8DA8F-CD37-EA4F-D1C8-875071CEB359}"/>
                </a:ext>
              </a:extLst>
            </p:cNvPr>
            <p:cNvSpPr txBox="1"/>
            <p:nvPr/>
          </p:nvSpPr>
          <p:spPr>
            <a:xfrm>
              <a:off x="822933" y="1760948"/>
              <a:ext cx="33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61%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E8F91CE-6194-27F0-EF93-06445C92B2F6}"/>
              </a:ext>
            </a:extLst>
          </p:cNvPr>
          <p:cNvSpPr txBox="1"/>
          <p:nvPr/>
        </p:nvSpPr>
        <p:spPr>
          <a:xfrm>
            <a:off x="107204" y="4834667"/>
            <a:ext cx="372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Medium" pitchFamily="2" charset="0"/>
              </a:rPr>
              <a:t>O modelo identifica 3 a cada 4 clientes em risco, possui bom equilíbrio entre acerto e erro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B7826D0-FE30-A297-8E39-B68CC84B8BAD}"/>
              </a:ext>
            </a:extLst>
          </p:cNvPr>
          <p:cNvSpPr txBox="1"/>
          <p:nvPr/>
        </p:nvSpPr>
        <p:spPr>
          <a:xfrm>
            <a:off x="6351429" y="1166890"/>
            <a:ext cx="4895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itchFamily="2" charset="0"/>
              </a:rPr>
              <a:t>O modelo foi calibrado em prol do recall da classe 1 (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), a fim da identificação de clientes </a:t>
            </a:r>
            <a:r>
              <a:rPr lang="pt-BR" dirty="0" err="1">
                <a:latin typeface="Montserrat SemiBold" pitchFamily="2" charset="0"/>
              </a:rPr>
              <a:t>churn</a:t>
            </a:r>
            <a:r>
              <a:rPr lang="pt-BR" dirty="0">
                <a:latin typeface="Montserrat SemiBold" pitchFamily="2" charset="0"/>
              </a:rPr>
              <a:t>, possibilizando ações preventivas </a:t>
            </a: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3E7E498F-214D-18A3-F70D-1CE6EB4C7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291979"/>
              </p:ext>
            </p:extLst>
          </p:nvPr>
        </p:nvGraphicFramePr>
        <p:xfrm>
          <a:off x="5675756" y="2718066"/>
          <a:ext cx="6011027" cy="353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CaixaDeTexto 33">
            <a:extLst>
              <a:ext uri="{FF2B5EF4-FFF2-40B4-BE49-F238E27FC236}">
                <a16:creationId xmlns:a16="http://schemas.microsoft.com/office/drawing/2014/main" id="{342C2443-9A26-C90E-897F-FE257B44157C}"/>
              </a:ext>
            </a:extLst>
          </p:cNvPr>
          <p:cNvSpPr txBox="1"/>
          <p:nvPr/>
        </p:nvSpPr>
        <p:spPr>
          <a:xfrm>
            <a:off x="5971839" y="6250488"/>
            <a:ext cx="75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Montserrat SemiBold" pitchFamily="2" charset="0"/>
              </a:rPr>
              <a:t>Churn</a:t>
            </a:r>
            <a:endParaRPr lang="pt-BR" sz="1400" dirty="0">
              <a:latin typeface="Montserrat SemiBold" pitchFamily="2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FD8DCB9-930B-7B93-F1CF-BBCA82CEB78D}"/>
              </a:ext>
            </a:extLst>
          </p:cNvPr>
          <p:cNvSpPr txBox="1"/>
          <p:nvPr/>
        </p:nvSpPr>
        <p:spPr>
          <a:xfrm>
            <a:off x="8681269" y="6246466"/>
            <a:ext cx="155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 SemiBold" pitchFamily="2" charset="0"/>
              </a:rPr>
              <a:t>Clientes Ativos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BB492D4-EBBD-37FB-57F9-EE90529C053D}"/>
              </a:ext>
            </a:extLst>
          </p:cNvPr>
          <p:cNvSpPr txBox="1"/>
          <p:nvPr/>
        </p:nvSpPr>
        <p:spPr>
          <a:xfrm>
            <a:off x="6096000" y="2813900"/>
            <a:ext cx="70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0.75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AD0A2A-BEBD-C04C-F24A-FF769C78FB60}"/>
              </a:ext>
            </a:extLst>
          </p:cNvPr>
          <p:cNvSpPr txBox="1"/>
          <p:nvPr/>
        </p:nvSpPr>
        <p:spPr>
          <a:xfrm>
            <a:off x="9106879" y="2813900"/>
            <a:ext cx="70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Montserrat SemiBold" pitchFamily="2" charset="0"/>
              </a:rPr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4082610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69E79494-C909-4FE1-8796-9790F6D70FE4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ZzW7bOBB+lYUuvRgLSiJlKbfETYECm4XRBL0UQTEkx7a6CilQVDZu4HffoegmTWo0hdeJE6Q3iRyT8/1whoKvE113bQPLv+ECk4PkvdG1Am3dH2kySkwclBx5Vs04h1IJoeWMszBrW19b0yUH14kHN0f/se56aMJKNPjpfJRA00xhHt5m0HQ4Slp0nTXQ1F8xBtOUdz2uRgletY11EJY89eAxLHtJ4fROKaR/5rQjKF9f4ikqH0e5YJgCF8CwpJxyRQ8U1sWAIbONIWHpYfuJNR5qQ9uEMTEGLVQliywtJcqyYkURxmd149chcnl81TpCR5iXbSDnUF+CUaiTAYLDLmZ8nZwgdL0bNju+M3Fqe6fwA86GKeNrv6R1TlDXGrpkRVxMnSWmhuF34HtHjBpvz6yHZphf2H8nDokknRyw1TmNdLWZN2tOb+GdxRQVuJCelV+ImACDfmCdRne0HJC8rd03SrPRvWQfDQWlTTFVIUpRcMnGKssZViVm4hlRPkVHIfbFk36LI9KOGc4QVJnzDDSwkmEG+6b9DK5A42TRO/My+b4LIBKdcyV4IRljBatSKPOqfLikTAj03DoqxM0PXE9s01+YX83UY6Ps/TxD0XNUSjewPHopYjd9R/yhPgI3WYDzz0v5b52KQr5814vWusasdiskmY3mMpkJVUgkwxW80kwIwbY/1ofzucM5+PXr8c59eKP+u96sBRJbeXIHyXg0wQdbeLGh+8P/8uCeeH4ym95QG01apGWGqsoZq2RWMK4kl8+794yeqjJPYRna9Qn6hdVb1cUhh9dbEe8TGB0HshrPNFclgtZCgJL6t+NiGu8NMWDQn6K7rNVW9e+1e+5HCqPrZogpVoqzQvNSQcXG+PAd+5HlPqEbw6JZBrHm+Pmo/rn39nYzaJ2V8Flt6FvpFgbtPKh/UB/ST551n/4p6iez8yaLrG+XAEB2hhS1UPmYs4o//K3+yIaeoyHxtilbXUOH1d3xQnKBhDk8aPAwoGjjVjXGeauHaRxAXid/1QQ8rv0Rmj4s++YIulq9CQVo/Qm4UbUhvNuVZjcsRKHSDKnjlSBTVhQqZ3zM1Pb9bgf5rT/XXrtMtzREnUQqyjzVMC5KlmJZCWoT+z5QUyqQ5rdUtzREqRC5Go9zWeRFiUNDZ9W+pXqLbTj3xnevXa07TJwPW682A7O971pQOAWDGwASMKCF9AMgh38zbiCuVv8Bj/SNqEYZAAA=&quot;"/>
    <we:property name="creatorSessionId" value="&quot;1eb3f4fc-adb3-4f4f-8c3c-108dfb268419&quot;"/>
    <we:property name="creatorTenantId" value="&quot;43425ceb-4e5b-4236-91ee-8996016132fd&quot;"/>
    <we:property name="creatorUserId" value="&quot;10032004E675D2F5&quot;"/>
    <we:property name="datasetId" value="&quot;8da4d086-92e8-4b09-b9b2-3dce22a014c1&quot;"/>
    <we:property name="embedUrl" value="&quot;/reportEmbed?reportId=80ab8f48-f82b-46f5-95e9-1704d382afc5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S2/bOBD+KwtdejEW1IOylJvtpkDRdWs0QS+LIBiRY1tdhhQoKhtv4P/eoegmm9SoF94kTpDeJHJEzvfQDAVdR7JuGwWrj3CB0VH0XstagDT2tzgaRDoMjj99+jAdff5w/nE0PaZh07ja6DY6uo4c2AW6L3XbgfJL0OCfZ4MIlJrBwt/NQbU4iBq0rdGg6n8wBNOUsx2uBxFeNcpY8EueOHDol72kcLqnvePfU9oRhKsv8QSFC6MZZxhDxoFhkbE4FXRBYW0I6DPbGuKX7refGO2g1rSNH+NDkFyUVZ7ERYVVUbI89+PzWrlNSLU6vmosoSPMq8azMpKXoAXKqIdgsQ0ZX0dThLaz/WbHdyZOTGcFfsZ5P6Vd7Va0zhRlLaGN1sTFzBpiqh9+B66zxKh25tQ4UP380vw9sUgkyeiIrc9opK31Qm04vYV3GlIUYH16pvpKxHgY9ICxEu141SN5W9vvlCaDe8k+GgpKm2LKnBc8zyo2FEnKsCww4c+I8hlaCjEvnvRbHIF2THCOIIo0S0ACKxgmcGjaT+EKJE6WndUvk++7AALRaSZ4lleMsZyVMRRpWewuKRMCvTCWKrD6geuJUd2F/q+ZOlTC3M/TFz1LpXQLy4OXIrbqWuIP5RjsZAnWPS/lv3cqCvn6r1600TVk9bBCktloLqkSLvIKyXB5VkrGOWf7v9ajxcLiAtzm9vjBfXij/rtObwTie3nyAZJxqL0P9vCiovPD//LggXh+MpveUBtMmsdFgqJMGSurJGeZqLLqefeewVNV5hmsfLueolsauVdd7HN4vRXxPoHBcVCVw7nMRIEgJecgKvnLcSGN95oY0OhO0F7WYq/699o99yOFwXVzxBhLkbFcZoWAkg1x9xn7keWe0olhqVZerAWej+ufe+9gJ4PGmgrOxZa+Fe9h0NaB+AvliB551n36p6ifzM7bLLI5XQIA2RlilFykw4yV2e5v9Uc29AI1ibdP2WoVvaz2jheiCyTM/kKCgx5FE7aqMcwb2U9jD/I6+qMm4GHtL6A6v+ybMbS1eOML0OYTcKtqfXj7UJrdsBCEihOkjldAFbM8FynLhkzs3+8eIL/N59prl+mWhqATj3mRxhKGecFiLEpObeLQL9SMCqT+JdUtDUEqxEwMh2mVp3mBfUNn5aGleouNf++1a1+7WneYOOu3Xm8HZjrXNiBwBhq3ACRgQAvJHSD7vxlRvwlxWldqFyv+H8cNJev1NxUsX9lvGQAA&quot;"/>
    <we:property name="isFiltersActionButtonVisible" value="true"/>
    <we:property name="isFooterCollapsed" value="true"/>
    <we:property name="isVisualContainerHeaderHidden" value="false"/>
    <we:property name="pageDisplayName" value="&quot;Visão Geral&quot;"/>
    <we:property name="reportEmbeddedTime" value="&quot;2025-07-20T13:13:44.719Z&quot;"/>
    <we:property name="reportName" value="&quot;telco&quot;"/>
    <we:property name="reportState" value="&quot;CONNECTED&quot;"/>
    <we:property name="reportUrl" value="&quot;/links/_-KACXFF8I?ctid=43425ceb-4e5b-4236-91ee-8996016132fd&amp;pbi_source=linkShar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508577B-F1AC-4EE3-9B89-42436DB5159E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VY227cNhD9lUIveVkUpG6U/JZsHKBAHSxqIy+BUQzJ0VqpTG4pyvXW2H/vkNrGl2zswBfIi+hJGlLkmXM4MySvEt32qw7WH+Eck4PkN6NbBdq6X3gyS8xoBIU6VdBIWeXQZCB0UVGrXfnWmj45uEo8uCX6T20/QBdGIuPn01kCXbeAZfhqoOtxlqzQ9dZA1/6LY2dq8m7AzSzBy1VnHYQhjz14DMNeUHf6Jgj814xmBOXbCzxG5UerUkLUVZ1JxoXUgmmW59StHztEZDu7hKHj9HNrPLSGpgk2rirBG0iZKCvGeKqLIsJo2s5vu8j14eXKkXfk83oVyJkT1qV1xFqXRC8c9iPoq2Ruu+E8vh3esh/bwSn8A5vYZHzr1zSSx07ZZENcLJwlpqJxAc4Tvmg+s//MHdJ8Ojlgm1Oy9K1Zdlsqr706GZH1XavoTxJKfiFGIv5zJKHCiwYP0Y3VOFeLY7vVsRmjl1fJ7y15Po79CbohDPvmHfStekOI6DkNuEZZCPSXG8TH7n2c4llpoBmpick8TYsmU8hKXaayhFJOLdV7XKHRaIjpn1ytW0yMgpUVZ4VSpeZa50ykHFk2tWDLAPKnD62vLGyFyqXEvOZY1HXN0rIW5cNCvdUXYKhKfKPSEUI/OPxRgEeoWw39XYgfwA+OyorxdoGOutjHiKbA6VuS0Q/Wke/v1tGX9637v7KksztwX9CPUeiGE+d5naPOCqWR1SJ7Au1vl0uHS/Dbz8PnjhyPJrARrB8GsyWNf6vJ7GGoz4BGdUPvHxfIHRX/+RkVl8cujKmY3px+Jzlsc+b6udLDNbljfmjKSoumpGwOIClZZDx9eJP0wvnhb68/qrPBmf1MCzfhj9mgKIRELFKhRapYVSoJ5dQkn8AlaAqW3TS/+kiX4J4U6C9B4oRBXDcZr5RiwGouaplWbOr1daM4nlhPCu5lLO/wYgxpCmM6T3LaBpcsK2gbnGo+NeX3h/QesH03nEKzVCwXRZ1louI1nROrlD2hQL10faczgoQ/r4vXfm+nVJz9VW+o7iV8soRM5+IKVMnKLMuAcxCZrF7voj2yxp9166BzuN3b/3UbjgHHHtRfqEcgc3su7atexw9pMNFSjqt5162IHXy/AoULMLjjdoRWAxgd5Lr3hiTeI3+9H9ls/gNsNRy8wBYAAA==&quot;"/>
    <we:property name="creatorSessionId" value="&quot;4d69401d-12ce-45b8-b567-5b104d6c548a&quot;"/>
    <we:property name="creatorTenantId" value="&quot;43425ceb-4e5b-4236-91ee-8996016132fd&quot;"/>
    <we:property name="creatorUserId" value="&quot;10032004E675D2F5&quot;"/>
    <we:property name="datasetId" value="&quot;8da4d086-92e8-4b09-b9b2-3dce22a014c1&quot;"/>
    <we:property name="embedUrl" value="&quot;/reportEmbed?reportId=80ab8f48-f82b-46f5-95e9-1704d382afc5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initialStateBookmark" value="&quot;H4sIAAAAAAAAA+2YX2/bOAzAv8rBL3sJDpId/+tbm3XAYZcuWIu+DMFASUyqnSt5stw1V+S7j7KztSuyZVhbuNkdkIeIokXyR0qifRMp3dQVrE7gEqOD6C+jtARl3R88GkWmFx69efN6evj29fuTw+kxiW3ttTVNdHATeXBL9Oe6aaEKS5Dw3XwUQVXNYBlGC6gaHEU1usYaqPS/2CvTlHctrkcRXteVdRCWPPXgMSx7Reo0Jtv8z4QsgvT6Ck9R+l4qZZ6XRZkIxnOhcqbYeExqTa/QebZVJSzdmZ9Y40EbMhNkaZoLxDTOVR5LVmRSQBbkC135jYpYHV/XjqKjmFd1oHKorsBIVFEXgsOm9/gmmiI0reviOP5m4tS2TuJbXHRTxmu/onWmqLSCJloTi5mzRKoTn8E1KJxctM50Uxf208Qh8VHRAVuPdrsxsVV7aX7WC4+VtPd9kFXbEIAt9uckabRZVpt03pI9690S4CYX4HwoF/GB8hIo0kPWKXRHqw7kS+2+ZDQe3fPyKSCu518qiVQ+3KmVCYW1tK736lG5zddhapEVKl9knKUAIhuLhMc4dH199OpEfqe6dmZXglPDZvau+4EyQebjkn5jVEkqFbIyT5Jfh3y4XDpcgt8Mjx97a3k0AUKQvmrNhhXfw41e0Sn6oJ0+FOnBToNM8QJkxrIkSYBzyBNRPN9CndJNeVGtQorDhf57FCw1GvIfVL0jE3sp7LMu4V05GKyUhWTjPC2TJC94ycS4iNkDLranxlg7K+D97aW333Us++J9znX7Q+CDFS11+CpNecFZxpJUcRUrPnQ39uNufw/6sfuddt/2louEF1IyYCXPSxEXbGjQr8C3jl5Ujbdn1hPKvaS9JYoeOb1cCKQ+GNOyLFmclXn2gCb40Z2doSMVu/fQb+PYYKfDJJWSOjulxiyPObLd2DfnnJYU7RNcLUs06tdulqbSkp68Czu6RGo9wh8FHroo6t6Uxn7eqm4auyBvor81Bd6vfQ5VG5Z9cQSNli8CtA22rcd/p9481uH/lUJ/9lOPEsfpIpHIMpXFIoNMDJ2ol1gHJ41v/uvJ+oZEnzAui5wvIGZ5VjDGY7q5d3eYT5ywGbVc5v+tdYth3tldb4/Ktr6pQeIMDG6JjqICyrnaEWH3HTnqjBBQLapdSMLX5a881uvPaZnyf+kWAAA=&quot;"/>
    <we:property name="isFiltersActionButtonVisible" value="true"/>
    <we:property name="isVisualContainerHeaderHidden" value="false"/>
    <we:property name="pageDisplayName" value="&quot;Segmentação&quot;"/>
    <we:property name="reportEmbeddedTime" value="&quot;2025-07-20T13:20:09.664Z&quot;"/>
    <we:property name="reportName" value="&quot;telco&quot;"/>
    <we:property name="reportState" value="&quot;CONNECTED&quot;"/>
    <we:property name="reportUrl" value="&quot;/links/_-KACXFF8I?ctid=43425ceb-4e5b-4236-91ee-8996016132fd&amp;pbi_source=linkShare&amp;fromEntryPoint=shar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748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Montserrat Black</vt:lpstr>
      <vt:lpstr>Montserrat ExtraBold</vt:lpstr>
      <vt:lpstr>Montserrat Medium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David</dc:creator>
  <cp:lastModifiedBy>Henry David</cp:lastModifiedBy>
  <cp:revision>2</cp:revision>
  <dcterms:created xsi:type="dcterms:W3CDTF">2025-07-04T23:06:01Z</dcterms:created>
  <dcterms:modified xsi:type="dcterms:W3CDTF">2025-07-29T03:12:06Z</dcterms:modified>
</cp:coreProperties>
</file>