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07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5883-038C-4696-8E27-1811E470D6D4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62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2354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648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54547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232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E8A6D4-154B-4E4D-9001-7A6C328D243E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3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880999-9BD6-4929-BDEC-B84E21C16701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27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ECB5883-038C-4696-8E27-1811E470D6D4}" type="datetime1">
              <a:rPr lang="en-US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9F6069-8263-4296-913A-BC2234E8D32B}" type="datetime1">
              <a:rPr lang="en-US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1_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9F5005-EC25-4FB9-B19B-2437F0B120D2}" type="datetime1">
              <a:rPr lang="en-US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9F6069-8263-4296-913A-BC2234E8D32B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77824" y="2159175"/>
            <a:ext cx="4977453" cy="40177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28391" y="2159175"/>
            <a:ext cx="4985785" cy="40177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283B5C-2325-42FF-AF91-C1451D9D66CC}" type="datetime1">
              <a:rPr lang="en-US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81348" y="602671"/>
            <a:ext cx="10429303" cy="768928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81349" y="2344024"/>
            <a:ext cx="4963538" cy="38333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322669" y="2344024"/>
            <a:ext cx="4987982" cy="38333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88DB08-3B01-46DD-99F2-F6F6334EA669}" type="datetime1">
              <a:rPr lang="en-US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92AC11-ACC3-4129-BBD7-C580BF1A4EE7}" type="datetime1">
              <a:rPr lang="en-US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80F7F3-E406-44E2-93AF-674B3F1A2E51}" type="datetime1">
              <a:rPr lang="en-US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1_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B1DD93-7C9D-4E53-81F0-DDE57FEA7EDB}" type="datetime1">
              <a:rPr lang="en-US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F7BC28-59DE-4F83-B4A1-497203279FAD}" type="datetime1">
              <a:rPr lang="en-US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1E8A6D4-154B-4E4D-9001-7A6C328D243E}" type="datetime1">
              <a:rPr lang="en-US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592281"/>
            <a:ext cx="2628900" cy="558468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592281"/>
            <a:ext cx="7734300" cy="558468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880999-9BD6-4929-BDEC-B84E21C16701}" type="datetime1">
              <a:rPr lang="en-US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F5005-EC25-4FB9-B19B-2437F0B120D2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283B5C-2325-42FF-AF91-C1451D9D66CC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88DB08-3B01-46DD-99F2-F6F6334EA669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2AC11-ACC3-4129-BBD7-C580BF1A4EE7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0F7F3-E406-44E2-93AF-674B3F1A2E51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5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B1DD93-7C9D-4E53-81F0-DDE57FEA7EDB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7BC28-59DE-4F83-B4A1-497203279FAD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DC4764-F656-4735-9820-9886F8DF1D6A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2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699137" y="216027"/>
            <a:ext cx="6302955" cy="145283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8000" dirty="0">
                <a:latin typeface="Bahnschrift SemiBold" panose="020B0502040204020203" pitchFamily="34" charset="0"/>
                <a:ea typeface="Calibri Light"/>
                <a:cs typeface="Calibri Light"/>
              </a:rPr>
              <a:t>FDI </a:t>
            </a:r>
            <a:r>
              <a:rPr lang="en-US" sz="8000" dirty="0" smtClean="0">
                <a:latin typeface="Bahnschrift SemiBold" panose="020B0502040204020203" pitchFamily="34" charset="0"/>
                <a:ea typeface="Calibri Light"/>
                <a:cs typeface="Calibri Light"/>
              </a:rPr>
              <a:t>Analysis</a:t>
            </a:r>
            <a:endParaRPr lang="en-US" sz="80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91" y="1841136"/>
            <a:ext cx="6997801" cy="471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2240" y="56284"/>
            <a:ext cx="10909860" cy="719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/>
              <a:t>Insights: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0" y="1459964"/>
            <a:ext cx="12124597" cy="4780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2000" dirty="0"/>
              <a:t>From the Tableau dashboard observations  and </a:t>
            </a:r>
            <a:r>
              <a:rPr lang="en-US" sz="2000" dirty="0" err="1"/>
              <a:t>jupyter</a:t>
            </a:r>
            <a:r>
              <a:rPr lang="en-US" sz="2000" dirty="0"/>
              <a:t> notebook bar graphs we can observe that every financial year all sectors are trying to invest its best.</a:t>
            </a:r>
            <a:endParaRPr dirty="0"/>
          </a:p>
          <a:p>
            <a:pPr>
              <a:defRPr/>
            </a:pPr>
            <a:r>
              <a:rPr lang="en-US" sz="2000" dirty="0"/>
              <a:t>As some sectors are investing high amount and some sectors investing low amount and some sectors are having zero investment during the financial years.</a:t>
            </a:r>
            <a:endParaRPr dirty="0"/>
          </a:p>
          <a:p>
            <a:pPr>
              <a:defRPr/>
            </a:pPr>
            <a:r>
              <a:rPr lang="en-US" sz="2000" dirty="0"/>
              <a:t>The </a:t>
            </a:r>
            <a:r>
              <a:rPr lang="en-US" sz="2000" b="1" dirty="0"/>
              <a:t>Services sector(E.g. Banking &amp; Insurance, etc.)and Computer Software&amp; Hardware Components &amp;Some sectors</a:t>
            </a:r>
            <a:r>
              <a:rPr lang="en-US" sz="1800" dirty="0"/>
              <a:t> are trying</a:t>
            </a:r>
            <a:r>
              <a:rPr lang="en-US" sz="2000" dirty="0"/>
              <a:t> to invest more amount than remaining sectors.</a:t>
            </a:r>
            <a:endParaRPr lang="en-US" sz="2000" b="1" dirty="0"/>
          </a:p>
          <a:p>
            <a:pPr>
              <a:defRPr/>
            </a:pPr>
            <a:r>
              <a:rPr lang="en-US" sz="2000" dirty="0"/>
              <a:t>Some </a:t>
            </a:r>
            <a:r>
              <a:rPr lang="en-US" sz="2000" b="1" dirty="0"/>
              <a:t>Sectors</a:t>
            </a:r>
            <a:r>
              <a:rPr lang="en-US" sz="2000" dirty="0"/>
              <a:t> are Investing Every </a:t>
            </a:r>
            <a:r>
              <a:rPr lang="en-US" sz="2000" b="1" dirty="0"/>
              <a:t>Financial  Year </a:t>
            </a:r>
            <a:r>
              <a:rPr lang="en-US" sz="2000" dirty="0"/>
              <a:t>like the trend changes but investing in every </a:t>
            </a:r>
            <a:r>
              <a:rPr lang="en-US" sz="2000" b="1" dirty="0"/>
              <a:t>Financial Year.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In the upcoming slides we will mention  </a:t>
            </a:r>
            <a:r>
              <a:rPr lang="en-US" sz="2000" b="1" dirty="0"/>
              <a:t>Financial Years </a:t>
            </a:r>
            <a:r>
              <a:rPr lang="en-US" sz="2000" dirty="0"/>
              <a:t>in which </a:t>
            </a:r>
            <a:r>
              <a:rPr lang="en-US" sz="2000" b="1" dirty="0"/>
              <a:t>sectors </a:t>
            </a:r>
            <a:r>
              <a:rPr lang="en-US" sz="2000" dirty="0"/>
              <a:t>are having Zero Investment.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4731" y="70660"/>
            <a:ext cx="10449784" cy="50392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/>
              <a:t>Sectors with Zero Investment in the Financial  years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80664"/>
              </p:ext>
            </p:extLst>
          </p:nvPr>
        </p:nvGraphicFramePr>
        <p:xfrm>
          <a:off x="0" y="625920"/>
          <a:ext cx="12186059" cy="577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721"/>
                <a:gridCol w="7467338"/>
              </a:tblGrid>
              <a:tr h="5712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333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Agriculture machinery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2004-05 </a:t>
                      </a:r>
                      <a:endParaRPr lang="en-US" sz="1400" b="0" i="0" u="none" strike="noStrike">
                        <a:solidFill>
                          <a:srgbClr val="35403A"/>
                        </a:solidFill>
                        <a:latin typeface="Aptos Light"/>
                      </a:endParaRPr>
                    </a:p>
                  </a:txBody>
                  <a:tcPr/>
                </a:tc>
              </a:tr>
              <a:tr h="5091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Airport Transport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 &amp;  2001-02</a:t>
                      </a:r>
                      <a:endParaRPr/>
                    </a:p>
                  </a:txBody>
                  <a:tcPr/>
                </a:tc>
              </a:tr>
              <a:tr h="5091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Boilers and Stream Generating  Plants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2000-01,2001-02,2002-03,2005-06&amp;2008-09</a:t>
                      </a:r>
                      <a:endParaRPr/>
                    </a:p>
                  </a:txBody>
                  <a:tcPr/>
                </a:tc>
              </a:tr>
              <a:tr h="5091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Cement and Gypsum Products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2004-05</a:t>
                      </a:r>
                      <a:endParaRPr/>
                    </a:p>
                  </a:txBody>
                  <a:tcPr/>
                </a:tc>
              </a:tr>
              <a:tr h="819810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Coal Production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2000-01 to 2016-17 except 2003-04,2005-06,2006-07,2007-08</a:t>
                      </a:r>
                      <a:endParaRPr/>
                    </a:p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2008-09&amp;2013-14.</a:t>
                      </a:r>
                      <a:endParaRPr/>
                    </a:p>
                  </a:txBody>
                  <a:tcPr/>
                </a:tc>
              </a:tr>
              <a:tr h="60234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Coir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2000-01,2001-02,2002-03,2003-04,2008-09,2015-16 &amp; 2016-17</a:t>
                      </a:r>
                      <a:endParaRPr/>
                    </a:p>
                  </a:txBody>
                  <a:tcPr/>
                </a:tc>
              </a:tr>
              <a:tr h="5091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Construction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 &amp; 2004-05</a:t>
                      </a:r>
                      <a:endParaRPr/>
                    </a:p>
                  </a:txBody>
                  <a:tcPr/>
                </a:tc>
              </a:tr>
              <a:tr h="67970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Defence Industries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2000-01,2001-02,2002-03,2003-04,2005-06 to 2010-11&amp;2016-17</a:t>
                      </a:r>
                      <a:endParaRPr/>
                    </a:p>
                  </a:txBody>
                  <a:tcPr/>
                </a:tc>
              </a:tr>
              <a:tr h="509149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Dye Stuffs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2002-03,2005-06,2006-07,2012-13&amp;2013-14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4"/>
          <p:cNvSpPr>
            <a:spLocks noGrp="1"/>
          </p:cNvSpPr>
          <p:nvPr/>
        </p:nvSpPr>
        <p:spPr bwMode="auto">
          <a:xfrm>
            <a:off x="11516263" y="6399482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4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5911" y="41905"/>
            <a:ext cx="10449784" cy="460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>
                <a:solidFill>
                  <a:srgbClr val="35403A"/>
                </a:solidFill>
                <a:latin typeface="Walbaum Display"/>
              </a:rPr>
              <a:t>Sectors with Zero Investment in the Financial  years</a:t>
            </a:r>
            <a:r>
              <a:rPr lang="en-US" sz="2800">
                <a:solidFill>
                  <a:srgbClr val="35403A"/>
                </a:solidFill>
                <a:latin typeface="Walbaum Display"/>
                <a:ea typeface="Walbaum Display"/>
                <a:cs typeface="Walbaum Display"/>
              </a:rPr>
              <a:t>​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8754" y="460075"/>
          <a:ext cx="12133726" cy="6199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438"/>
                <a:gridCol w="6213288"/>
              </a:tblGrid>
              <a:tr h="559206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Earth-Moving Machinery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Education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2000-01,2001-02 &amp; 2002-03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Fertilizers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 &amp; 2001-02</a:t>
                      </a:r>
                      <a:endParaRPr/>
                    </a:p>
                  </a:txBody>
                  <a:tcPr/>
                </a:tc>
              </a:tr>
              <a:tr h="7357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Glue and Gelatin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2000-01,2001-02,2002-03,2003-04,2004-05,2005-06 ,</a:t>
                      </a:r>
                      <a:endParaRPr/>
                    </a:p>
                    <a:p>
                      <a:pPr lvl="0">
                        <a:buNone/>
                        <a:defRPr/>
                      </a:pPr>
                      <a:r>
                        <a:rPr lang="en-US"/>
                        <a:t>2006-07,2008-09&amp;2012-13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Hospital and Diagnostic Centers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</a:t>
                      </a:r>
                      <a:endParaRPr lang="en-US"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Industrial Instruments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2006-07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Mathematical, Surveying and Drawing Instruments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 to 2016-17 except 2007-08 &amp;2012-13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Non-Conventional Energy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 &amp; 2001-02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Printing of Books(including Litho Printing Industry)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2000-01,2001-02&amp;2003-04</a:t>
                      </a:r>
                      <a:endParaRPr/>
                    </a:p>
                  </a:txBody>
                  <a:tcPr/>
                </a:tc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Railway Related Components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2000-01&amp;2001-02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5911" y="-1227"/>
            <a:ext cx="10449784" cy="618947"/>
          </a:xfrm>
        </p:spPr>
        <p:txBody>
          <a:bodyPr/>
          <a:lstStyle/>
          <a:p>
            <a:pPr>
              <a:defRPr/>
            </a:pPr>
            <a:r>
              <a:rPr lang="en-US" sz="2800" b="1">
                <a:solidFill>
                  <a:srgbClr val="35403A"/>
                </a:solidFill>
                <a:latin typeface="Walbaum Display"/>
              </a:rPr>
              <a:t>Sectors with Zero Investment in the Financial  years</a:t>
            </a:r>
            <a:r>
              <a:rPr lang="en-US" sz="2800">
                <a:solidFill>
                  <a:srgbClr val="35403A"/>
                </a:solidFill>
                <a:latin typeface="Walbaum Display"/>
              </a:rPr>
              <a:t>​</a:t>
            </a:r>
            <a:r>
              <a:rPr lang="en-US" sz="2800">
                <a:solidFill>
                  <a:srgbClr val="35403A"/>
                </a:solidFill>
                <a:latin typeface="Walbaum Display"/>
                <a:ea typeface="Walbaum Display"/>
                <a:cs typeface="Walbaum Display"/>
              </a:rPr>
              <a:t>​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81288"/>
              </p:ext>
            </p:extLst>
          </p:nvPr>
        </p:nvGraphicFramePr>
        <p:xfrm>
          <a:off x="129396" y="718867"/>
          <a:ext cx="11985982" cy="427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938"/>
                <a:gridCol w="6061044"/>
              </a:tblGrid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 lang="en-US" sz="2400"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Scientific Instruments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2007-08 &amp; 2009-10</a:t>
                      </a:r>
                      <a:endParaRPr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Soaps, cosmetics &amp; Toilet Preparations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</a:t>
                      </a:r>
                      <a:endParaRPr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Sugar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2000-01,2001-02 &amp; 2003-04</a:t>
                      </a:r>
                      <a:endParaRPr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Tea and Coffee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2002-03</a:t>
                      </a:r>
                      <a:endParaRPr/>
                    </a:p>
                  </a:txBody>
                  <a:tcPr/>
                </a:tc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Timber Products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 &amp; 2006-07</a:t>
                      </a:r>
                      <a:endParaRPr/>
                    </a:p>
                  </a:txBody>
                  <a:tcPr/>
                </a:tc>
              </a:tr>
              <a:tr h="610315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Vegetable Oils and Vanaspati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2000-01,2001-02 &amp; 2002-03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787782"/>
            <a:ext cx="1017588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1599" y="-1227"/>
            <a:ext cx="10449784" cy="6333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/>
              <a:t>Conclusion: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-182985" y="1152907"/>
            <a:ext cx="12081466" cy="5255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2000" dirty="0"/>
              <a:t>From the above tables we can observe that  except these twenty five Sectors remaining  sectors have invested some amount whether it is high or low.</a:t>
            </a:r>
            <a:endParaRPr dirty="0"/>
          </a:p>
          <a:p>
            <a:pPr>
              <a:defRPr/>
            </a:pPr>
            <a:r>
              <a:rPr lang="en-US" sz="2000" b="1" dirty="0"/>
              <a:t> Coal Production &amp; Glue and Gelatin </a:t>
            </a:r>
            <a:r>
              <a:rPr lang="en-US" sz="2000" dirty="0"/>
              <a:t>are the </a:t>
            </a:r>
            <a:r>
              <a:rPr lang="en-US" sz="2000" b="1" dirty="0"/>
              <a:t>sectors</a:t>
            </a:r>
            <a:r>
              <a:rPr lang="en-US" sz="2000" dirty="0"/>
              <a:t> with maximum number of </a:t>
            </a:r>
            <a:r>
              <a:rPr lang="en-US" sz="2000" b="1" dirty="0"/>
              <a:t>Financial Years </a:t>
            </a:r>
            <a:r>
              <a:rPr lang="en-US" sz="2000" dirty="0"/>
              <a:t>with No investment.</a:t>
            </a:r>
            <a:endParaRPr dirty="0"/>
          </a:p>
          <a:p>
            <a:pPr>
              <a:defRPr/>
            </a:pPr>
            <a:r>
              <a:rPr lang="en-US" sz="2000" b="1" dirty="0"/>
              <a:t>Services Sector(E.g. Banking &amp; Insurance etc.) is the </a:t>
            </a:r>
            <a:r>
              <a:rPr lang="en-US" sz="2000" dirty="0"/>
              <a:t>sector with more investment in maximum number of </a:t>
            </a:r>
            <a:r>
              <a:rPr lang="en-US" sz="2000" b="1" dirty="0"/>
              <a:t>Financial Years.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We can suggest all Sectors should invest amount to check it will be profitable or loss.</a:t>
            </a:r>
            <a:endParaRPr dirty="0"/>
          </a:p>
          <a:p>
            <a:pPr>
              <a:defRPr/>
            </a:pPr>
            <a:r>
              <a:rPr lang="en-US" sz="2000" dirty="0"/>
              <a:t>Because if they invest then only they can come to know the sector is profitable or loss.</a:t>
            </a:r>
            <a:endParaRPr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787782"/>
            <a:ext cx="890588" cy="365125"/>
          </a:xfrm>
        </p:spPr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471070" y="2436214"/>
            <a:ext cx="10349142" cy="14384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7200" dirty="0">
                <a:latin typeface="Arial Black" panose="020B0A04020102020204" pitchFamily="34" charset="0"/>
              </a:rPr>
              <a:t>THANK YOU</a:t>
            </a:r>
            <a:endParaRPr sz="7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181</Words>
  <Application>Microsoft Office PowerPoint</Application>
  <DocSecurity>0</DocSecurity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 Light</vt:lpstr>
      <vt:lpstr>Arial</vt:lpstr>
      <vt:lpstr>Arial Black</vt:lpstr>
      <vt:lpstr>Bahnschrift SemiBold</vt:lpstr>
      <vt:lpstr>Calibri Light</vt:lpstr>
      <vt:lpstr>Century Gothic</vt:lpstr>
      <vt:lpstr>Walbaum Display</vt:lpstr>
      <vt:lpstr>Wingdings 3</vt:lpstr>
      <vt:lpstr>Wisp</vt:lpstr>
      <vt:lpstr>FDI Analysis</vt:lpstr>
      <vt:lpstr>Insights:</vt:lpstr>
      <vt:lpstr>Sectors with Zero Investment in the Financial  years</vt:lpstr>
      <vt:lpstr>Sectors with Zero Investment in the Financial  years​</vt:lpstr>
      <vt:lpstr>Sectors with Zero Investment in the Financial  years​​</vt:lpstr>
      <vt:lpstr>Conclusion: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cp:keywords/>
  <dc:description/>
  <cp:lastModifiedBy>Lenovo</cp:lastModifiedBy>
  <cp:revision>773</cp:revision>
  <dcterms:created xsi:type="dcterms:W3CDTF">2024-01-04T05:23:36Z</dcterms:created>
  <dcterms:modified xsi:type="dcterms:W3CDTF">2024-05-16T09:56:56Z</dcterms:modified>
  <cp:category/>
  <dc:identifier/>
  <cp:contentStatus/>
  <dc:language/>
  <cp:version/>
</cp:coreProperties>
</file>