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66"/>
  </p:notesMasterIdLst>
  <p:handoutMasterIdLst>
    <p:handoutMasterId r:id="rId67"/>
  </p:handoutMasterIdLst>
  <p:sldIdLst>
    <p:sldId id="336" r:id="rId3"/>
    <p:sldId id="395" r:id="rId4"/>
    <p:sldId id="337" r:id="rId5"/>
    <p:sldId id="404" r:id="rId6"/>
    <p:sldId id="338" r:id="rId7"/>
    <p:sldId id="420" r:id="rId8"/>
    <p:sldId id="339" r:id="rId9"/>
    <p:sldId id="421" r:id="rId10"/>
    <p:sldId id="422" r:id="rId11"/>
    <p:sldId id="423" r:id="rId12"/>
    <p:sldId id="417" r:id="rId13"/>
    <p:sldId id="406" r:id="rId14"/>
    <p:sldId id="424" r:id="rId15"/>
    <p:sldId id="341" r:id="rId16"/>
    <p:sldId id="403" r:id="rId17"/>
    <p:sldId id="426" r:id="rId18"/>
    <p:sldId id="425" r:id="rId19"/>
    <p:sldId id="342" r:id="rId20"/>
    <p:sldId id="343" r:id="rId21"/>
    <p:sldId id="344" r:id="rId22"/>
    <p:sldId id="345" r:id="rId23"/>
    <p:sldId id="431" r:id="rId24"/>
    <p:sldId id="346" r:id="rId25"/>
    <p:sldId id="396" r:id="rId26"/>
    <p:sldId id="388" r:id="rId27"/>
    <p:sldId id="432" r:id="rId28"/>
    <p:sldId id="363" r:id="rId29"/>
    <p:sldId id="401" r:id="rId30"/>
    <p:sldId id="414" r:id="rId31"/>
    <p:sldId id="351" r:id="rId32"/>
    <p:sldId id="385" r:id="rId33"/>
    <p:sldId id="402" r:id="rId34"/>
    <p:sldId id="362" r:id="rId35"/>
    <p:sldId id="347" r:id="rId36"/>
    <p:sldId id="348" r:id="rId37"/>
    <p:sldId id="349" r:id="rId38"/>
    <p:sldId id="408" r:id="rId39"/>
    <p:sldId id="409" r:id="rId40"/>
    <p:sldId id="410" r:id="rId41"/>
    <p:sldId id="411" r:id="rId42"/>
    <p:sldId id="393" r:id="rId43"/>
    <p:sldId id="350" r:id="rId44"/>
    <p:sldId id="397" r:id="rId45"/>
    <p:sldId id="427" r:id="rId46"/>
    <p:sldId id="369" r:id="rId47"/>
    <p:sldId id="398" r:id="rId48"/>
    <p:sldId id="399" r:id="rId49"/>
    <p:sldId id="394" r:id="rId50"/>
    <p:sldId id="428" r:id="rId51"/>
    <p:sldId id="370" r:id="rId52"/>
    <p:sldId id="371" r:id="rId53"/>
    <p:sldId id="407" r:id="rId54"/>
    <p:sldId id="412" r:id="rId55"/>
    <p:sldId id="413" r:id="rId56"/>
    <p:sldId id="400" r:id="rId57"/>
    <p:sldId id="415" r:id="rId58"/>
    <p:sldId id="372" r:id="rId59"/>
    <p:sldId id="429" r:id="rId60"/>
    <p:sldId id="373" r:id="rId61"/>
    <p:sldId id="374" r:id="rId62"/>
    <p:sldId id="430" r:id="rId63"/>
    <p:sldId id="405" r:id="rId64"/>
    <p:sldId id="416" r:id="rId6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0033CC"/>
    <a:srgbClr val="F8F8F8"/>
    <a:srgbClr val="EAEAEA"/>
    <a:srgbClr val="969696"/>
    <a:srgbClr val="222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614" autoAdjust="0"/>
    <p:restoredTop sz="86392" autoAdjust="0"/>
  </p:normalViewPr>
  <p:slideViewPr>
    <p:cSldViewPr>
      <p:cViewPr>
        <p:scale>
          <a:sx n="100" d="100"/>
          <a:sy n="100" d="100"/>
        </p:scale>
        <p:origin x="-1860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BDF0B-9D7B-4D7E-BF84-BCB3CE3056E1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F30DF1-5684-495C-96EC-9FA25EF40214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Hierarchical</a:t>
          </a:r>
          <a:endParaRPr lang="en-US" sz="2000" dirty="0">
            <a:latin typeface="Calibri" panose="020F0502020204030204" pitchFamily="34" charset="0"/>
          </a:endParaRPr>
        </a:p>
      </dgm:t>
    </dgm:pt>
    <dgm:pt modelId="{950241F8-677E-4AF2-93D4-73941830D7AB}" type="parTrans" cxnId="{556BF042-94CB-4036-AD1A-8948F995568E}">
      <dgm:prSet/>
      <dgm:spPr/>
      <dgm:t>
        <a:bodyPr/>
        <a:lstStyle/>
        <a:p>
          <a:endParaRPr lang="en-US" sz="2400"/>
        </a:p>
      </dgm:t>
    </dgm:pt>
    <dgm:pt modelId="{7B7A5640-7476-41CE-8CA8-33A5EE6F8B7F}" type="sibTrans" cxnId="{556BF042-94CB-4036-AD1A-8948F995568E}">
      <dgm:prSet/>
      <dgm:spPr/>
      <dgm:t>
        <a:bodyPr/>
        <a:lstStyle/>
        <a:p>
          <a:endParaRPr lang="en-US" sz="2400"/>
        </a:p>
      </dgm:t>
    </dgm:pt>
    <dgm:pt modelId="{CA91B7F3-78C8-40C8-942F-B52F2F27846F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a  It employs parent-child relationship of storing data</a:t>
          </a:r>
          <a:endParaRPr lang="en-US" sz="2000" dirty="0">
            <a:latin typeface="Calibri" panose="020F0502020204030204" pitchFamily="34" charset="0"/>
          </a:endParaRPr>
        </a:p>
      </dgm:t>
    </dgm:pt>
    <dgm:pt modelId="{DAC50CBC-3632-419A-940E-BB5D34D65802}" type="parTrans" cxnId="{615943F8-5A36-4B9C-93CC-B35ED6880B23}">
      <dgm:prSet/>
      <dgm:spPr/>
      <dgm:t>
        <a:bodyPr/>
        <a:lstStyle/>
        <a:p>
          <a:endParaRPr lang="en-US" sz="2400"/>
        </a:p>
      </dgm:t>
    </dgm:pt>
    <dgm:pt modelId="{C30045F8-2C67-4477-A3C8-B577B98C5412}" type="sibTrans" cxnId="{615943F8-5A36-4B9C-93CC-B35ED6880B23}">
      <dgm:prSet/>
      <dgm:spPr/>
      <dgm:t>
        <a:bodyPr/>
        <a:lstStyle/>
        <a:p>
          <a:endParaRPr lang="en-US" sz="2400"/>
        </a:p>
      </dgm:t>
    </dgm:pt>
    <dgm:pt modelId="{2D1B75DA-1ECF-4F21-9046-3B0E295B6126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Relational</a:t>
          </a:r>
          <a:endParaRPr lang="en-US" sz="2000" dirty="0">
            <a:latin typeface="Calibri" panose="020F0502020204030204" pitchFamily="34" charset="0"/>
          </a:endParaRPr>
        </a:p>
      </dgm:t>
    </dgm:pt>
    <dgm:pt modelId="{D95D6171-D463-4B27-8DF3-9DA697968D74}" type="parTrans" cxnId="{D52C18AC-BE2B-4676-A84A-0A74B621505B}">
      <dgm:prSet/>
      <dgm:spPr/>
      <dgm:t>
        <a:bodyPr/>
        <a:lstStyle/>
        <a:p>
          <a:endParaRPr lang="en-US" sz="2400"/>
        </a:p>
      </dgm:t>
    </dgm:pt>
    <dgm:pt modelId="{62773D0B-4C4B-430D-AFF9-79890A36338B}" type="sibTrans" cxnId="{D52C18AC-BE2B-4676-A84A-0A74B621505B}">
      <dgm:prSet/>
      <dgm:spPr/>
      <dgm:t>
        <a:bodyPr/>
        <a:lstStyle/>
        <a:p>
          <a:endParaRPr lang="en-US" sz="2400"/>
        </a:p>
      </dgm:t>
    </dgm:pt>
    <dgm:pt modelId="{2072BCC0-468E-4EE7-86E8-BD9FDA423111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c The data is organized as logically independent table.</a:t>
          </a:r>
          <a:endParaRPr lang="en-US" sz="2000" dirty="0">
            <a:latin typeface="Calibri" panose="020F0502020204030204" pitchFamily="34" charset="0"/>
          </a:endParaRPr>
        </a:p>
      </dgm:t>
    </dgm:pt>
    <dgm:pt modelId="{6E4EA39F-0654-4BAF-91BD-1739768CFC37}" type="parTrans" cxnId="{98742014-4043-445E-86F3-33C5BA714C11}">
      <dgm:prSet/>
      <dgm:spPr/>
      <dgm:t>
        <a:bodyPr/>
        <a:lstStyle/>
        <a:p>
          <a:endParaRPr lang="en-US" sz="2400"/>
        </a:p>
      </dgm:t>
    </dgm:pt>
    <dgm:pt modelId="{ECD17B9E-B8B0-4BEA-A4EB-D3E6A805EC1C}" type="sibTrans" cxnId="{98742014-4043-445E-86F3-33C5BA714C11}">
      <dgm:prSet/>
      <dgm:spPr/>
      <dgm:t>
        <a:bodyPr/>
        <a:lstStyle/>
        <a:p>
          <a:endParaRPr lang="en-US" sz="2400"/>
        </a:p>
      </dgm:t>
    </dgm:pt>
    <dgm:pt modelId="{02F768E3-205B-458C-BC35-CBD22D495354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Object Oriented</a:t>
          </a:r>
          <a:endParaRPr lang="en-US" sz="2000" dirty="0">
            <a:latin typeface="Calibri" panose="020F0502020204030204" pitchFamily="34" charset="0"/>
          </a:endParaRPr>
        </a:p>
      </dgm:t>
    </dgm:pt>
    <dgm:pt modelId="{A018AF99-A5D8-4D94-AEC3-8E8063149C44}" type="parTrans" cxnId="{054709D3-18D0-47D4-B8B0-9D4170DFA2DB}">
      <dgm:prSet/>
      <dgm:spPr/>
      <dgm:t>
        <a:bodyPr/>
        <a:lstStyle/>
        <a:p>
          <a:endParaRPr lang="en-US" sz="2400"/>
        </a:p>
      </dgm:t>
    </dgm:pt>
    <dgm:pt modelId="{4C4F95B7-3062-41DE-B6A1-CBCEB9C43400}" type="sibTrans" cxnId="{054709D3-18D0-47D4-B8B0-9D4170DFA2DB}">
      <dgm:prSet/>
      <dgm:spPr/>
      <dgm:t>
        <a:bodyPr/>
        <a:lstStyle/>
        <a:p>
          <a:endParaRPr lang="en-US" sz="2400"/>
        </a:p>
      </dgm:t>
    </dgm:pt>
    <dgm:pt modelId="{F4573DF3-F096-41A6-A6C6-7057FF126E08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d It employs data program capability.</a:t>
          </a:r>
          <a:endParaRPr lang="en-US" sz="2000" dirty="0">
            <a:latin typeface="Calibri" panose="020F0502020204030204" pitchFamily="34" charset="0"/>
          </a:endParaRPr>
        </a:p>
      </dgm:t>
    </dgm:pt>
    <dgm:pt modelId="{13EC7A9A-3D4F-4BE2-8134-EAAC0115DA9F}" type="parTrans" cxnId="{367A170F-D5BB-4F4C-B0C8-8F3E49FDD63E}">
      <dgm:prSet/>
      <dgm:spPr/>
      <dgm:t>
        <a:bodyPr/>
        <a:lstStyle/>
        <a:p>
          <a:endParaRPr lang="en-US" sz="2400"/>
        </a:p>
      </dgm:t>
    </dgm:pt>
    <dgm:pt modelId="{0F55D50B-CB23-4451-9A6A-7C99F1A17376}" type="sibTrans" cxnId="{367A170F-D5BB-4F4C-B0C8-8F3E49FDD63E}">
      <dgm:prSet/>
      <dgm:spPr/>
      <dgm:t>
        <a:bodyPr/>
        <a:lstStyle/>
        <a:p>
          <a:endParaRPr lang="en-US" sz="2400"/>
        </a:p>
      </dgm:t>
    </dgm:pt>
    <dgm:pt modelId="{EE50B99E-552F-438E-B380-1B68FB55812F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Network</a:t>
          </a:r>
          <a:endParaRPr lang="en-US" sz="2000" dirty="0">
            <a:latin typeface="Calibri" panose="020F0502020204030204" pitchFamily="34" charset="0"/>
          </a:endParaRPr>
        </a:p>
      </dgm:t>
    </dgm:pt>
    <dgm:pt modelId="{53DF4D50-DE56-42CE-B1E5-0B6E49D13EF5}" type="parTrans" cxnId="{C247A4A1-452D-46F7-B49F-14F13049C670}">
      <dgm:prSet/>
      <dgm:spPr/>
      <dgm:t>
        <a:bodyPr/>
        <a:lstStyle/>
        <a:p>
          <a:endParaRPr lang="en-US" sz="2400"/>
        </a:p>
      </dgm:t>
    </dgm:pt>
    <dgm:pt modelId="{7FC77D24-1EC7-4449-B132-72F80C5D59CF}" type="sibTrans" cxnId="{C247A4A1-452D-46F7-B49F-14F13049C670}">
      <dgm:prSet/>
      <dgm:spPr/>
      <dgm:t>
        <a:bodyPr/>
        <a:lstStyle/>
        <a:p>
          <a:endParaRPr lang="en-US" sz="2400"/>
        </a:p>
      </dgm:t>
    </dgm:pt>
    <dgm:pt modelId="{7C7A8109-2A78-47BA-85E1-F3F4AEF7B69A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b It employs many-to-many relationship for storing data.</a:t>
          </a:r>
          <a:endParaRPr lang="en-US" sz="2000" dirty="0">
            <a:latin typeface="Calibri" panose="020F0502020204030204" pitchFamily="34" charset="0"/>
          </a:endParaRPr>
        </a:p>
      </dgm:t>
    </dgm:pt>
    <dgm:pt modelId="{BDEC5C53-4AC2-4654-B587-BAA14DE8267B}" type="parTrans" cxnId="{F57A75FE-5D6F-4D6D-B0CC-FCA68C07DD99}">
      <dgm:prSet/>
      <dgm:spPr/>
      <dgm:t>
        <a:bodyPr/>
        <a:lstStyle/>
        <a:p>
          <a:endParaRPr lang="en-US" sz="2400"/>
        </a:p>
      </dgm:t>
    </dgm:pt>
    <dgm:pt modelId="{427F0659-4216-466F-A095-06C981E74529}" type="sibTrans" cxnId="{F57A75FE-5D6F-4D6D-B0CC-FCA68C07DD99}">
      <dgm:prSet/>
      <dgm:spPr/>
      <dgm:t>
        <a:bodyPr/>
        <a:lstStyle/>
        <a:p>
          <a:endParaRPr lang="en-US" sz="2400"/>
        </a:p>
      </dgm:t>
    </dgm:pt>
    <dgm:pt modelId="{6EF944AD-A492-42B9-A335-6CD7B942B02A}" type="pres">
      <dgm:prSet presAssocID="{977BDF0B-9D7B-4D7E-BF84-BCB3CE3056E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7A2E16C-3A0A-4171-AD3C-1A2BD119C527}" type="pres">
      <dgm:prSet presAssocID="{02F30DF1-5684-495C-96EC-9FA25EF40214}" presName="parenttextcomposite" presStyleCnt="0"/>
      <dgm:spPr/>
    </dgm:pt>
    <dgm:pt modelId="{187E0F28-9C61-467C-A908-851C4B0C51B8}" type="pres">
      <dgm:prSet presAssocID="{02F30DF1-5684-495C-96EC-9FA25EF40214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B705A-645C-4AD7-B369-9E3D13DF92DD}" type="pres">
      <dgm:prSet presAssocID="{02F30DF1-5684-495C-96EC-9FA25EF40214}" presName="composite" presStyleCnt="0"/>
      <dgm:spPr/>
    </dgm:pt>
    <dgm:pt modelId="{3DE0523B-BFB3-40B7-B11E-DEC15DF6767B}" type="pres">
      <dgm:prSet presAssocID="{02F30DF1-5684-495C-96EC-9FA25EF40214}" presName="chevron1" presStyleLbl="alignNode1" presStyleIdx="0" presStyleCnt="28"/>
      <dgm:spPr/>
    </dgm:pt>
    <dgm:pt modelId="{08D5FC18-3CD7-44BA-943C-352BA063A969}" type="pres">
      <dgm:prSet presAssocID="{02F30DF1-5684-495C-96EC-9FA25EF40214}" presName="chevron2" presStyleLbl="alignNode1" presStyleIdx="1" presStyleCnt="28"/>
      <dgm:spPr/>
    </dgm:pt>
    <dgm:pt modelId="{3FA7CBB3-8E03-4F36-8924-7CBDE42B1922}" type="pres">
      <dgm:prSet presAssocID="{02F30DF1-5684-495C-96EC-9FA25EF40214}" presName="chevron3" presStyleLbl="alignNode1" presStyleIdx="2" presStyleCnt="28"/>
      <dgm:spPr/>
    </dgm:pt>
    <dgm:pt modelId="{CE2B9BEC-F09B-4B2A-B5C1-7D7F545A50A1}" type="pres">
      <dgm:prSet presAssocID="{02F30DF1-5684-495C-96EC-9FA25EF40214}" presName="chevron4" presStyleLbl="alignNode1" presStyleIdx="3" presStyleCnt="28"/>
      <dgm:spPr/>
    </dgm:pt>
    <dgm:pt modelId="{0D7B948C-309D-4D84-A193-97A73934AB25}" type="pres">
      <dgm:prSet presAssocID="{02F30DF1-5684-495C-96EC-9FA25EF40214}" presName="chevron5" presStyleLbl="alignNode1" presStyleIdx="4" presStyleCnt="28"/>
      <dgm:spPr/>
    </dgm:pt>
    <dgm:pt modelId="{CC91FC89-A7AC-4949-B7D9-543435A784EE}" type="pres">
      <dgm:prSet presAssocID="{02F30DF1-5684-495C-96EC-9FA25EF40214}" presName="chevron6" presStyleLbl="alignNode1" presStyleIdx="5" presStyleCnt="28"/>
      <dgm:spPr/>
    </dgm:pt>
    <dgm:pt modelId="{34384155-4610-4AB5-97A6-550320B48B5F}" type="pres">
      <dgm:prSet presAssocID="{02F30DF1-5684-495C-96EC-9FA25EF40214}" presName="chevron7" presStyleLbl="alignNode1" presStyleIdx="6" presStyleCnt="28"/>
      <dgm:spPr/>
    </dgm:pt>
    <dgm:pt modelId="{9EB57A2D-5312-4303-A3A8-E7FC9BA511B5}" type="pres">
      <dgm:prSet presAssocID="{02F30DF1-5684-495C-96EC-9FA25EF40214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3CF94-F695-4103-AF53-9A541CFC8414}" type="pres">
      <dgm:prSet presAssocID="{7B7A5640-7476-41CE-8CA8-33A5EE6F8B7F}" presName="sibTrans" presStyleCnt="0"/>
      <dgm:spPr/>
    </dgm:pt>
    <dgm:pt modelId="{F15269F5-6C49-4016-A607-893258C66EBD}" type="pres">
      <dgm:prSet presAssocID="{EE50B99E-552F-438E-B380-1B68FB55812F}" presName="parenttextcomposite" presStyleCnt="0"/>
      <dgm:spPr/>
    </dgm:pt>
    <dgm:pt modelId="{67F4BD01-F831-4090-8B4F-435CC4A435B6}" type="pres">
      <dgm:prSet presAssocID="{EE50B99E-552F-438E-B380-1B68FB55812F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D1289-B3AE-4965-AEAB-F98A58D0486F}" type="pres">
      <dgm:prSet presAssocID="{EE50B99E-552F-438E-B380-1B68FB55812F}" presName="composite" presStyleCnt="0"/>
      <dgm:spPr/>
    </dgm:pt>
    <dgm:pt modelId="{5919CBB4-E719-4E68-8785-C72ECDBDF294}" type="pres">
      <dgm:prSet presAssocID="{EE50B99E-552F-438E-B380-1B68FB55812F}" presName="chevron1" presStyleLbl="alignNode1" presStyleIdx="7" presStyleCnt="28"/>
      <dgm:spPr/>
    </dgm:pt>
    <dgm:pt modelId="{D39888EC-BD5D-4C2E-9A44-5647B552A694}" type="pres">
      <dgm:prSet presAssocID="{EE50B99E-552F-438E-B380-1B68FB55812F}" presName="chevron2" presStyleLbl="alignNode1" presStyleIdx="8" presStyleCnt="28"/>
      <dgm:spPr/>
    </dgm:pt>
    <dgm:pt modelId="{D40C6983-F133-4450-A2B9-5CF7395E2C17}" type="pres">
      <dgm:prSet presAssocID="{EE50B99E-552F-438E-B380-1B68FB55812F}" presName="chevron3" presStyleLbl="alignNode1" presStyleIdx="9" presStyleCnt="28"/>
      <dgm:spPr/>
    </dgm:pt>
    <dgm:pt modelId="{D3DFBBC0-FFE3-4A44-9971-FD88C196017B}" type="pres">
      <dgm:prSet presAssocID="{EE50B99E-552F-438E-B380-1B68FB55812F}" presName="chevron4" presStyleLbl="alignNode1" presStyleIdx="10" presStyleCnt="28"/>
      <dgm:spPr/>
    </dgm:pt>
    <dgm:pt modelId="{FED35D51-D5FB-41A7-A02B-AA98804AF206}" type="pres">
      <dgm:prSet presAssocID="{EE50B99E-552F-438E-B380-1B68FB55812F}" presName="chevron5" presStyleLbl="alignNode1" presStyleIdx="11" presStyleCnt="28"/>
      <dgm:spPr/>
    </dgm:pt>
    <dgm:pt modelId="{85F62DA0-EB1F-4231-8463-174D58EDE2CF}" type="pres">
      <dgm:prSet presAssocID="{EE50B99E-552F-438E-B380-1B68FB55812F}" presName="chevron6" presStyleLbl="alignNode1" presStyleIdx="12" presStyleCnt="28"/>
      <dgm:spPr/>
    </dgm:pt>
    <dgm:pt modelId="{4B7D82EA-4A31-4CF4-A8AD-0B8AF378E9CF}" type="pres">
      <dgm:prSet presAssocID="{EE50B99E-552F-438E-B380-1B68FB55812F}" presName="chevron7" presStyleLbl="alignNode1" presStyleIdx="13" presStyleCnt="28"/>
      <dgm:spPr/>
    </dgm:pt>
    <dgm:pt modelId="{0B4FFD8C-23F3-4DF8-A0CF-479FA316089A}" type="pres">
      <dgm:prSet presAssocID="{EE50B99E-552F-438E-B380-1B68FB55812F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64318-3614-4BC6-95FC-5BB216AE1F17}" type="pres">
      <dgm:prSet presAssocID="{7FC77D24-1EC7-4449-B132-72F80C5D59CF}" presName="sibTrans" presStyleCnt="0"/>
      <dgm:spPr/>
    </dgm:pt>
    <dgm:pt modelId="{63937272-1DD7-4BE3-9D91-3EF02DBF4107}" type="pres">
      <dgm:prSet presAssocID="{2D1B75DA-1ECF-4F21-9046-3B0E295B6126}" presName="parenttextcomposite" presStyleCnt="0"/>
      <dgm:spPr/>
    </dgm:pt>
    <dgm:pt modelId="{7E9B5ABB-FA4C-42C4-8D71-549AAA19DC71}" type="pres">
      <dgm:prSet presAssocID="{2D1B75DA-1ECF-4F21-9046-3B0E295B6126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22B9F-925D-418F-8262-4CD27037BABC}" type="pres">
      <dgm:prSet presAssocID="{2D1B75DA-1ECF-4F21-9046-3B0E295B6126}" presName="composite" presStyleCnt="0"/>
      <dgm:spPr/>
    </dgm:pt>
    <dgm:pt modelId="{01277FAC-8CB8-4042-A39C-5EB1E3D700AC}" type="pres">
      <dgm:prSet presAssocID="{2D1B75DA-1ECF-4F21-9046-3B0E295B6126}" presName="chevron1" presStyleLbl="alignNode1" presStyleIdx="14" presStyleCnt="28"/>
      <dgm:spPr/>
    </dgm:pt>
    <dgm:pt modelId="{236A5917-F47E-4CF7-B1F9-F4F074433AFA}" type="pres">
      <dgm:prSet presAssocID="{2D1B75DA-1ECF-4F21-9046-3B0E295B6126}" presName="chevron2" presStyleLbl="alignNode1" presStyleIdx="15" presStyleCnt="28"/>
      <dgm:spPr/>
    </dgm:pt>
    <dgm:pt modelId="{90FEA319-FB2D-4023-8E31-E5BA566F6D42}" type="pres">
      <dgm:prSet presAssocID="{2D1B75DA-1ECF-4F21-9046-3B0E295B6126}" presName="chevron3" presStyleLbl="alignNode1" presStyleIdx="16" presStyleCnt="28"/>
      <dgm:spPr/>
    </dgm:pt>
    <dgm:pt modelId="{9F5FC6BE-EBB5-410B-9403-49B03B330FC2}" type="pres">
      <dgm:prSet presAssocID="{2D1B75DA-1ECF-4F21-9046-3B0E295B6126}" presName="chevron4" presStyleLbl="alignNode1" presStyleIdx="17" presStyleCnt="28"/>
      <dgm:spPr/>
    </dgm:pt>
    <dgm:pt modelId="{E3FA22EB-F912-4B58-8892-4276F7FD4F14}" type="pres">
      <dgm:prSet presAssocID="{2D1B75DA-1ECF-4F21-9046-3B0E295B6126}" presName="chevron5" presStyleLbl="alignNode1" presStyleIdx="18" presStyleCnt="28"/>
      <dgm:spPr/>
    </dgm:pt>
    <dgm:pt modelId="{5FB0105B-749F-425B-9E0E-E72ADF21F779}" type="pres">
      <dgm:prSet presAssocID="{2D1B75DA-1ECF-4F21-9046-3B0E295B6126}" presName="chevron6" presStyleLbl="alignNode1" presStyleIdx="19" presStyleCnt="28"/>
      <dgm:spPr/>
    </dgm:pt>
    <dgm:pt modelId="{D24EA1AD-FE61-4B6A-9D97-31DA8CB767D0}" type="pres">
      <dgm:prSet presAssocID="{2D1B75DA-1ECF-4F21-9046-3B0E295B6126}" presName="chevron7" presStyleLbl="alignNode1" presStyleIdx="20" presStyleCnt="28"/>
      <dgm:spPr/>
    </dgm:pt>
    <dgm:pt modelId="{1F68091C-1E5D-443E-908F-1504733F1D26}" type="pres">
      <dgm:prSet presAssocID="{2D1B75DA-1ECF-4F21-9046-3B0E295B6126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9364C-B99D-4001-A0F4-5FA8124E51B0}" type="pres">
      <dgm:prSet presAssocID="{62773D0B-4C4B-430D-AFF9-79890A36338B}" presName="sibTrans" presStyleCnt="0"/>
      <dgm:spPr/>
    </dgm:pt>
    <dgm:pt modelId="{DBA91116-0C7C-46A5-846C-6B556312DBCF}" type="pres">
      <dgm:prSet presAssocID="{02F768E3-205B-458C-BC35-CBD22D495354}" presName="parenttextcomposite" presStyleCnt="0"/>
      <dgm:spPr/>
    </dgm:pt>
    <dgm:pt modelId="{238BFF40-1EFE-460E-9F6F-9E53F3EE5D86}" type="pres">
      <dgm:prSet presAssocID="{02F768E3-205B-458C-BC35-CBD22D495354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54B1D-E9BF-40FF-850E-4B0FF2B5179E}" type="pres">
      <dgm:prSet presAssocID="{02F768E3-205B-458C-BC35-CBD22D495354}" presName="composite" presStyleCnt="0"/>
      <dgm:spPr/>
    </dgm:pt>
    <dgm:pt modelId="{7DA0D272-14EA-4F10-BF32-B0436B7D34B4}" type="pres">
      <dgm:prSet presAssocID="{02F768E3-205B-458C-BC35-CBD22D495354}" presName="chevron1" presStyleLbl="alignNode1" presStyleIdx="21" presStyleCnt="28"/>
      <dgm:spPr/>
    </dgm:pt>
    <dgm:pt modelId="{035FF785-2F23-4B88-BB00-F6B3F5FC5B86}" type="pres">
      <dgm:prSet presAssocID="{02F768E3-205B-458C-BC35-CBD22D495354}" presName="chevron2" presStyleLbl="alignNode1" presStyleIdx="22" presStyleCnt="28"/>
      <dgm:spPr/>
    </dgm:pt>
    <dgm:pt modelId="{B3CEDD6F-17EC-486B-943A-E7E059079FE9}" type="pres">
      <dgm:prSet presAssocID="{02F768E3-205B-458C-BC35-CBD22D495354}" presName="chevron3" presStyleLbl="alignNode1" presStyleIdx="23" presStyleCnt="28"/>
      <dgm:spPr/>
    </dgm:pt>
    <dgm:pt modelId="{EA4BB821-F7C4-4AE2-8CE7-6D77A87188B1}" type="pres">
      <dgm:prSet presAssocID="{02F768E3-205B-458C-BC35-CBD22D495354}" presName="chevron4" presStyleLbl="alignNode1" presStyleIdx="24" presStyleCnt="28"/>
      <dgm:spPr/>
    </dgm:pt>
    <dgm:pt modelId="{6E18D553-96A0-492C-9E62-8EEBF75F75F4}" type="pres">
      <dgm:prSet presAssocID="{02F768E3-205B-458C-BC35-CBD22D495354}" presName="chevron5" presStyleLbl="alignNode1" presStyleIdx="25" presStyleCnt="28"/>
      <dgm:spPr/>
    </dgm:pt>
    <dgm:pt modelId="{A9945840-8A1E-40F6-BA36-5EB570184F60}" type="pres">
      <dgm:prSet presAssocID="{02F768E3-205B-458C-BC35-CBD22D495354}" presName="chevron6" presStyleLbl="alignNode1" presStyleIdx="26" presStyleCnt="28"/>
      <dgm:spPr/>
    </dgm:pt>
    <dgm:pt modelId="{BBE46F49-A5A4-477A-BF91-1ADA0DFC45EE}" type="pres">
      <dgm:prSet presAssocID="{02F768E3-205B-458C-BC35-CBD22D495354}" presName="chevron7" presStyleLbl="alignNode1" presStyleIdx="27" presStyleCnt="28"/>
      <dgm:spPr/>
    </dgm:pt>
    <dgm:pt modelId="{15ECB71E-A313-494F-9CC1-D77FA0736BC4}" type="pres">
      <dgm:prSet presAssocID="{02F768E3-205B-458C-BC35-CBD22D495354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47A4A1-452D-46F7-B49F-14F13049C670}" srcId="{977BDF0B-9D7B-4D7E-BF84-BCB3CE3056E1}" destId="{EE50B99E-552F-438E-B380-1B68FB55812F}" srcOrd="1" destOrd="0" parTransId="{53DF4D50-DE56-42CE-B1E5-0B6E49D13EF5}" sibTransId="{7FC77D24-1EC7-4449-B132-72F80C5D59CF}"/>
    <dgm:cxn modelId="{615943F8-5A36-4B9C-93CC-B35ED6880B23}" srcId="{02F30DF1-5684-495C-96EC-9FA25EF40214}" destId="{CA91B7F3-78C8-40C8-942F-B52F2F27846F}" srcOrd="0" destOrd="0" parTransId="{DAC50CBC-3632-419A-940E-BB5D34D65802}" sibTransId="{C30045F8-2C67-4477-A3C8-B577B98C5412}"/>
    <dgm:cxn modelId="{D35A8561-A335-4EB6-AABF-EB6C2E565600}" type="presOf" srcId="{CA91B7F3-78C8-40C8-942F-B52F2F27846F}" destId="{9EB57A2D-5312-4303-A3A8-E7FC9BA511B5}" srcOrd="0" destOrd="0" presId="urn:microsoft.com/office/officeart/2008/layout/VerticalAccentList"/>
    <dgm:cxn modelId="{8FAA4DF5-903B-48E7-AF46-A686AA63AA27}" type="presOf" srcId="{EE50B99E-552F-438E-B380-1B68FB55812F}" destId="{67F4BD01-F831-4090-8B4F-435CC4A435B6}" srcOrd="0" destOrd="0" presId="urn:microsoft.com/office/officeart/2008/layout/VerticalAccentList"/>
    <dgm:cxn modelId="{DED6C0AC-9ED4-4C4A-9687-DA28A41DBCF3}" type="presOf" srcId="{02F768E3-205B-458C-BC35-CBD22D495354}" destId="{238BFF40-1EFE-460E-9F6F-9E53F3EE5D86}" srcOrd="0" destOrd="0" presId="urn:microsoft.com/office/officeart/2008/layout/VerticalAccentList"/>
    <dgm:cxn modelId="{8A82FD79-85C1-4900-A771-696C48D89F8D}" type="presOf" srcId="{2072BCC0-468E-4EE7-86E8-BD9FDA423111}" destId="{1F68091C-1E5D-443E-908F-1504733F1D26}" srcOrd="0" destOrd="0" presId="urn:microsoft.com/office/officeart/2008/layout/VerticalAccentList"/>
    <dgm:cxn modelId="{556BF042-94CB-4036-AD1A-8948F995568E}" srcId="{977BDF0B-9D7B-4D7E-BF84-BCB3CE3056E1}" destId="{02F30DF1-5684-495C-96EC-9FA25EF40214}" srcOrd="0" destOrd="0" parTransId="{950241F8-677E-4AF2-93D4-73941830D7AB}" sibTransId="{7B7A5640-7476-41CE-8CA8-33A5EE6F8B7F}"/>
    <dgm:cxn modelId="{4556F804-401B-4614-81E6-0D9A52E2DDD8}" type="presOf" srcId="{977BDF0B-9D7B-4D7E-BF84-BCB3CE3056E1}" destId="{6EF944AD-A492-42B9-A335-6CD7B942B02A}" srcOrd="0" destOrd="0" presId="urn:microsoft.com/office/officeart/2008/layout/VerticalAccentList"/>
    <dgm:cxn modelId="{367A170F-D5BB-4F4C-B0C8-8F3E49FDD63E}" srcId="{02F768E3-205B-458C-BC35-CBD22D495354}" destId="{F4573DF3-F096-41A6-A6C6-7057FF126E08}" srcOrd="0" destOrd="0" parTransId="{13EC7A9A-3D4F-4BE2-8134-EAAC0115DA9F}" sibTransId="{0F55D50B-CB23-4451-9A6A-7C99F1A17376}"/>
    <dgm:cxn modelId="{054709D3-18D0-47D4-B8B0-9D4170DFA2DB}" srcId="{977BDF0B-9D7B-4D7E-BF84-BCB3CE3056E1}" destId="{02F768E3-205B-458C-BC35-CBD22D495354}" srcOrd="3" destOrd="0" parTransId="{A018AF99-A5D8-4D94-AEC3-8E8063149C44}" sibTransId="{4C4F95B7-3062-41DE-B6A1-CBCEB9C43400}"/>
    <dgm:cxn modelId="{C6CC6429-B853-45F9-A47B-D7EC2F813BFC}" type="presOf" srcId="{2D1B75DA-1ECF-4F21-9046-3B0E295B6126}" destId="{7E9B5ABB-FA4C-42C4-8D71-549AAA19DC71}" srcOrd="0" destOrd="0" presId="urn:microsoft.com/office/officeart/2008/layout/VerticalAccentList"/>
    <dgm:cxn modelId="{F2EE1432-A7FD-44EC-9295-1903DE47B724}" type="presOf" srcId="{7C7A8109-2A78-47BA-85E1-F3F4AEF7B69A}" destId="{0B4FFD8C-23F3-4DF8-A0CF-479FA316089A}" srcOrd="0" destOrd="0" presId="urn:microsoft.com/office/officeart/2008/layout/VerticalAccentList"/>
    <dgm:cxn modelId="{FC6580D0-ABD6-4F95-AEDA-4EC23FFC924C}" type="presOf" srcId="{F4573DF3-F096-41A6-A6C6-7057FF126E08}" destId="{15ECB71E-A313-494F-9CC1-D77FA0736BC4}" srcOrd="0" destOrd="0" presId="urn:microsoft.com/office/officeart/2008/layout/VerticalAccentList"/>
    <dgm:cxn modelId="{F57A75FE-5D6F-4D6D-B0CC-FCA68C07DD99}" srcId="{EE50B99E-552F-438E-B380-1B68FB55812F}" destId="{7C7A8109-2A78-47BA-85E1-F3F4AEF7B69A}" srcOrd="0" destOrd="0" parTransId="{BDEC5C53-4AC2-4654-B587-BAA14DE8267B}" sibTransId="{427F0659-4216-466F-A095-06C981E74529}"/>
    <dgm:cxn modelId="{98742014-4043-445E-86F3-33C5BA714C11}" srcId="{2D1B75DA-1ECF-4F21-9046-3B0E295B6126}" destId="{2072BCC0-468E-4EE7-86E8-BD9FDA423111}" srcOrd="0" destOrd="0" parTransId="{6E4EA39F-0654-4BAF-91BD-1739768CFC37}" sibTransId="{ECD17B9E-B8B0-4BEA-A4EB-D3E6A805EC1C}"/>
    <dgm:cxn modelId="{D52C18AC-BE2B-4676-A84A-0A74B621505B}" srcId="{977BDF0B-9D7B-4D7E-BF84-BCB3CE3056E1}" destId="{2D1B75DA-1ECF-4F21-9046-3B0E295B6126}" srcOrd="2" destOrd="0" parTransId="{D95D6171-D463-4B27-8DF3-9DA697968D74}" sibTransId="{62773D0B-4C4B-430D-AFF9-79890A36338B}"/>
    <dgm:cxn modelId="{49F28C57-F7DE-44C0-AE42-9F1EE8EBF71A}" type="presOf" srcId="{02F30DF1-5684-495C-96EC-9FA25EF40214}" destId="{187E0F28-9C61-467C-A908-851C4B0C51B8}" srcOrd="0" destOrd="0" presId="urn:microsoft.com/office/officeart/2008/layout/VerticalAccentList"/>
    <dgm:cxn modelId="{E84C8320-EC23-4E96-BD97-B3A769E832C6}" type="presParOf" srcId="{6EF944AD-A492-42B9-A335-6CD7B942B02A}" destId="{B7A2E16C-3A0A-4171-AD3C-1A2BD119C527}" srcOrd="0" destOrd="0" presId="urn:microsoft.com/office/officeart/2008/layout/VerticalAccentList"/>
    <dgm:cxn modelId="{B9A4AC24-86F6-42A2-B39F-07E019DECA93}" type="presParOf" srcId="{B7A2E16C-3A0A-4171-AD3C-1A2BD119C527}" destId="{187E0F28-9C61-467C-A908-851C4B0C51B8}" srcOrd="0" destOrd="0" presId="urn:microsoft.com/office/officeart/2008/layout/VerticalAccentList"/>
    <dgm:cxn modelId="{CD57B487-CBCF-45FD-8D92-75F79F5DC8F0}" type="presParOf" srcId="{6EF944AD-A492-42B9-A335-6CD7B942B02A}" destId="{BBDB705A-645C-4AD7-B369-9E3D13DF92DD}" srcOrd="1" destOrd="0" presId="urn:microsoft.com/office/officeart/2008/layout/VerticalAccentList"/>
    <dgm:cxn modelId="{2872FB2F-59BF-4805-B729-3CE5ECF576F0}" type="presParOf" srcId="{BBDB705A-645C-4AD7-B369-9E3D13DF92DD}" destId="{3DE0523B-BFB3-40B7-B11E-DEC15DF6767B}" srcOrd="0" destOrd="0" presId="urn:microsoft.com/office/officeart/2008/layout/VerticalAccentList"/>
    <dgm:cxn modelId="{4C43F34C-DC93-49F4-A9A9-53E5506EF75E}" type="presParOf" srcId="{BBDB705A-645C-4AD7-B369-9E3D13DF92DD}" destId="{08D5FC18-3CD7-44BA-943C-352BA063A969}" srcOrd="1" destOrd="0" presId="urn:microsoft.com/office/officeart/2008/layout/VerticalAccentList"/>
    <dgm:cxn modelId="{010A1F0E-542F-4D98-93CD-7017CF3D78C5}" type="presParOf" srcId="{BBDB705A-645C-4AD7-B369-9E3D13DF92DD}" destId="{3FA7CBB3-8E03-4F36-8924-7CBDE42B1922}" srcOrd="2" destOrd="0" presId="urn:microsoft.com/office/officeart/2008/layout/VerticalAccentList"/>
    <dgm:cxn modelId="{56D25289-3587-4343-B2B6-963D5DB34BA6}" type="presParOf" srcId="{BBDB705A-645C-4AD7-B369-9E3D13DF92DD}" destId="{CE2B9BEC-F09B-4B2A-B5C1-7D7F545A50A1}" srcOrd="3" destOrd="0" presId="urn:microsoft.com/office/officeart/2008/layout/VerticalAccentList"/>
    <dgm:cxn modelId="{D23B0F92-7873-4F94-9677-7CE5F425D5BB}" type="presParOf" srcId="{BBDB705A-645C-4AD7-B369-9E3D13DF92DD}" destId="{0D7B948C-309D-4D84-A193-97A73934AB25}" srcOrd="4" destOrd="0" presId="urn:microsoft.com/office/officeart/2008/layout/VerticalAccentList"/>
    <dgm:cxn modelId="{00D11869-E8E6-4CF4-B7C5-E01B48363FFC}" type="presParOf" srcId="{BBDB705A-645C-4AD7-B369-9E3D13DF92DD}" destId="{CC91FC89-A7AC-4949-B7D9-543435A784EE}" srcOrd="5" destOrd="0" presId="urn:microsoft.com/office/officeart/2008/layout/VerticalAccentList"/>
    <dgm:cxn modelId="{A8718CD8-FC96-457B-9E51-812500E2B99B}" type="presParOf" srcId="{BBDB705A-645C-4AD7-B369-9E3D13DF92DD}" destId="{34384155-4610-4AB5-97A6-550320B48B5F}" srcOrd="6" destOrd="0" presId="urn:microsoft.com/office/officeart/2008/layout/VerticalAccentList"/>
    <dgm:cxn modelId="{46B5972C-DC92-4EAF-AD59-B2F52C1D36E5}" type="presParOf" srcId="{BBDB705A-645C-4AD7-B369-9E3D13DF92DD}" destId="{9EB57A2D-5312-4303-A3A8-E7FC9BA511B5}" srcOrd="7" destOrd="0" presId="urn:microsoft.com/office/officeart/2008/layout/VerticalAccentList"/>
    <dgm:cxn modelId="{E5457434-E980-4419-95C2-84E2FF9113C8}" type="presParOf" srcId="{6EF944AD-A492-42B9-A335-6CD7B942B02A}" destId="{91E3CF94-F695-4103-AF53-9A541CFC8414}" srcOrd="2" destOrd="0" presId="urn:microsoft.com/office/officeart/2008/layout/VerticalAccentList"/>
    <dgm:cxn modelId="{4AC03EA3-E753-4A59-8923-38EAF43949E3}" type="presParOf" srcId="{6EF944AD-A492-42B9-A335-6CD7B942B02A}" destId="{F15269F5-6C49-4016-A607-893258C66EBD}" srcOrd="3" destOrd="0" presId="urn:microsoft.com/office/officeart/2008/layout/VerticalAccentList"/>
    <dgm:cxn modelId="{DE0132B6-766A-4023-B651-6F7F88BAFDB6}" type="presParOf" srcId="{F15269F5-6C49-4016-A607-893258C66EBD}" destId="{67F4BD01-F831-4090-8B4F-435CC4A435B6}" srcOrd="0" destOrd="0" presId="urn:microsoft.com/office/officeart/2008/layout/VerticalAccentList"/>
    <dgm:cxn modelId="{6B1255A2-8C02-4A73-A7F0-936C8440BA66}" type="presParOf" srcId="{6EF944AD-A492-42B9-A335-6CD7B942B02A}" destId="{BFDD1289-B3AE-4965-AEAB-F98A58D0486F}" srcOrd="4" destOrd="0" presId="urn:microsoft.com/office/officeart/2008/layout/VerticalAccentList"/>
    <dgm:cxn modelId="{ED12103B-A5CD-4831-9DBC-4304C356AB68}" type="presParOf" srcId="{BFDD1289-B3AE-4965-AEAB-F98A58D0486F}" destId="{5919CBB4-E719-4E68-8785-C72ECDBDF294}" srcOrd="0" destOrd="0" presId="urn:microsoft.com/office/officeart/2008/layout/VerticalAccentList"/>
    <dgm:cxn modelId="{D7F5BEE0-B46D-47E3-9517-5005C441029C}" type="presParOf" srcId="{BFDD1289-B3AE-4965-AEAB-F98A58D0486F}" destId="{D39888EC-BD5D-4C2E-9A44-5647B552A694}" srcOrd="1" destOrd="0" presId="urn:microsoft.com/office/officeart/2008/layout/VerticalAccentList"/>
    <dgm:cxn modelId="{7D1F1306-E382-4E53-89AF-17F11DF3ADC4}" type="presParOf" srcId="{BFDD1289-B3AE-4965-AEAB-F98A58D0486F}" destId="{D40C6983-F133-4450-A2B9-5CF7395E2C17}" srcOrd="2" destOrd="0" presId="urn:microsoft.com/office/officeart/2008/layout/VerticalAccentList"/>
    <dgm:cxn modelId="{E7D47838-831C-4672-B95F-CEC4B5800D7C}" type="presParOf" srcId="{BFDD1289-B3AE-4965-AEAB-F98A58D0486F}" destId="{D3DFBBC0-FFE3-4A44-9971-FD88C196017B}" srcOrd="3" destOrd="0" presId="urn:microsoft.com/office/officeart/2008/layout/VerticalAccentList"/>
    <dgm:cxn modelId="{54D03E60-20B2-4BC6-AAF5-46B99BB0CC7B}" type="presParOf" srcId="{BFDD1289-B3AE-4965-AEAB-F98A58D0486F}" destId="{FED35D51-D5FB-41A7-A02B-AA98804AF206}" srcOrd="4" destOrd="0" presId="urn:microsoft.com/office/officeart/2008/layout/VerticalAccentList"/>
    <dgm:cxn modelId="{F94A4C2A-7100-48C8-BF76-5D43B8220F17}" type="presParOf" srcId="{BFDD1289-B3AE-4965-AEAB-F98A58D0486F}" destId="{85F62DA0-EB1F-4231-8463-174D58EDE2CF}" srcOrd="5" destOrd="0" presId="urn:microsoft.com/office/officeart/2008/layout/VerticalAccentList"/>
    <dgm:cxn modelId="{7FEDE45A-1ECA-44E5-9177-B076C36B8751}" type="presParOf" srcId="{BFDD1289-B3AE-4965-AEAB-F98A58D0486F}" destId="{4B7D82EA-4A31-4CF4-A8AD-0B8AF378E9CF}" srcOrd="6" destOrd="0" presId="urn:microsoft.com/office/officeart/2008/layout/VerticalAccentList"/>
    <dgm:cxn modelId="{CA040FB9-7694-4EA3-A14F-1E6D5C4E70D4}" type="presParOf" srcId="{BFDD1289-B3AE-4965-AEAB-F98A58D0486F}" destId="{0B4FFD8C-23F3-4DF8-A0CF-479FA316089A}" srcOrd="7" destOrd="0" presId="urn:microsoft.com/office/officeart/2008/layout/VerticalAccentList"/>
    <dgm:cxn modelId="{0466F56A-E35A-4151-B787-9B0771794284}" type="presParOf" srcId="{6EF944AD-A492-42B9-A335-6CD7B942B02A}" destId="{1F464318-3614-4BC6-95FC-5BB216AE1F17}" srcOrd="5" destOrd="0" presId="urn:microsoft.com/office/officeart/2008/layout/VerticalAccentList"/>
    <dgm:cxn modelId="{C5555901-86E5-4A40-B1EF-18333D0F01EE}" type="presParOf" srcId="{6EF944AD-A492-42B9-A335-6CD7B942B02A}" destId="{63937272-1DD7-4BE3-9D91-3EF02DBF4107}" srcOrd="6" destOrd="0" presId="urn:microsoft.com/office/officeart/2008/layout/VerticalAccentList"/>
    <dgm:cxn modelId="{022152D3-EF0A-4EC1-9695-3AA2D646DE9E}" type="presParOf" srcId="{63937272-1DD7-4BE3-9D91-3EF02DBF4107}" destId="{7E9B5ABB-FA4C-42C4-8D71-549AAA19DC71}" srcOrd="0" destOrd="0" presId="urn:microsoft.com/office/officeart/2008/layout/VerticalAccentList"/>
    <dgm:cxn modelId="{CD300497-7187-4A83-AB09-7CF03C62FB8E}" type="presParOf" srcId="{6EF944AD-A492-42B9-A335-6CD7B942B02A}" destId="{BD322B9F-925D-418F-8262-4CD27037BABC}" srcOrd="7" destOrd="0" presId="urn:microsoft.com/office/officeart/2008/layout/VerticalAccentList"/>
    <dgm:cxn modelId="{2633B7B9-24EB-4ACA-AA88-685EBCDF9FB8}" type="presParOf" srcId="{BD322B9F-925D-418F-8262-4CD27037BABC}" destId="{01277FAC-8CB8-4042-A39C-5EB1E3D700AC}" srcOrd="0" destOrd="0" presId="urn:microsoft.com/office/officeart/2008/layout/VerticalAccentList"/>
    <dgm:cxn modelId="{8C6E0AD6-8AD5-4340-908A-1AF54A54C7D4}" type="presParOf" srcId="{BD322B9F-925D-418F-8262-4CD27037BABC}" destId="{236A5917-F47E-4CF7-B1F9-F4F074433AFA}" srcOrd="1" destOrd="0" presId="urn:microsoft.com/office/officeart/2008/layout/VerticalAccentList"/>
    <dgm:cxn modelId="{1B78AD4B-B8FD-4B8A-83C7-3184E1684432}" type="presParOf" srcId="{BD322B9F-925D-418F-8262-4CD27037BABC}" destId="{90FEA319-FB2D-4023-8E31-E5BA566F6D42}" srcOrd="2" destOrd="0" presId="urn:microsoft.com/office/officeart/2008/layout/VerticalAccentList"/>
    <dgm:cxn modelId="{98E3E351-73EC-48B9-840C-9E6354ADA029}" type="presParOf" srcId="{BD322B9F-925D-418F-8262-4CD27037BABC}" destId="{9F5FC6BE-EBB5-410B-9403-49B03B330FC2}" srcOrd="3" destOrd="0" presId="urn:microsoft.com/office/officeart/2008/layout/VerticalAccentList"/>
    <dgm:cxn modelId="{61555492-D0FE-4C5B-B38B-A718C9FDA4DA}" type="presParOf" srcId="{BD322B9F-925D-418F-8262-4CD27037BABC}" destId="{E3FA22EB-F912-4B58-8892-4276F7FD4F14}" srcOrd="4" destOrd="0" presId="urn:microsoft.com/office/officeart/2008/layout/VerticalAccentList"/>
    <dgm:cxn modelId="{EC39130D-4BD5-4F4C-84D0-7113151F9B69}" type="presParOf" srcId="{BD322B9F-925D-418F-8262-4CD27037BABC}" destId="{5FB0105B-749F-425B-9E0E-E72ADF21F779}" srcOrd="5" destOrd="0" presId="urn:microsoft.com/office/officeart/2008/layout/VerticalAccentList"/>
    <dgm:cxn modelId="{8AF44217-6E6E-4183-BBC7-14B9AAA355F5}" type="presParOf" srcId="{BD322B9F-925D-418F-8262-4CD27037BABC}" destId="{D24EA1AD-FE61-4B6A-9D97-31DA8CB767D0}" srcOrd="6" destOrd="0" presId="urn:microsoft.com/office/officeart/2008/layout/VerticalAccentList"/>
    <dgm:cxn modelId="{64FB711F-C60E-40C9-A555-2C9C0872B897}" type="presParOf" srcId="{BD322B9F-925D-418F-8262-4CD27037BABC}" destId="{1F68091C-1E5D-443E-908F-1504733F1D26}" srcOrd="7" destOrd="0" presId="urn:microsoft.com/office/officeart/2008/layout/VerticalAccentList"/>
    <dgm:cxn modelId="{EE6D8F62-56F6-42AC-A298-71FA4CCE66DB}" type="presParOf" srcId="{6EF944AD-A492-42B9-A335-6CD7B942B02A}" destId="{8AA9364C-B99D-4001-A0F4-5FA8124E51B0}" srcOrd="8" destOrd="0" presId="urn:microsoft.com/office/officeart/2008/layout/VerticalAccentList"/>
    <dgm:cxn modelId="{13252AFB-56C9-4755-8021-37F73F16078D}" type="presParOf" srcId="{6EF944AD-A492-42B9-A335-6CD7B942B02A}" destId="{DBA91116-0C7C-46A5-846C-6B556312DBCF}" srcOrd="9" destOrd="0" presId="urn:microsoft.com/office/officeart/2008/layout/VerticalAccentList"/>
    <dgm:cxn modelId="{27A15399-7A20-4609-819D-500C0C01CE43}" type="presParOf" srcId="{DBA91116-0C7C-46A5-846C-6B556312DBCF}" destId="{238BFF40-1EFE-460E-9F6F-9E53F3EE5D86}" srcOrd="0" destOrd="0" presId="urn:microsoft.com/office/officeart/2008/layout/VerticalAccentList"/>
    <dgm:cxn modelId="{B4E70FD6-41BD-4540-A454-F7A02D990FE4}" type="presParOf" srcId="{6EF944AD-A492-42B9-A335-6CD7B942B02A}" destId="{16F54B1D-E9BF-40FF-850E-4B0FF2B5179E}" srcOrd="10" destOrd="0" presId="urn:microsoft.com/office/officeart/2008/layout/VerticalAccentList"/>
    <dgm:cxn modelId="{3D967316-D2B0-479E-B0E0-721A4F147DB2}" type="presParOf" srcId="{16F54B1D-E9BF-40FF-850E-4B0FF2B5179E}" destId="{7DA0D272-14EA-4F10-BF32-B0436B7D34B4}" srcOrd="0" destOrd="0" presId="urn:microsoft.com/office/officeart/2008/layout/VerticalAccentList"/>
    <dgm:cxn modelId="{5A8BCEF8-1B76-47BB-B0C1-466A070D57F5}" type="presParOf" srcId="{16F54B1D-E9BF-40FF-850E-4B0FF2B5179E}" destId="{035FF785-2F23-4B88-BB00-F6B3F5FC5B86}" srcOrd="1" destOrd="0" presId="urn:microsoft.com/office/officeart/2008/layout/VerticalAccentList"/>
    <dgm:cxn modelId="{4A9C3CD4-788A-4742-9302-276203C30306}" type="presParOf" srcId="{16F54B1D-E9BF-40FF-850E-4B0FF2B5179E}" destId="{B3CEDD6F-17EC-486B-943A-E7E059079FE9}" srcOrd="2" destOrd="0" presId="urn:microsoft.com/office/officeart/2008/layout/VerticalAccentList"/>
    <dgm:cxn modelId="{F7E9896F-E0F7-4697-9651-1FCB3BEF3449}" type="presParOf" srcId="{16F54B1D-E9BF-40FF-850E-4B0FF2B5179E}" destId="{EA4BB821-F7C4-4AE2-8CE7-6D77A87188B1}" srcOrd="3" destOrd="0" presId="urn:microsoft.com/office/officeart/2008/layout/VerticalAccentList"/>
    <dgm:cxn modelId="{9F5F87F0-DD8E-413A-8343-AE5985141B21}" type="presParOf" srcId="{16F54B1D-E9BF-40FF-850E-4B0FF2B5179E}" destId="{6E18D553-96A0-492C-9E62-8EEBF75F75F4}" srcOrd="4" destOrd="0" presId="urn:microsoft.com/office/officeart/2008/layout/VerticalAccentList"/>
    <dgm:cxn modelId="{B1CF5E2A-E73A-4A26-B563-0459294890E0}" type="presParOf" srcId="{16F54B1D-E9BF-40FF-850E-4B0FF2B5179E}" destId="{A9945840-8A1E-40F6-BA36-5EB570184F60}" srcOrd="5" destOrd="0" presId="urn:microsoft.com/office/officeart/2008/layout/VerticalAccentList"/>
    <dgm:cxn modelId="{FCD87583-56AE-4CAB-91BF-B96DCB655ECD}" type="presParOf" srcId="{16F54B1D-E9BF-40FF-850E-4B0FF2B5179E}" destId="{BBE46F49-A5A4-477A-BF91-1ADA0DFC45EE}" srcOrd="6" destOrd="0" presId="urn:microsoft.com/office/officeart/2008/layout/VerticalAccentList"/>
    <dgm:cxn modelId="{5D067373-4CC8-4B47-854A-6926725D5C1C}" type="presParOf" srcId="{16F54B1D-E9BF-40FF-850E-4B0FF2B5179E}" destId="{15ECB71E-A313-494F-9CC1-D77FA0736BC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</a:t>
            </a: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&amp; </a:t>
            </a:r>
            <a:r>
              <a:rPr lang="en-US" sz="2730" b="1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Management</a:t>
            </a:r>
            <a:endParaRPr lang="en-US" sz="2730" b="1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24956" y="3271044"/>
            <a:ext cx="64119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36525" y="141428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gupta56@iit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glinton@iit.com" TargetMode="External"/><Relationship Id="rId2" Type="http://schemas.openxmlformats.org/officeDocument/2006/relationships/hyperlink" Target="mailto:Jsmith@ii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gupta56@iit.edu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developer-tools/sql-developer/downloads/index.html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421 – Data Modeling and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Aastha Gupta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Lecture 1</a:t>
            </a:r>
            <a:endParaRPr lang="en-US" altLang="en-US" sz="2400" dirty="0"/>
          </a:p>
          <a:p>
            <a:r>
              <a:rPr lang="en-US" sz="2400" dirty="0" smtClean="0"/>
              <a:t>August 21, 2017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772400" cy="4724400"/>
          </a:xfrm>
        </p:spPr>
        <p:txBody>
          <a:bodyPr/>
          <a:lstStyle/>
          <a:p>
            <a:r>
              <a:rPr lang="en-US" sz="2800" dirty="0"/>
              <a:t>Largely what will determine what you get out of this course is by your own research</a:t>
            </a:r>
          </a:p>
          <a:p>
            <a:r>
              <a:rPr lang="en-US" sz="2800" dirty="0"/>
              <a:t>I will guide you through the world of database– but I encourage you to branch out, read ahead.</a:t>
            </a:r>
          </a:p>
          <a:p>
            <a:r>
              <a:rPr lang="en-US" sz="2800" dirty="0"/>
              <a:t>If in doubt –</a:t>
            </a:r>
          </a:p>
          <a:p>
            <a:pPr lvl="1"/>
            <a:r>
              <a:rPr lang="en-US" dirty="0">
                <a:ea typeface="+mn-ea"/>
                <a:cs typeface="+mn-cs"/>
              </a:rPr>
              <a:t>Google the problem</a:t>
            </a:r>
          </a:p>
          <a:p>
            <a:pPr lvl="1"/>
            <a:r>
              <a:rPr lang="en-US" dirty="0">
                <a:ea typeface="+mn-ea"/>
                <a:cs typeface="+mn-cs"/>
              </a:rPr>
              <a:t>Send me an email</a:t>
            </a:r>
          </a:p>
          <a:p>
            <a:pPr lvl="1"/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Participation Confirmation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time attendance “confirm participation”</a:t>
            </a:r>
          </a:p>
          <a:p>
            <a:pPr lvl="1"/>
            <a:r>
              <a:rPr lang="en-US" altLang="en-US" dirty="0"/>
              <a:t>Post on discussion forum</a:t>
            </a:r>
          </a:p>
          <a:p>
            <a:pPr lvl="1"/>
            <a:r>
              <a:rPr lang="en-US" altLang="en-US" dirty="0"/>
              <a:t>Email </a:t>
            </a:r>
            <a:r>
              <a:rPr lang="en-US" altLang="en-US" dirty="0" smtClean="0"/>
              <a:t>me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Questions?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52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world is increasingly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driven by data… </a:t>
            </a:r>
            <a:endParaRPr lang="en-US" b="1" dirty="0" smtClean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US" altLang="en-US" b="1" dirty="0" smtClean="0"/>
          </a:p>
          <a:p>
            <a:pPr marL="0" indent="0">
              <a:buNone/>
            </a:pPr>
            <a:r>
              <a:rPr lang="en-US" dirty="0"/>
              <a:t>This class teaches </a:t>
            </a:r>
            <a:r>
              <a:rPr lang="en-US" b="1" dirty="0"/>
              <a:t>the basics </a:t>
            </a:r>
            <a:r>
              <a:rPr lang="en-US" dirty="0"/>
              <a:t>of how to use &amp; manage data.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8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81200"/>
            <a:ext cx="1162050" cy="1162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3962400" cy="13517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2600"/>
            <a:ext cx="4597400" cy="176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677" y="4038600"/>
            <a:ext cx="2163119" cy="21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838200"/>
          </a:xfrm>
        </p:spPr>
        <p:txBody>
          <a:bodyPr/>
          <a:lstStyle/>
          <a:p>
            <a:r>
              <a:rPr lang="en-US" sz="3200" dirty="0"/>
              <a:t>Big Data Landscape… </a:t>
            </a:r>
            <a:br>
              <a:rPr lang="en-US" sz="3200" dirty="0"/>
            </a:br>
            <a:r>
              <a:rPr lang="en-US" sz="3200" dirty="0"/>
              <a:t>Infrastructure is Changing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828" b="3909"/>
          <a:stretch/>
        </p:blipFill>
        <p:spPr>
          <a:xfrm>
            <a:off x="990600" y="1913681"/>
            <a:ext cx="7696200" cy="41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the course is about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Discuss </a:t>
            </a:r>
            <a:r>
              <a:rPr lang="en-US" sz="2800" i="1" dirty="0">
                <a:solidFill>
                  <a:srgbClr val="FF0000"/>
                </a:solidFill>
              </a:rPr>
              <a:t>fundamentals of data management</a:t>
            </a:r>
          </a:p>
          <a:p>
            <a:pPr lvl="1"/>
            <a:r>
              <a:rPr lang="en-US" sz="2400" dirty="0"/>
              <a:t>How to design databases, query databases, build applications with them.</a:t>
            </a:r>
          </a:p>
          <a:p>
            <a:pPr lvl="1"/>
            <a:r>
              <a:rPr lang="en-US" sz="2400" dirty="0"/>
              <a:t>How to debug them when they go wrong!</a:t>
            </a:r>
          </a:p>
          <a:p>
            <a:pPr lvl="1"/>
            <a:r>
              <a:rPr lang="en-US" sz="2400" u="sng" dirty="0"/>
              <a:t>Not</a:t>
            </a:r>
            <a:r>
              <a:rPr lang="en-US" sz="2400" dirty="0"/>
              <a:t> how to be a DBA or how to tune Oracle </a:t>
            </a:r>
            <a:r>
              <a:rPr lang="en-US" sz="2400" dirty="0" smtClean="0"/>
              <a:t>12g or MySQL</a:t>
            </a:r>
            <a:endParaRPr lang="en-US" dirty="0"/>
          </a:p>
          <a:p>
            <a:r>
              <a:rPr lang="en-US" dirty="0"/>
              <a:t>We’ll cover </a:t>
            </a:r>
            <a:r>
              <a:rPr lang="en-US" i="1" dirty="0">
                <a:solidFill>
                  <a:srgbClr val="FF0000"/>
                </a:solidFill>
              </a:rPr>
              <a:t>how database management systems 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you</a:t>
            </a:r>
            <a:r>
              <a:rPr lang="en-US" dirty="0"/>
              <a:t> study databases?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696200" cy="4724400"/>
          </a:xfrm>
        </p:spPr>
        <p:txBody>
          <a:bodyPr/>
          <a:lstStyle/>
          <a:p>
            <a:r>
              <a:rPr lang="en-US" b="1" dirty="0" smtClean="0"/>
              <a:t>$$$:</a:t>
            </a:r>
          </a:p>
          <a:p>
            <a:pPr lvl="1"/>
            <a:r>
              <a:rPr lang="en-US" dirty="0"/>
              <a:t>Startups need DB talent right away = low employee #</a:t>
            </a:r>
          </a:p>
          <a:p>
            <a:pPr lvl="1"/>
            <a:r>
              <a:rPr lang="en-US" dirty="0"/>
              <a:t>Massive industry</a:t>
            </a:r>
            <a:r>
              <a:rPr lang="en-US" dirty="0" smtClean="0"/>
              <a:t>…</a:t>
            </a:r>
          </a:p>
          <a:p>
            <a:r>
              <a:rPr lang="en-US" b="1" dirty="0"/>
              <a:t>Intellectual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Science: data poor to data rich</a:t>
            </a:r>
          </a:p>
          <a:p>
            <a:pPr lvl="2"/>
            <a:r>
              <a:rPr lang="en-US" dirty="0"/>
              <a:t>No idea how to handle the data!</a:t>
            </a:r>
          </a:p>
          <a:p>
            <a:pPr lvl="1"/>
            <a:r>
              <a:rPr lang="en-US" dirty="0"/>
              <a:t>Fundamental ideas to/from all of CS: </a:t>
            </a:r>
          </a:p>
          <a:p>
            <a:pPr lvl="2"/>
            <a:r>
              <a:rPr lang="en-US" dirty="0"/>
              <a:t>Systems, theory, AI, logic, stats, analysis….</a:t>
            </a:r>
          </a:p>
          <a:p>
            <a:endParaRPr lang="en-US" b="1" dirty="0" smtClean="0"/>
          </a:p>
          <a:p>
            <a:pPr marL="17938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71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is information that needs to be recorded. These are facts related to objects in consideration.	</a:t>
            </a:r>
          </a:p>
          <a:p>
            <a:pPr lvl="1"/>
            <a:r>
              <a:rPr lang="en-US" dirty="0" smtClean="0"/>
              <a:t>Name, Age, Date of Birth are examples of data related to a person.</a:t>
            </a:r>
          </a:p>
          <a:p>
            <a:pPr lvl="1"/>
            <a:r>
              <a:rPr lang="en-US" dirty="0" smtClean="0"/>
              <a:t>Student Name, Student ID, Course Number, Address, Phone Number are examples of data related to a university.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database </a:t>
            </a:r>
            <a:r>
              <a:rPr lang="en-US" dirty="0" smtClean="0"/>
              <a:t>is a systematic or organized collection of logically related data. </a:t>
            </a:r>
          </a:p>
          <a:p>
            <a:r>
              <a:rPr lang="en-US" dirty="0" smtClean="0"/>
              <a:t>Organizations store data in different formats on various media like</a:t>
            </a:r>
          </a:p>
          <a:p>
            <a:pPr lvl="1"/>
            <a:r>
              <a:rPr lang="en-US" dirty="0" smtClean="0"/>
              <a:t>Hard copy in a filing cabinet</a:t>
            </a:r>
          </a:p>
          <a:p>
            <a:pPr lvl="1"/>
            <a:r>
              <a:rPr lang="en-US" dirty="0" smtClean="0"/>
              <a:t>Data in electronic spreadsheet</a:t>
            </a:r>
          </a:p>
          <a:p>
            <a:pPr lvl="1"/>
            <a:r>
              <a:rPr lang="en-US" dirty="0" smtClean="0"/>
              <a:t>Or in databases</a:t>
            </a:r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 database:</a:t>
            </a:r>
          </a:p>
          <a:p>
            <a:pPr lvl="1"/>
            <a:r>
              <a:rPr lang="en-US" dirty="0" smtClean="0"/>
              <a:t>Persistent – data is stored on a stable medium</a:t>
            </a:r>
          </a:p>
          <a:p>
            <a:pPr lvl="1"/>
            <a:r>
              <a:rPr lang="en-US" dirty="0" smtClean="0"/>
              <a:t>Shared – has multiple uses and interested users</a:t>
            </a:r>
          </a:p>
          <a:p>
            <a:pPr lvl="1"/>
            <a:r>
              <a:rPr lang="en-US" dirty="0" smtClean="0"/>
              <a:t>Inter-Related – forms a bigger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</a:p>
          <a:p>
            <a:r>
              <a:rPr lang="en-US" dirty="0" smtClean="0"/>
              <a:t>Introduction to databases</a:t>
            </a:r>
          </a:p>
          <a:p>
            <a:r>
              <a:rPr lang="en-US" dirty="0" smtClean="0"/>
              <a:t>Overview of DBMS topics: key concepts, architecture and related terminology</a:t>
            </a:r>
          </a:p>
        </p:txBody>
      </p:sp>
    </p:spTree>
    <p:extLst>
      <p:ext uri="{BB962C8B-B14F-4D97-AF65-F5344CB8AC3E}">
        <p14:creationId xmlns:p14="http://schemas.microsoft.com/office/powerpoint/2010/main" val="33830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Management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5181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database management system </a:t>
            </a:r>
            <a:r>
              <a:rPr lang="en-US" dirty="0" smtClean="0"/>
              <a:t>(DBMS) is a collection of programs or software components which enable users to</a:t>
            </a:r>
          </a:p>
          <a:p>
            <a:pPr lvl="1"/>
            <a:r>
              <a:rPr lang="en-US" dirty="0" smtClean="0"/>
              <a:t>define the database</a:t>
            </a:r>
          </a:p>
          <a:p>
            <a:pPr lvl="1"/>
            <a:r>
              <a:rPr lang="en-US" dirty="0" smtClean="0"/>
              <a:t>construct the database</a:t>
            </a:r>
          </a:p>
          <a:p>
            <a:pPr lvl="1"/>
            <a:r>
              <a:rPr lang="en-US" dirty="0" smtClean="0"/>
              <a:t>manipulate the data</a:t>
            </a:r>
          </a:p>
          <a:p>
            <a:pPr lvl="1"/>
            <a:r>
              <a:rPr lang="en-US" dirty="0" smtClean="0"/>
              <a:t>share or retrieve data</a:t>
            </a:r>
          </a:p>
          <a:p>
            <a:pPr lvl="1"/>
            <a:r>
              <a:rPr lang="en-US" dirty="0" smtClean="0"/>
              <a:t>maintain the database</a:t>
            </a:r>
          </a:p>
          <a:p>
            <a:pPr lvl="1"/>
            <a:r>
              <a:rPr lang="en-US" dirty="0" smtClean="0"/>
              <a:t>and control access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Management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876800"/>
          </a:xfrm>
        </p:spPr>
        <p:txBody>
          <a:bodyPr/>
          <a:lstStyle/>
          <a:p>
            <a:r>
              <a:rPr lang="en-US" sz="2800" dirty="0" smtClean="0"/>
              <a:t>Database and DBMS software together form a database system.</a:t>
            </a:r>
          </a:p>
          <a:p>
            <a:r>
              <a:rPr lang="en-US" sz="2800" dirty="0" smtClean="0"/>
              <a:t>DBMS was first implemented in 1960s.</a:t>
            </a:r>
          </a:p>
          <a:p>
            <a:r>
              <a:rPr lang="en-US" sz="2800" dirty="0" smtClean="0"/>
              <a:t>First DBMS in history was implemented by Charles Bachman  (Integrated data store)</a:t>
            </a:r>
          </a:p>
          <a:p>
            <a:r>
              <a:rPr lang="en-US" sz="2800" dirty="0" smtClean="0"/>
              <a:t>Examples of DBMS: Oracle, MS Access, MySQL, SQL Server.</a:t>
            </a:r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</a:t>
            </a:r>
            <a:r>
              <a:rPr lang="en-US" altLang="en-US" dirty="0" smtClean="0"/>
              <a:t>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524000" y="2114550"/>
            <a:ext cx="2971800" cy="838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Database Application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0" y="3810000"/>
            <a:ext cx="7162799" cy="838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Database Management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System (DBMS)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096000" y="2114550"/>
            <a:ext cx="2133600" cy="914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User</a:t>
            </a:r>
          </a:p>
        </p:txBody>
      </p:sp>
      <p:pic>
        <p:nvPicPr>
          <p:cNvPr id="7" name="Picture 2" descr="Image result for 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2" y="5334000"/>
            <a:ext cx="1428751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 bwMode="auto">
          <a:xfrm>
            <a:off x="2609850" y="2962275"/>
            <a:ext cx="266700" cy="781050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Up-Down Arrow 9"/>
          <p:cNvSpPr/>
          <p:nvPr/>
        </p:nvSpPr>
        <p:spPr bwMode="auto">
          <a:xfrm>
            <a:off x="7029450" y="3000375"/>
            <a:ext cx="266700" cy="781050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Up-Down Arrow 10"/>
          <p:cNvSpPr/>
          <p:nvPr/>
        </p:nvSpPr>
        <p:spPr bwMode="auto">
          <a:xfrm>
            <a:off x="4972049" y="4648200"/>
            <a:ext cx="266700" cy="781050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Up-Down Arrow 11"/>
          <p:cNvSpPr/>
          <p:nvPr/>
        </p:nvSpPr>
        <p:spPr bwMode="auto">
          <a:xfrm rot="5400000">
            <a:off x="5148262" y="1795462"/>
            <a:ext cx="266700" cy="1476376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file-system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Early data processing systems used files of data in text form</a:t>
            </a:r>
          </a:p>
          <a:p>
            <a:r>
              <a:rPr lang="en-US" altLang="en-US" dirty="0"/>
              <a:t>Problem: </a:t>
            </a:r>
            <a:r>
              <a:rPr lang="en-US" altLang="en-US" dirty="0" smtClean="0"/>
              <a:t>this led to</a:t>
            </a:r>
            <a:endParaRPr lang="en-US" altLang="en-US" dirty="0"/>
          </a:p>
          <a:p>
            <a:pPr lvl="1"/>
            <a:r>
              <a:rPr lang="en-US" altLang="en-US" dirty="0" smtClean="0"/>
              <a:t>Data isolation</a:t>
            </a:r>
          </a:p>
          <a:p>
            <a:pPr lvl="1"/>
            <a:r>
              <a:rPr lang="en-US" altLang="en-US" dirty="0" smtClean="0"/>
              <a:t>duplication </a:t>
            </a:r>
            <a:r>
              <a:rPr lang="en-US" altLang="en-US" dirty="0"/>
              <a:t>of data</a:t>
            </a:r>
          </a:p>
          <a:p>
            <a:pPr lvl="1"/>
            <a:r>
              <a:rPr lang="en-US" altLang="en-US" dirty="0"/>
              <a:t>excessive time for development and </a:t>
            </a:r>
            <a:r>
              <a:rPr lang="en-US" altLang="en-US" dirty="0" smtClean="0"/>
              <a:t>maintenance</a:t>
            </a:r>
          </a:p>
          <a:p>
            <a:pPr lvl="1"/>
            <a:r>
              <a:rPr lang="en-US" altLang="en-US" dirty="0" smtClean="0"/>
              <a:t>Application program dependency</a:t>
            </a:r>
            <a:endParaRPr lang="en-US" altLang="en-US" dirty="0"/>
          </a:p>
          <a:p>
            <a:pPr marL="579438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Need for 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876800"/>
          </a:xfrm>
        </p:spPr>
        <p:txBody>
          <a:bodyPr/>
          <a:lstStyle/>
          <a:p>
            <a:r>
              <a:rPr lang="en-US" sz="2800" dirty="0" smtClean="0"/>
              <a:t>Data Storage</a:t>
            </a:r>
          </a:p>
          <a:p>
            <a:r>
              <a:rPr lang="en-US" sz="2800" dirty="0" smtClean="0"/>
              <a:t>Data Retrieval</a:t>
            </a:r>
          </a:p>
        </p:txBody>
      </p:sp>
      <p:pic>
        <p:nvPicPr>
          <p:cNvPr id="4" name="Picture 2" descr="Image result for databa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76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35066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Data Storage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43400" y="4114800"/>
            <a:ext cx="381000" cy="8382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7850" y="3506656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Data Retrieva</a:t>
            </a:r>
            <a:r>
              <a:rPr lang="en-US" dirty="0"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9" name="Down Arrow 8"/>
          <p:cNvSpPr/>
          <p:nvPr/>
        </p:nvSpPr>
        <p:spPr bwMode="auto">
          <a:xfrm rot="10800000">
            <a:off x="5410200" y="4076700"/>
            <a:ext cx="381000" cy="8382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Data retrieval</a:t>
            </a:r>
            <a:r>
              <a:rPr lang="en-US" altLang="en-US" dirty="0" smtClean="0"/>
              <a:t>: </a:t>
            </a:r>
            <a:r>
              <a:rPr lang="en-US" altLang="en-US" i="1" dirty="0" smtClean="0">
                <a:solidFill>
                  <a:srgbClr val="FF0000"/>
                </a:solidFill>
              </a:rPr>
              <a:t>Declarative </a:t>
            </a:r>
            <a:endParaRPr lang="en-US" altLang="en-US" i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Find the students (names) who took </a:t>
            </a:r>
            <a:r>
              <a:rPr lang="en-US" altLang="en-US" dirty="0" smtClean="0"/>
              <a:t>ITMD 421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Find the students with GPA &gt; 3.5  </a:t>
            </a:r>
          </a:p>
          <a:p>
            <a:pPr lvl="1" eaLnBrk="1" hangingPunct="1">
              <a:buFont typeface="Monotype Sorts" charset="2"/>
              <a:buNone/>
            </a:pPr>
            <a:r>
              <a:rPr lang="en-US" altLang="en-US" sz="2400" dirty="0" smtClean="0"/>
              <a:t>For </a:t>
            </a:r>
            <a:r>
              <a:rPr lang="en-US" altLang="en-US" sz="2400" dirty="0"/>
              <a:t>every query we would need to write a program!</a:t>
            </a:r>
          </a:p>
          <a:p>
            <a:pPr eaLnBrk="1" hangingPunct="1"/>
            <a:r>
              <a:rPr lang="en-US" altLang="en-US" dirty="0" smtClean="0"/>
              <a:t>Want </a:t>
            </a:r>
            <a:r>
              <a:rPr lang="en-US" altLang="en-US" dirty="0"/>
              <a:t>database retrieval to be:</a:t>
            </a:r>
          </a:p>
          <a:p>
            <a:pPr lvl="1" eaLnBrk="1" hangingPunct="1"/>
            <a:r>
              <a:rPr lang="en-US" altLang="en-US" dirty="0"/>
              <a:t>Easy to write</a:t>
            </a:r>
          </a:p>
          <a:p>
            <a:pPr lvl="1" eaLnBrk="1" hangingPunct="1"/>
            <a:r>
              <a:rPr lang="en-US" altLang="en-US" dirty="0"/>
              <a:t>Executed efficiently</a:t>
            </a:r>
          </a:p>
          <a:p>
            <a:pPr marL="5794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305800" cy="5029200"/>
          </a:xfrm>
        </p:spPr>
        <p:txBody>
          <a:bodyPr/>
          <a:lstStyle/>
          <a:p>
            <a:r>
              <a:rPr lang="en-US" sz="2800" dirty="0"/>
              <a:t>Data integrity is the overall completeness, accuracy and consistency of data. 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following three integrity constraints are used in a relational database structure to achieve data integrity.</a:t>
            </a:r>
          </a:p>
          <a:p>
            <a:pPr lvl="1"/>
            <a:r>
              <a:rPr lang="en-US" sz="2400" dirty="0"/>
              <a:t>Entity Integrity</a:t>
            </a:r>
          </a:p>
          <a:p>
            <a:pPr lvl="1"/>
            <a:r>
              <a:rPr lang="en-US" sz="2400" dirty="0"/>
              <a:t>Referential Integrity</a:t>
            </a:r>
          </a:p>
          <a:p>
            <a:pPr lvl="1"/>
            <a:r>
              <a:rPr lang="en-US" sz="2400" dirty="0"/>
              <a:t>Domain Integrity</a:t>
            </a:r>
          </a:p>
          <a:p>
            <a:r>
              <a:rPr lang="en-US" sz="2800" dirty="0"/>
              <a:t>The concept of data integrity ensures that all data in a database can be traced and connected to other data</a:t>
            </a:r>
            <a:r>
              <a:rPr lang="en-US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157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Data </a:t>
            </a:r>
            <a:r>
              <a:rPr lang="en-US" altLang="en-US" sz="2400" dirty="0"/>
              <a:t>Integrity in flat file (file system) model</a:t>
            </a:r>
          </a:p>
          <a:p>
            <a:pPr lvl="1" eaLnBrk="1" hangingPunct="1"/>
            <a:r>
              <a:rPr lang="en-US" altLang="en-US" sz="2400" dirty="0"/>
              <a:t>Poor support for sharing: </a:t>
            </a:r>
          </a:p>
          <a:p>
            <a:pPr lvl="2" eaLnBrk="1" hangingPunct="1"/>
            <a:r>
              <a:rPr lang="en-US" altLang="en-US" dirty="0"/>
              <a:t>Simultaneous modifications</a:t>
            </a:r>
          </a:p>
          <a:p>
            <a:pPr lvl="1" eaLnBrk="1" hangingPunct="1"/>
            <a:r>
              <a:rPr lang="en-US" altLang="en-US" sz="2400" dirty="0"/>
              <a:t>Poor coping mechanisms for system crashes</a:t>
            </a:r>
          </a:p>
          <a:p>
            <a:pPr lvl="1" eaLnBrk="1" hangingPunct="1"/>
            <a:r>
              <a:rPr lang="en-US" altLang="en-US" sz="2400" dirty="0"/>
              <a:t>No means of Preventing Data Entry Errors (checks must be hard-coded in the programs)</a:t>
            </a:r>
          </a:p>
          <a:p>
            <a:pPr lvl="1" eaLnBrk="1" hangingPunct="1"/>
            <a:r>
              <a:rPr lang="en-US" altLang="en-US" sz="2400" dirty="0"/>
              <a:t>Security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problems</a:t>
            </a:r>
          </a:p>
          <a:p>
            <a:pPr eaLnBrk="1" hangingPunct="1"/>
            <a:r>
              <a:rPr lang="en-US" altLang="en-US" sz="2400" dirty="0"/>
              <a:t>Database systems offer solutions to all the above problems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648200"/>
          </a:xfrm>
        </p:spPr>
        <p:txBody>
          <a:bodyPr/>
          <a:lstStyle/>
          <a:p>
            <a:r>
              <a:rPr lang="en-US" altLang="en-US" i="1" dirty="0"/>
              <a:t>Redundancy</a:t>
            </a:r>
            <a:r>
              <a:rPr lang="en-US" altLang="en-US" dirty="0"/>
              <a:t> occurs when more than one record in a table stores the same information </a:t>
            </a:r>
          </a:p>
          <a:p>
            <a:pPr lvl="1"/>
            <a:r>
              <a:rPr lang="en-US" altLang="en-US" dirty="0"/>
              <a:t>Wastes space</a:t>
            </a:r>
          </a:p>
          <a:p>
            <a:pPr lvl="1"/>
            <a:r>
              <a:rPr lang="en-US" altLang="en-US" dirty="0"/>
              <a:t>Allows </a:t>
            </a:r>
            <a:r>
              <a:rPr lang="en-US" altLang="en-US" i="1" dirty="0"/>
              <a:t>modification, deletion, </a:t>
            </a:r>
            <a:r>
              <a:rPr lang="en-US" altLang="en-US" dirty="0"/>
              <a:t>and </a:t>
            </a:r>
            <a:r>
              <a:rPr lang="en-US" altLang="en-US" i="1" dirty="0"/>
              <a:t>insertion </a:t>
            </a:r>
            <a:r>
              <a:rPr lang="en-US" altLang="en-US" dirty="0"/>
              <a:t>anomalies</a:t>
            </a:r>
            <a:r>
              <a:rPr lang="en-US" altLang="en-US" i="1" dirty="0"/>
              <a:t> </a:t>
            </a:r>
            <a:endParaRPr lang="en-US" altLang="en-US" dirty="0"/>
          </a:p>
          <a:p>
            <a:r>
              <a:rPr lang="en-US" altLang="en-US" dirty="0"/>
              <a:t>Normalization removes redundancy by identifying and removing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5482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6482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We discussed about file system and its drawbacks over DBMS. What do you think are </a:t>
            </a:r>
            <a:r>
              <a:rPr lang="en-US" altLang="en-US" dirty="0" smtClean="0">
                <a:solidFill>
                  <a:srgbClr val="FF0000"/>
                </a:solidFill>
              </a:rPr>
              <a:t>advantages of DBMS?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Name: Aastha Gupta</a:t>
            </a:r>
          </a:p>
          <a:p>
            <a:r>
              <a:rPr lang="en-US" sz="2400" dirty="0" smtClean="0"/>
              <a:t>Phone: (857) 453-0107</a:t>
            </a:r>
          </a:p>
          <a:p>
            <a:r>
              <a:rPr lang="en-US" sz="2400" dirty="0" smtClean="0"/>
              <a:t>Email</a:t>
            </a:r>
            <a:r>
              <a:rPr lang="en-US" sz="2400" smtClean="0"/>
              <a:t>: </a:t>
            </a:r>
            <a:r>
              <a:rPr lang="en-US" sz="2400" smtClean="0">
                <a:hlinkClick r:id="rId2"/>
              </a:rPr>
              <a:t>agupta56@iit.edu</a:t>
            </a:r>
            <a:endParaRPr lang="en-US" sz="2400" smtClean="0"/>
          </a:p>
          <a:p>
            <a:r>
              <a:rPr lang="en-US" sz="2400" smtClean="0"/>
              <a:t>Office </a:t>
            </a:r>
            <a:r>
              <a:rPr lang="en-US" sz="2400" dirty="0" smtClean="0"/>
              <a:t>hours:</a:t>
            </a:r>
          </a:p>
          <a:p>
            <a:pPr lvl="1"/>
            <a:r>
              <a:rPr lang="en-US" sz="2400" dirty="0" smtClean="0"/>
              <a:t>Rice </a:t>
            </a:r>
            <a:r>
              <a:rPr lang="en-US" sz="2400" dirty="0"/>
              <a:t>Campus: Wednesday 10-12 pm, by appointment </a:t>
            </a:r>
            <a:endParaRPr lang="en-US" sz="2400" dirty="0" smtClean="0"/>
          </a:p>
          <a:p>
            <a:pPr lvl="1"/>
            <a:r>
              <a:rPr lang="en-US" sz="2400" dirty="0" smtClean="0"/>
              <a:t>Main </a:t>
            </a:r>
            <a:r>
              <a:rPr lang="en-US" sz="2400" dirty="0"/>
              <a:t>Campus: Before class, by appointment </a:t>
            </a:r>
            <a:endParaRPr lang="en-US" sz="2400" dirty="0" smtClean="0"/>
          </a:p>
          <a:p>
            <a:r>
              <a:rPr lang="en-US" sz="2400" dirty="0"/>
              <a:t>Google Hangout, on request.</a:t>
            </a:r>
          </a:p>
          <a:p>
            <a:r>
              <a:rPr lang="en-US" sz="2400" dirty="0" smtClean="0"/>
              <a:t>Email: </a:t>
            </a:r>
            <a:endParaRPr lang="en-US" sz="2400" dirty="0"/>
          </a:p>
          <a:p>
            <a:pPr lvl="1"/>
            <a:r>
              <a:rPr lang="en-US" sz="2400" dirty="0" smtClean="0"/>
              <a:t>Please begin subject line with “ITMD 421”</a:t>
            </a:r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599" y="1828800"/>
            <a:ext cx="7791261" cy="4744016"/>
          </a:xfrm>
        </p:spPr>
        <p:txBody>
          <a:bodyPr/>
          <a:lstStyle/>
          <a:p>
            <a:r>
              <a:rPr lang="en-US" dirty="0" smtClean="0"/>
              <a:t>Control Redundancy</a:t>
            </a:r>
          </a:p>
          <a:p>
            <a:r>
              <a:rPr lang="en-US" dirty="0" smtClean="0"/>
              <a:t>Avoid inconsistency</a:t>
            </a:r>
          </a:p>
          <a:p>
            <a:r>
              <a:rPr lang="en-US" dirty="0" smtClean="0"/>
              <a:t>Enforce data integrity</a:t>
            </a:r>
          </a:p>
          <a:p>
            <a:r>
              <a:rPr lang="en-US" dirty="0" smtClean="0"/>
              <a:t>Data Sharing</a:t>
            </a:r>
          </a:p>
          <a:p>
            <a:r>
              <a:rPr lang="en-US" dirty="0" smtClean="0"/>
              <a:t>Data Integration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/>
              <a:t>DBMS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599" y="1828800"/>
            <a:ext cx="7791261" cy="4744016"/>
          </a:xfrm>
        </p:spPr>
        <p:txBody>
          <a:bodyPr/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Database Security</a:t>
            </a:r>
          </a:p>
          <a:p>
            <a:r>
              <a:rPr lang="en-US" dirty="0" smtClean="0"/>
              <a:t>Atomicity</a:t>
            </a:r>
          </a:p>
          <a:p>
            <a:r>
              <a:rPr lang="en-US" dirty="0" smtClean="0"/>
              <a:t>Provide concurrent access</a:t>
            </a:r>
          </a:p>
          <a:p>
            <a:r>
              <a:rPr lang="en-US" dirty="0" smtClean="0"/>
              <a:t>Provide Backup and Recovery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2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Users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Administrators</a:t>
            </a:r>
          </a:p>
          <a:p>
            <a:r>
              <a:rPr lang="en-US" dirty="0" smtClean="0"/>
              <a:t>Database Designers</a:t>
            </a:r>
          </a:p>
          <a:p>
            <a:r>
              <a:rPr lang="en-US" dirty="0" smtClean="0"/>
              <a:t>End Users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Well-Designed DBMS makes many people happy!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DBMS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1156297"/>
              </p:ext>
            </p:extLst>
          </p:nvPr>
        </p:nvGraphicFramePr>
        <p:xfrm>
          <a:off x="914400" y="1752600"/>
          <a:ext cx="7239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Rarely used now.</a:t>
            </a:r>
          </a:p>
          <a:p>
            <a:r>
              <a:rPr lang="en-US" dirty="0" smtClean="0"/>
              <a:t>Employs the parent-child relationship of storing data</a:t>
            </a:r>
          </a:p>
          <a:p>
            <a:r>
              <a:rPr lang="en-US" dirty="0" smtClean="0"/>
              <a:t>Structure is like a tree with nodes representing records and branches representing fields.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more like cobweb or interconnected network of records.</a:t>
            </a:r>
          </a:p>
          <a:p>
            <a:r>
              <a:rPr lang="en-US" dirty="0" smtClean="0"/>
              <a:t>Parent-child relationship; however a child can have more than one parent.</a:t>
            </a:r>
          </a:p>
          <a:p>
            <a:r>
              <a:rPr lang="en-US" dirty="0" smtClean="0"/>
              <a:t>Parents are called occupier and children are called members.</a:t>
            </a:r>
          </a:p>
          <a:p>
            <a:r>
              <a:rPr lang="en-US" dirty="0" smtClean="0"/>
              <a:t>This supports many-to-many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876800"/>
          </a:xfrm>
        </p:spPr>
        <p:txBody>
          <a:bodyPr/>
          <a:lstStyle/>
          <a:p>
            <a:r>
              <a:rPr lang="en-US" dirty="0" smtClean="0"/>
              <a:t>The data is organized as logically independent table.</a:t>
            </a:r>
          </a:p>
          <a:p>
            <a:r>
              <a:rPr lang="en-US" dirty="0" smtClean="0"/>
              <a:t>Most popular and widely used</a:t>
            </a:r>
          </a:p>
          <a:p>
            <a:r>
              <a:rPr lang="en-US" dirty="0" smtClean="0"/>
              <a:t>Example – Oracle, MySQL, MS Access</a:t>
            </a:r>
          </a:p>
          <a:p>
            <a:r>
              <a:rPr lang="en-US" dirty="0" smtClean="0"/>
              <a:t>We work on RDBMS directly or through an application that supplies a interface. </a:t>
            </a:r>
          </a:p>
          <a:p>
            <a:pPr marL="0" indent="0">
              <a:buNone/>
            </a:pPr>
            <a:r>
              <a:rPr lang="en-US" dirty="0" smtClean="0"/>
              <a:t>	(SQL Developer Vs Blackboard)</a:t>
            </a:r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First introduced by Edgar F. </a:t>
            </a:r>
            <a:r>
              <a:rPr lang="en-US" altLang="en-US" dirty="0" err="1"/>
              <a:t>Codd</a:t>
            </a:r>
            <a:r>
              <a:rPr lang="en-US" altLang="en-US" dirty="0"/>
              <a:t> in 1970</a:t>
            </a:r>
          </a:p>
          <a:p>
            <a:pPr eaLnBrk="1" hangingPunct="1"/>
            <a:r>
              <a:rPr lang="en-US" altLang="en-US" dirty="0" smtClean="0"/>
              <a:t>Data is </a:t>
            </a:r>
            <a:r>
              <a:rPr lang="en-US" altLang="en-US" dirty="0"/>
              <a:t>made up of two-dimensional tables called </a:t>
            </a:r>
            <a:r>
              <a:rPr lang="en-US" altLang="en-US" i="1" dirty="0" smtClean="0">
                <a:solidFill>
                  <a:srgbClr val="FF0000"/>
                </a:solidFill>
              </a:rPr>
              <a:t>relations</a:t>
            </a:r>
            <a:r>
              <a:rPr lang="en-US" altLang="en-US" i="1" dirty="0" smtClean="0"/>
              <a:t>.</a:t>
            </a:r>
          </a:p>
          <a:p>
            <a:r>
              <a:rPr lang="en-US" altLang="en-US" dirty="0"/>
              <a:t>Relationships between tables are given by </a:t>
            </a:r>
            <a:r>
              <a:rPr lang="en-US" altLang="en-US" dirty="0">
                <a:solidFill>
                  <a:srgbClr val="FF0000"/>
                </a:solidFill>
              </a:rPr>
              <a:t>shared </a:t>
            </a:r>
            <a:r>
              <a:rPr lang="en-US" altLang="en-US" i="1" dirty="0" smtClean="0">
                <a:solidFill>
                  <a:srgbClr val="FF0000"/>
                </a:solidFill>
              </a:rPr>
              <a:t>keys.</a:t>
            </a:r>
            <a:endParaRPr lang="en-US" altLang="en-US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Rules exist for dividing data among </a:t>
            </a:r>
            <a:r>
              <a:rPr lang="en-US" altLang="en-US" dirty="0" smtClean="0"/>
              <a:t>tables</a:t>
            </a:r>
          </a:p>
          <a:p>
            <a:r>
              <a:rPr lang="en-US" altLang="en-US" dirty="0"/>
              <a:t>A standardized query language (SQL)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3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01275"/>
              </p:ext>
            </p:extLst>
          </p:nvPr>
        </p:nvGraphicFramePr>
        <p:xfrm>
          <a:off x="1447800" y="2438400"/>
          <a:ext cx="7162800" cy="323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/>
                <a:gridCol w="1360932"/>
                <a:gridCol w="1289304"/>
                <a:gridCol w="1790700"/>
                <a:gridCol w="1432560"/>
              </a:tblGrid>
              <a:tr h="126844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ID-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 First Name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 Last Name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 </a:t>
                      </a:r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EmailId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 Phone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Number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830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A203467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John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Smith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hlinkClick r:id="rId2"/>
                        </a:rPr>
                        <a:t>jsmith@iit.com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785-524-2574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482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A679345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Greg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Linton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hlinkClick r:id="rId3"/>
                        </a:rPr>
                        <a:t>glinton@iit.com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457-789-1453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482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A452813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Aastha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Gupta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hlinkClick r:id="rId4"/>
                        </a:rPr>
                        <a:t>agupta56@iit.edu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143-781-2654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53200" y="1905000"/>
            <a:ext cx="533400" cy="5334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086600" y="1905000"/>
            <a:ext cx="838200" cy="5334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505700" y="18288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Attributes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1600200" y="5410200"/>
            <a:ext cx="533400" cy="7620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1600200" y="4724400"/>
            <a:ext cx="266700" cy="14478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9906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Records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6096001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800" dirty="0">
                <a:latin typeface="Calibri" panose="020F0502020204030204" pitchFamily="34" charset="0"/>
              </a:rPr>
              <a:t>This whole table is an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instance</a:t>
            </a:r>
            <a:r>
              <a:rPr lang="en-US" altLang="en-US" sz="1800" dirty="0">
                <a:latin typeface="Calibri" panose="020F0502020204030204" pitchFamily="34" charset="0"/>
              </a:rPr>
              <a:t> of the </a:t>
            </a:r>
            <a:r>
              <a:rPr lang="en-US" altLang="en-US" sz="1800" dirty="0" smtClean="0">
                <a:latin typeface="Calibri" panose="020F0502020204030204" pitchFamily="34" charset="0"/>
              </a:rPr>
              <a:t>Student schema</a:t>
            </a:r>
            <a:r>
              <a:rPr lang="en-US" altLang="en-US" sz="1800" dirty="0">
                <a:latin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2438400" y="5410200"/>
            <a:ext cx="0" cy="946666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209800" y="63568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5698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Each row of a relation is a </a:t>
            </a:r>
            <a:r>
              <a:rPr lang="en-US" altLang="en-US" sz="2800" i="1" dirty="0"/>
              <a:t>tuple </a:t>
            </a:r>
            <a:r>
              <a:rPr lang="en-US" altLang="en-US" sz="2800" dirty="0"/>
              <a:t>(or </a:t>
            </a:r>
            <a:r>
              <a:rPr lang="en-US" altLang="en-US" sz="2800" i="1" dirty="0"/>
              <a:t>record</a:t>
            </a:r>
            <a:r>
              <a:rPr lang="en-US" altLang="en-US" sz="2800" dirty="0"/>
              <a:t>), representing one instance of that entity</a:t>
            </a:r>
          </a:p>
          <a:p>
            <a:pPr eaLnBrk="1" hangingPunct="1"/>
            <a:r>
              <a:rPr lang="en-US" altLang="en-US" sz="2800" dirty="0"/>
              <a:t>Each column of a relation is an </a:t>
            </a:r>
            <a:r>
              <a:rPr lang="en-US" altLang="en-US" sz="2800" i="1" dirty="0"/>
              <a:t>attribute</a:t>
            </a:r>
            <a:r>
              <a:rPr lang="en-US" altLang="en-US" sz="2800" dirty="0"/>
              <a:t> for which each tuple has a value assigned</a:t>
            </a:r>
          </a:p>
          <a:p>
            <a:pPr lvl="1" eaLnBrk="1" hangingPunct="1"/>
            <a:r>
              <a:rPr lang="en-US" altLang="en-US" sz="2400" dirty="0"/>
              <a:t>Each attribute has a </a:t>
            </a:r>
            <a:r>
              <a:rPr lang="en-US" altLang="en-US" sz="2400" i="1" dirty="0"/>
              <a:t>domain</a:t>
            </a:r>
            <a:r>
              <a:rPr lang="en-US" altLang="en-US" sz="2400" dirty="0"/>
              <a:t> from which its values are taken</a:t>
            </a:r>
          </a:p>
          <a:p>
            <a:pPr lvl="1" eaLnBrk="1" hangingPunct="1"/>
            <a:r>
              <a:rPr lang="en-US" altLang="en-US" sz="2400" dirty="0"/>
              <a:t>A domain consists of </a:t>
            </a:r>
            <a:r>
              <a:rPr lang="en-US" altLang="en-US" sz="2400" i="1" dirty="0"/>
              <a:t>atomic</a:t>
            </a:r>
            <a:r>
              <a:rPr lang="en-US" altLang="en-US" sz="2400" dirty="0"/>
              <a:t> values – no multi-valued or divisible attributes are allowed</a:t>
            </a:r>
          </a:p>
          <a:p>
            <a:pPr lvl="1" eaLnBrk="1" hangingPunct="1"/>
            <a:r>
              <a:rPr lang="en-US" altLang="en-US" sz="2400" dirty="0"/>
              <a:t>Missing/unknown values are indicated by NULL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4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3600" dirty="0" smtClean="0"/>
              <a:t>Course Website</a:t>
            </a:r>
          </a:p>
          <a:p>
            <a:pPr lvl="1"/>
            <a:r>
              <a:rPr lang="en-US" sz="3200" dirty="0" smtClean="0"/>
              <a:t>www.blackboard.iit.edu</a:t>
            </a:r>
          </a:p>
        </p:txBody>
      </p:sp>
    </p:spTree>
    <p:extLst>
      <p:ext uri="{BB962C8B-B14F-4D97-AF65-F5344CB8AC3E}">
        <p14:creationId xmlns:p14="http://schemas.microsoft.com/office/powerpoint/2010/main" val="27211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 Schema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876800"/>
          </a:xfrm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i="1" dirty="0"/>
              <a:t>relation schema</a:t>
            </a:r>
            <a:r>
              <a:rPr lang="en-US" altLang="en-US" sz="2800" dirty="0"/>
              <a:t> of consists of the name of a relation followed by a list of its attributes </a:t>
            </a:r>
          </a:p>
          <a:p>
            <a:pPr lvl="1"/>
            <a:r>
              <a:rPr lang="en-US" altLang="en-US" sz="2400" dirty="0"/>
              <a:t>e.g., STUDENT(</a:t>
            </a:r>
            <a:r>
              <a:rPr lang="en-US" altLang="en-US" sz="2400" u="sng" dirty="0"/>
              <a:t>ID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FirstName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LastName</a:t>
            </a:r>
            <a:r>
              <a:rPr lang="en-US" altLang="en-US" sz="2400" dirty="0"/>
              <a:t>)</a:t>
            </a:r>
          </a:p>
          <a:p>
            <a:r>
              <a:rPr lang="en-US" altLang="en-US" sz="2800" dirty="0"/>
              <a:t>Each attribute must have its domain specified</a:t>
            </a:r>
          </a:p>
          <a:p>
            <a:pPr lvl="1"/>
            <a:r>
              <a:rPr lang="en-US" altLang="en-US" sz="2400" dirty="0"/>
              <a:t>e.g., ID is a seven-digit number, </a:t>
            </a:r>
            <a:r>
              <a:rPr lang="en-US" altLang="en-US" sz="2400" dirty="0" err="1"/>
              <a:t>FirstName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LastName</a:t>
            </a:r>
            <a:r>
              <a:rPr lang="en-US" altLang="en-US" sz="2400" dirty="0"/>
              <a:t> are both strings of length at most 20</a:t>
            </a:r>
          </a:p>
          <a:p>
            <a:r>
              <a:rPr lang="en-US" altLang="en-US" sz="2800" dirty="0"/>
              <a:t>Can also be represented graphically as a row of rectangles, one for each attribute</a:t>
            </a:r>
          </a:p>
        </p:txBody>
      </p:sp>
    </p:spTree>
    <p:extLst>
      <p:ext uri="{BB962C8B-B14F-4D97-AF65-F5344CB8AC3E}">
        <p14:creationId xmlns:p14="http://schemas.microsoft.com/office/powerpoint/2010/main" val="17698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VS Snapshot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The schemas describe the structure of the database, but do not tell us what is in </a:t>
            </a:r>
            <a:r>
              <a:rPr lang="en-US" altLang="en-US" dirty="0" smtClean="0"/>
              <a:t>it. It is the </a:t>
            </a:r>
            <a:r>
              <a:rPr lang="en-US" altLang="en-US" i="1" dirty="0" smtClean="0">
                <a:solidFill>
                  <a:srgbClr val="FF0000"/>
                </a:solidFill>
              </a:rPr>
              <a:t>process of defining</a:t>
            </a:r>
            <a:r>
              <a:rPr lang="en-US" altLang="en-US" dirty="0" smtClean="0"/>
              <a:t> the database.</a:t>
            </a:r>
          </a:p>
          <a:p>
            <a:pPr eaLnBrk="1" hangingPunct="1"/>
            <a:r>
              <a:rPr lang="en-US" altLang="en-US" dirty="0"/>
              <a:t>The particular data stored in the database at some point in time make up a </a:t>
            </a:r>
            <a:r>
              <a:rPr lang="en-US" altLang="en-US" i="1" dirty="0"/>
              <a:t>snapshot</a:t>
            </a:r>
            <a:r>
              <a:rPr lang="en-US" altLang="en-US" dirty="0"/>
              <a:t> (or </a:t>
            </a:r>
            <a:r>
              <a:rPr lang="en-US" altLang="en-US" i="1" dirty="0"/>
              <a:t>database</a:t>
            </a:r>
            <a:r>
              <a:rPr lang="en-US" altLang="en-US" dirty="0"/>
              <a:t> </a:t>
            </a:r>
            <a:r>
              <a:rPr lang="en-US" altLang="en-US" i="1" dirty="0"/>
              <a:t>state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. </a:t>
            </a:r>
            <a:r>
              <a:rPr lang="en-US" altLang="en-US" dirty="0"/>
              <a:t>It is the </a:t>
            </a:r>
            <a:r>
              <a:rPr lang="en-US" altLang="en-US" i="1" dirty="0">
                <a:solidFill>
                  <a:srgbClr val="FF0000"/>
                </a:solidFill>
              </a:rPr>
              <a:t>process of </a:t>
            </a:r>
            <a:r>
              <a:rPr lang="en-US" altLang="en-US" i="1" dirty="0" smtClean="0">
                <a:solidFill>
                  <a:srgbClr val="FF0000"/>
                </a:solidFill>
              </a:rPr>
              <a:t>populating </a:t>
            </a:r>
            <a:r>
              <a:rPr lang="en-US" altLang="en-US" dirty="0" smtClean="0"/>
              <a:t>the </a:t>
            </a:r>
            <a:r>
              <a:rPr lang="en-US" altLang="en-US" dirty="0"/>
              <a:t>database.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RDBMS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data program capability.</a:t>
            </a:r>
          </a:p>
          <a:p>
            <a:r>
              <a:rPr lang="en-US" dirty="0" smtClean="0"/>
              <a:t>They use objects.</a:t>
            </a:r>
          </a:p>
          <a:p>
            <a:r>
              <a:rPr lang="en-US" dirty="0" smtClean="0"/>
              <a:t>Each object consists of 2 elements –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one of the major features of database systems.</a:t>
            </a:r>
          </a:p>
          <a:p>
            <a:r>
              <a:rPr lang="en-US" dirty="0" smtClean="0"/>
              <a:t>Data Abstraction is hiding the irrelevant details from the user and providing an abstract view.</a:t>
            </a:r>
          </a:p>
        </p:txBody>
      </p:sp>
    </p:spTree>
    <p:extLst>
      <p:ext uri="{BB962C8B-B14F-4D97-AF65-F5344CB8AC3E}">
        <p14:creationId xmlns:p14="http://schemas.microsoft.com/office/powerpoint/2010/main" val="2166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2" name="AutoShape 2" descr="Image result for crossroads black and w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39" y="2686050"/>
            <a:ext cx="2944161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971800" y="5029200"/>
            <a:ext cx="4019575" cy="1143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View Level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Highest Level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2686050"/>
            <a:ext cx="2895600" cy="20383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Logical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Level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Next higher Level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What data are stored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 in terms of small numbers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Used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by DBA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1999" y="2686050"/>
            <a:ext cx="2542239" cy="20574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Physical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Level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Lowest Level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How data are stored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 Structure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Tier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5029200"/>
          </a:xfrm>
        </p:spPr>
        <p:txBody>
          <a:bodyPr/>
          <a:lstStyle/>
          <a:p>
            <a:r>
              <a:rPr lang="en-US" dirty="0" smtClean="0"/>
              <a:t>External level</a:t>
            </a:r>
          </a:p>
          <a:p>
            <a:pPr lvl="1"/>
            <a:r>
              <a:rPr lang="en-US" dirty="0" smtClean="0"/>
              <a:t>This describes the end user of the data.</a:t>
            </a:r>
          </a:p>
          <a:p>
            <a:pPr lvl="1"/>
            <a:r>
              <a:rPr lang="en-US" dirty="0" smtClean="0"/>
              <a:t>The end user interacts with the system through a graphical interface and is not aware where the actual data resides.</a:t>
            </a:r>
          </a:p>
          <a:p>
            <a:pPr lvl="1"/>
            <a:r>
              <a:rPr lang="en-US" dirty="0" smtClean="0"/>
              <a:t>Different users can have different views of the data displayed.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Tier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5029200"/>
          </a:xfrm>
        </p:spPr>
        <p:txBody>
          <a:bodyPr/>
          <a:lstStyle/>
          <a:p>
            <a:r>
              <a:rPr lang="en-US" dirty="0" smtClean="0"/>
              <a:t>Conceptual level</a:t>
            </a:r>
          </a:p>
          <a:p>
            <a:pPr lvl="1"/>
            <a:r>
              <a:rPr lang="en-US" dirty="0" smtClean="0"/>
              <a:t>This describes structure of the database but hides the details of the physical storage of the data.</a:t>
            </a:r>
          </a:p>
          <a:p>
            <a:pPr lvl="1"/>
            <a:r>
              <a:rPr lang="en-US" dirty="0" smtClean="0"/>
              <a:t>This level describes the entities, relationships, data types and constraints.</a:t>
            </a:r>
          </a:p>
          <a:p>
            <a:pPr lvl="1"/>
            <a:r>
              <a:rPr lang="en-US" dirty="0" smtClean="0"/>
              <a:t>Database Administrators work on this level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Tier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5029200"/>
          </a:xfrm>
        </p:spPr>
        <p:txBody>
          <a:bodyPr/>
          <a:lstStyle/>
          <a:p>
            <a:r>
              <a:rPr lang="en-US" dirty="0" smtClean="0"/>
              <a:t>Physical level</a:t>
            </a:r>
          </a:p>
          <a:p>
            <a:pPr lvl="1"/>
            <a:r>
              <a:rPr lang="en-US" dirty="0" smtClean="0"/>
              <a:t>This constitutes the actual storage of the data in the database with their access paths.</a:t>
            </a:r>
          </a:p>
          <a:p>
            <a:pPr marL="57943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do not need to worry about </a:t>
            </a:r>
            <a:r>
              <a:rPr lang="en-US" i="1" dirty="0"/>
              <a:t>how the data is structured and stored</a:t>
            </a:r>
          </a:p>
          <a:p>
            <a:r>
              <a:rPr lang="en-US" dirty="0" smtClean="0"/>
              <a:t>Data is independent but mapped to each other.</a:t>
            </a:r>
          </a:p>
          <a:p>
            <a:pPr lvl="1"/>
            <a:r>
              <a:rPr lang="en-US" dirty="0" smtClean="0"/>
              <a:t>Logical data independence</a:t>
            </a:r>
          </a:p>
          <a:p>
            <a:pPr lvl="1"/>
            <a:r>
              <a:rPr lang="en-US" dirty="0" smtClean="0"/>
              <a:t>Physical data </a:t>
            </a:r>
            <a:r>
              <a:rPr lang="en-US" dirty="0"/>
              <a:t>independence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14400" y="4038600"/>
            <a:ext cx="8077200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2971800" y="4267200"/>
            <a:ext cx="41148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Physical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Schema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52750" y="2895600"/>
            <a:ext cx="41148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Logical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Schema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16764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Logical Data Independence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5791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Physical Data Independence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153" b="-6172"/>
          <a:stretch/>
        </p:blipFill>
        <p:spPr bwMode="auto">
          <a:xfrm rot="13677768">
            <a:off x="7203099" y="4245514"/>
            <a:ext cx="1967286" cy="132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153" b="-6172"/>
          <a:stretch/>
        </p:blipFill>
        <p:spPr bwMode="auto">
          <a:xfrm rot="7922232" flipV="1">
            <a:off x="7265662" y="2633555"/>
            <a:ext cx="1816630" cy="122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2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Couse Grading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1" y="1676400"/>
            <a:ext cx="8001000" cy="5029200"/>
          </a:xfrm>
        </p:spPr>
        <p:txBody>
          <a:bodyPr/>
          <a:lstStyle/>
          <a:p>
            <a:r>
              <a:rPr lang="en-US" sz="2800" dirty="0" smtClean="0"/>
              <a:t>Grading</a:t>
            </a:r>
          </a:p>
          <a:p>
            <a:pPr lvl="1"/>
            <a:r>
              <a:rPr lang="en-US" dirty="0" smtClean="0"/>
              <a:t>25% weekly assignments</a:t>
            </a:r>
          </a:p>
          <a:p>
            <a:pPr lvl="1"/>
            <a:r>
              <a:rPr lang="en-US" dirty="0" smtClean="0"/>
              <a:t>25% </a:t>
            </a:r>
            <a:r>
              <a:rPr lang="en-US" dirty="0"/>
              <a:t>midterm </a:t>
            </a:r>
            <a:r>
              <a:rPr lang="en-US" dirty="0" smtClean="0"/>
              <a:t>exam (take home)</a:t>
            </a:r>
          </a:p>
          <a:p>
            <a:pPr lvl="1"/>
            <a:r>
              <a:rPr lang="en-US" dirty="0" smtClean="0"/>
              <a:t>25% Final Project</a:t>
            </a:r>
            <a:endParaRPr lang="en-US" dirty="0"/>
          </a:p>
          <a:p>
            <a:pPr lvl="1"/>
            <a:r>
              <a:rPr lang="en-US" dirty="0" smtClean="0"/>
              <a:t>25% </a:t>
            </a:r>
            <a:r>
              <a:rPr lang="en-US" dirty="0"/>
              <a:t>final </a:t>
            </a:r>
            <a:r>
              <a:rPr lang="en-US" dirty="0" smtClean="0"/>
              <a:t>exam (in class exam)</a:t>
            </a:r>
            <a:endParaRPr lang="en-US" dirty="0"/>
          </a:p>
          <a:p>
            <a:r>
              <a:rPr lang="en-US" sz="3200" dirty="0" smtClean="0"/>
              <a:t>HW late policy</a:t>
            </a:r>
          </a:p>
          <a:p>
            <a:pPr lvl="1"/>
            <a:r>
              <a:rPr lang="en-US" dirty="0" smtClean="0"/>
              <a:t>10</a:t>
            </a:r>
            <a:r>
              <a:rPr lang="en-US" dirty="0"/>
              <a:t>% per late day, up to three days (then -100</a:t>
            </a:r>
            <a:r>
              <a:rPr lang="en-US" dirty="0" smtClean="0"/>
              <a:t>%)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Independence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Data is the data about database – it stores the information about how the data is managed inside.</a:t>
            </a:r>
          </a:p>
          <a:p>
            <a:r>
              <a:rPr lang="en-US" dirty="0" smtClean="0"/>
              <a:t>Schemas are logical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Independence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Schemas are logical; actual data is stored on disks in the bit format. </a:t>
            </a:r>
          </a:p>
          <a:p>
            <a:r>
              <a:rPr lang="en-US" dirty="0" smtClean="0"/>
              <a:t>It refers to modifications in the physical without impacting the logical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Keys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Keys play an important role.</a:t>
            </a:r>
          </a:p>
          <a:p>
            <a:pPr lvl="1"/>
            <a:r>
              <a:rPr lang="en-US" altLang="en-US" sz="2400" dirty="0" smtClean="0"/>
              <a:t>Establishes relationship among tables.</a:t>
            </a:r>
          </a:p>
          <a:p>
            <a:pPr lvl="1"/>
            <a:r>
              <a:rPr lang="en-US" altLang="en-US" sz="2400" dirty="0" smtClean="0"/>
              <a:t>Identifies unique rows from the table.</a:t>
            </a:r>
          </a:p>
          <a:p>
            <a:r>
              <a:rPr lang="en-US" altLang="en-US" sz="2800" dirty="0" smtClean="0"/>
              <a:t>Types of Keys</a:t>
            </a:r>
          </a:p>
          <a:p>
            <a:pPr lvl="1"/>
            <a:r>
              <a:rPr lang="en-US" altLang="en-US" sz="2400" dirty="0"/>
              <a:t>Primary Key</a:t>
            </a:r>
          </a:p>
          <a:p>
            <a:pPr lvl="1"/>
            <a:r>
              <a:rPr lang="en-US" altLang="en-US" sz="2400" dirty="0"/>
              <a:t>Super Key</a:t>
            </a:r>
          </a:p>
          <a:p>
            <a:pPr lvl="1"/>
            <a:r>
              <a:rPr lang="en-US" altLang="en-US" sz="2400" dirty="0"/>
              <a:t>Candidate Key</a:t>
            </a:r>
          </a:p>
          <a:p>
            <a:pPr lvl="1"/>
            <a:r>
              <a:rPr lang="en-US" altLang="en-US" sz="2400" dirty="0"/>
              <a:t>Alternate Key</a:t>
            </a:r>
          </a:p>
          <a:p>
            <a:pPr lvl="1"/>
            <a:r>
              <a:rPr lang="en-US" altLang="en-US" sz="2400" dirty="0"/>
              <a:t>Composite Key</a:t>
            </a:r>
          </a:p>
          <a:p>
            <a:pPr lvl="1"/>
            <a:r>
              <a:rPr lang="en-US" altLang="en-US" sz="2400" dirty="0"/>
              <a:t>Foreign Key</a:t>
            </a:r>
          </a:p>
          <a:p>
            <a:pPr lvl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These will be maintained by the DBMS: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Domain constraints: All values of each attribute must come from the specified domain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Entity integrity: No attribute in a primary key can contain a NULL 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Referential integrity: Every foreign key value must match the value of the primary key in some tuple of the table that it references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Custom constraints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E.g. account balance must be positive</a:t>
            </a:r>
          </a:p>
          <a:p>
            <a:pPr lvl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Violations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Operations that violate constraints are by default rejected, but there are other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Prompt user to change offending value(s)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default value in place of offending value(s)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NULL in place of offending value(s)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Allow operation, but cascade changes from primary keys to foreign keys as needed</a:t>
            </a:r>
          </a:p>
          <a:p>
            <a:pPr lvl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Language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 is used to read, update and modify the data stored in the database</a:t>
            </a:r>
          </a:p>
          <a:p>
            <a:pPr eaLnBrk="1" hangingPunct="1"/>
            <a:r>
              <a:rPr lang="en-US" altLang="en-US" dirty="0" smtClean="0"/>
              <a:t>Language used  - Structured Query Language</a:t>
            </a:r>
          </a:p>
          <a:p>
            <a:pPr lvl="1"/>
            <a:r>
              <a:rPr lang="en-US" altLang="en-US" dirty="0" smtClean="0"/>
              <a:t>Data definition language</a:t>
            </a:r>
          </a:p>
          <a:p>
            <a:pPr lvl="1"/>
            <a:r>
              <a:rPr lang="en-US" altLang="en-US" dirty="0" smtClean="0"/>
              <a:t>Data Manipulation language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648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Difference between </a:t>
            </a:r>
            <a:r>
              <a:rPr lang="en-US" altLang="en-US" i="1" dirty="0" smtClean="0">
                <a:solidFill>
                  <a:srgbClr val="FF0000"/>
                </a:solidFill>
              </a:rPr>
              <a:t>Data definition language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FF0000"/>
                </a:solidFill>
              </a:rPr>
              <a:t>Data Manipulation language</a:t>
            </a:r>
            <a:endParaRPr lang="en-US" altLang="en-US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tier Architecture</a:t>
            </a:r>
          </a:p>
          <a:p>
            <a:r>
              <a:rPr lang="en-US" dirty="0" smtClean="0"/>
              <a:t>Three tier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Tier Architecture</a:t>
            </a:r>
            <a:endParaRPr lang="en-US" dirty="0"/>
          </a:p>
        </p:txBody>
      </p:sp>
      <p:pic>
        <p:nvPicPr>
          <p:cNvPr id="4" name="Picture 2" descr="Image result for databa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956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191686" y="2209800"/>
            <a:ext cx="1518531" cy="3542256"/>
            <a:chOff x="3191686" y="2314796"/>
            <a:chExt cx="1518531" cy="3542256"/>
          </a:xfrm>
        </p:grpSpPr>
        <p:pic>
          <p:nvPicPr>
            <p:cNvPr id="5122" name="Picture 2" descr="Image result for laptop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314796"/>
              <a:ext cx="1509817" cy="116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laptop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1686" y="3514726"/>
              <a:ext cx="1509817" cy="116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laptop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4695444"/>
              <a:ext cx="1509817" cy="116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248400" y="1752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Two-Tier Architecture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0400" y="510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172994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Client Applications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4" idx="1"/>
            <a:endCxn id="5122" idx="3"/>
          </p:cNvCxnSpPr>
          <p:nvPr/>
        </p:nvCxnSpPr>
        <p:spPr bwMode="auto">
          <a:xfrm flipH="1" flipV="1">
            <a:off x="4710217" y="2790604"/>
            <a:ext cx="1995383" cy="1209896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1"/>
            <a:endCxn id="7" idx="3"/>
          </p:cNvCxnSpPr>
          <p:nvPr/>
        </p:nvCxnSpPr>
        <p:spPr bwMode="auto">
          <a:xfrm flipH="1" flipV="1">
            <a:off x="4701503" y="3990534"/>
            <a:ext cx="2004097" cy="9966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4" idx="1"/>
            <a:endCxn id="8" idx="3"/>
          </p:cNvCxnSpPr>
          <p:nvPr/>
        </p:nvCxnSpPr>
        <p:spPr bwMode="auto">
          <a:xfrm flipH="1">
            <a:off x="4710217" y="4000500"/>
            <a:ext cx="1995383" cy="117075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47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tier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800600"/>
          </a:xfrm>
        </p:spPr>
        <p:txBody>
          <a:bodyPr/>
          <a:lstStyle/>
          <a:p>
            <a:r>
              <a:rPr lang="en-US" dirty="0" smtClean="0"/>
              <a:t>The application program interacts directly with the database</a:t>
            </a:r>
          </a:p>
          <a:p>
            <a:r>
              <a:rPr lang="en-US" dirty="0" smtClean="0"/>
              <a:t>Example : Metra ticketing system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Direct communication with the database.</a:t>
            </a:r>
          </a:p>
          <a:p>
            <a:pPr lvl="1"/>
            <a:r>
              <a:rPr lang="en-US" dirty="0" smtClean="0"/>
              <a:t>With less number of users, the data is retrieved quickly</a:t>
            </a:r>
          </a:p>
          <a:p>
            <a:pPr lvl="1"/>
            <a:r>
              <a:rPr lang="en-US" dirty="0" smtClean="0"/>
              <a:t>Easy to maintain and modify</a:t>
            </a:r>
          </a:p>
          <a:p>
            <a:pPr marL="57943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1" y="1676400"/>
            <a:ext cx="8001000" cy="5029200"/>
          </a:xfrm>
        </p:spPr>
        <p:txBody>
          <a:bodyPr/>
          <a:lstStyle/>
          <a:p>
            <a:r>
              <a:rPr lang="en-US" dirty="0"/>
              <a:t>Read IIT Academic Integrity Policy</a:t>
            </a:r>
          </a:p>
          <a:p>
            <a:pPr lvl="1"/>
            <a:r>
              <a:rPr lang="en-US" dirty="0" smtClean="0"/>
              <a:t>1st </a:t>
            </a:r>
            <a:r>
              <a:rPr lang="en-US" dirty="0"/>
              <a:t>Offense: 0 for offending assignment, academic honesty violation filed with department</a:t>
            </a:r>
          </a:p>
          <a:p>
            <a:pPr lvl="1"/>
            <a:r>
              <a:rPr lang="en-US" dirty="0"/>
              <a:t>2nd Offense: E for the entire course, academic honesty violation filed with department – you may be dropped from the program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Tier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commonly used</a:t>
            </a:r>
          </a:p>
          <a:p>
            <a:r>
              <a:rPr lang="en-US" dirty="0" smtClean="0"/>
              <a:t>Three layers:</a:t>
            </a:r>
          </a:p>
          <a:p>
            <a:pPr lvl="1"/>
            <a:r>
              <a:rPr lang="en-US" dirty="0" smtClean="0"/>
              <a:t>Presentation layer</a:t>
            </a:r>
          </a:p>
          <a:p>
            <a:pPr lvl="1"/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869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Tier 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362200" y="1905000"/>
            <a:ext cx="5486400" cy="6096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Presentation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Tier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362200" y="3505200"/>
            <a:ext cx="5486400" cy="6096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Application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Tier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24100" y="5257800"/>
            <a:ext cx="5486400" cy="6096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Database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Tier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2857500" y="2581274"/>
            <a:ext cx="495300" cy="885825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Up-Down Arrow 9"/>
          <p:cNvSpPr/>
          <p:nvPr/>
        </p:nvSpPr>
        <p:spPr bwMode="auto">
          <a:xfrm>
            <a:off x="6781800" y="2581274"/>
            <a:ext cx="495300" cy="885825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Up-Down Arrow 10"/>
          <p:cNvSpPr/>
          <p:nvPr/>
        </p:nvSpPr>
        <p:spPr bwMode="auto">
          <a:xfrm>
            <a:off x="2857500" y="4267200"/>
            <a:ext cx="495300" cy="885825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Up-Down Arrow 11"/>
          <p:cNvSpPr/>
          <p:nvPr/>
        </p:nvSpPr>
        <p:spPr bwMode="auto">
          <a:xfrm>
            <a:off x="6781800" y="4267200"/>
            <a:ext cx="495300" cy="885825"/>
          </a:xfrm>
          <a:prstGeom prst="up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876800"/>
          </a:xfrm>
        </p:spPr>
        <p:txBody>
          <a:bodyPr/>
          <a:lstStyle/>
          <a:p>
            <a:r>
              <a:rPr lang="en-US" sz="2800" dirty="0"/>
              <a:t>DBMS are used to maintain, query, and manage large datasets.</a:t>
            </a:r>
          </a:p>
          <a:p>
            <a:pPr lvl="1"/>
            <a:r>
              <a:rPr lang="en-US" sz="2400" dirty="0"/>
              <a:t>Provide concurrency, recovery from crashes, quick application development, integrity, and </a:t>
            </a:r>
            <a:r>
              <a:rPr lang="en-US" sz="2400" dirty="0" smtClean="0"/>
              <a:t>security</a:t>
            </a:r>
            <a:endParaRPr lang="en-US" sz="2800" dirty="0"/>
          </a:p>
          <a:p>
            <a:r>
              <a:rPr lang="en-US" sz="2800" dirty="0"/>
              <a:t>Key abstractions give </a:t>
            </a:r>
            <a:r>
              <a:rPr lang="en-US" sz="2800" b="1" dirty="0"/>
              <a:t>data </a:t>
            </a:r>
            <a:r>
              <a:rPr lang="en-US" sz="2800" b="1" dirty="0" smtClean="0"/>
              <a:t>independence</a:t>
            </a:r>
            <a:endParaRPr lang="en-US" sz="2800" dirty="0"/>
          </a:p>
          <a:p>
            <a:r>
              <a:rPr lang="en-US" sz="2800" dirty="0"/>
              <a:t>DBMS </a:t>
            </a:r>
            <a:r>
              <a:rPr lang="en-US" sz="2800" dirty="0" smtClean="0"/>
              <a:t>is </a:t>
            </a:r>
            <a:r>
              <a:rPr lang="en-US" sz="2800" dirty="0"/>
              <a:t>one of the broadest, most exciting fields in CS. </a:t>
            </a:r>
            <a:r>
              <a:rPr lang="en-US" sz="2800" b="1" dirty="0"/>
              <a:t>Fact! </a:t>
            </a:r>
          </a:p>
        </p:txBody>
      </p:sp>
    </p:spTree>
    <p:extLst>
      <p:ext uri="{BB962C8B-B14F-4D97-AF65-F5344CB8AC3E}">
        <p14:creationId xmlns:p14="http://schemas.microsoft.com/office/powerpoint/2010/main" val="24263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4876800"/>
          </a:xfrm>
        </p:spPr>
        <p:txBody>
          <a:bodyPr/>
          <a:lstStyle/>
          <a:p>
            <a:r>
              <a:rPr lang="en-US" sz="2800" dirty="0" smtClean="0"/>
              <a:t>Conceptual Modeling</a:t>
            </a:r>
          </a:p>
          <a:p>
            <a:r>
              <a:rPr lang="en-US" sz="2800" dirty="0" smtClean="0"/>
              <a:t>E-R model</a:t>
            </a:r>
          </a:p>
          <a:p>
            <a:pPr lvl="1"/>
            <a:r>
              <a:rPr lang="en-US" sz="2400" dirty="0" smtClean="0"/>
              <a:t>Entities</a:t>
            </a:r>
          </a:p>
          <a:p>
            <a:pPr lvl="1"/>
            <a:r>
              <a:rPr lang="en-US" sz="2400" dirty="0" smtClean="0"/>
              <a:t>Relationship</a:t>
            </a:r>
          </a:p>
          <a:p>
            <a:pPr lvl="1"/>
            <a:r>
              <a:rPr lang="en-US" sz="2400" dirty="0" smtClean="0"/>
              <a:t>Attributes</a:t>
            </a:r>
          </a:p>
          <a:p>
            <a:pPr lvl="1"/>
            <a:endParaRPr lang="en-US" sz="2400" dirty="0"/>
          </a:p>
          <a:p>
            <a:pPr marL="179388" indent="0">
              <a:buNone/>
            </a:pPr>
            <a:r>
              <a:rPr lang="en-US" dirty="0" smtClean="0"/>
              <a:t>There are no assignments for Week 1</a:t>
            </a:r>
          </a:p>
          <a:p>
            <a:pPr marL="179388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THANK YOU!!</a:t>
            </a:r>
          </a:p>
        </p:txBody>
      </p:sp>
    </p:spTree>
    <p:extLst>
      <p:ext uri="{BB962C8B-B14F-4D97-AF65-F5344CB8AC3E}">
        <p14:creationId xmlns:p14="http://schemas.microsoft.com/office/powerpoint/2010/main" val="36576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696200" cy="4495800"/>
          </a:xfrm>
        </p:spPr>
        <p:txBody>
          <a:bodyPr/>
          <a:lstStyle/>
          <a:p>
            <a:r>
              <a:rPr lang="en-US" sz="2800" dirty="0"/>
              <a:t>To the best of my ability I pledge to make sure anyone with a disability is given equal chance to excel in this course.</a:t>
            </a:r>
          </a:p>
          <a:p>
            <a:r>
              <a:rPr lang="en-US" sz="2800" dirty="0"/>
              <a:t>Students must obtain a letter of accommodation from the Center for Disability Resources and make an appointment to speak with me to communicate your requirements as soon as possible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696200" cy="4495800"/>
          </a:xfrm>
        </p:spPr>
        <p:txBody>
          <a:bodyPr/>
          <a:lstStyle/>
          <a:p>
            <a:r>
              <a:rPr lang="en-US" sz="2800" dirty="0"/>
              <a:t>Lecture slides cover essential </a:t>
            </a:r>
            <a:r>
              <a:rPr lang="en-US" sz="2800" dirty="0" smtClean="0"/>
              <a:t>material	</a:t>
            </a:r>
          </a:p>
          <a:p>
            <a:r>
              <a:rPr lang="en-US" sz="2800" dirty="0" smtClean="0"/>
              <a:t>Textbook:</a:t>
            </a:r>
          </a:p>
          <a:p>
            <a:pPr lvl="1"/>
            <a:r>
              <a:rPr lang="en-US" sz="2400" dirty="0"/>
              <a:t>Fundamentals of Database Systems, </a:t>
            </a:r>
            <a:r>
              <a:rPr lang="en-US" sz="2400" dirty="0" smtClean="0"/>
              <a:t>7th </a:t>
            </a:r>
            <a:r>
              <a:rPr lang="en-US" sz="2400" dirty="0"/>
              <a:t>Edition </a:t>
            </a:r>
            <a:r>
              <a:rPr lang="en-US" sz="2400" dirty="0" err="1"/>
              <a:t>Ramez</a:t>
            </a:r>
            <a:r>
              <a:rPr lang="en-US" sz="2400" dirty="0"/>
              <a:t> </a:t>
            </a:r>
            <a:r>
              <a:rPr lang="en-US" sz="2400" dirty="0" err="1"/>
              <a:t>Elmsari</a:t>
            </a:r>
            <a:r>
              <a:rPr lang="en-US" sz="2400" dirty="0"/>
              <a:t>, ISBN-13: 978-0136086208 </a:t>
            </a:r>
            <a:endParaRPr lang="en-US" sz="2400" dirty="0" smtClean="0"/>
          </a:p>
          <a:p>
            <a:pPr lvl="1"/>
            <a:r>
              <a:rPr lang="en-US" sz="2400" dirty="0"/>
              <a:t>Learning SQL: Mastering SQL Fundamentals, O’Reilly, 2nd Edition ISBN-13: 978-0596520830 </a:t>
            </a:r>
            <a:endParaRPr lang="en-US" sz="2400" dirty="0" smtClean="0"/>
          </a:p>
          <a:p>
            <a:r>
              <a:rPr lang="en-US" altLang="en-US" sz="2800" dirty="0"/>
              <a:t>Other material posted as needed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8800"/>
            <a:ext cx="7696200" cy="4495800"/>
          </a:xfrm>
        </p:spPr>
        <p:txBody>
          <a:bodyPr/>
          <a:lstStyle/>
          <a:p>
            <a:r>
              <a:rPr lang="en-US" sz="2000" dirty="0" smtClean="0"/>
              <a:t>Web browser</a:t>
            </a:r>
            <a:endParaRPr lang="en-US" sz="2000" dirty="0"/>
          </a:p>
          <a:p>
            <a:pPr lvl="1"/>
            <a:r>
              <a:rPr lang="en-US" sz="2000" dirty="0">
                <a:ea typeface="+mn-ea"/>
                <a:cs typeface="+mn-cs"/>
              </a:rPr>
              <a:t>Install Chrome or Firefox</a:t>
            </a:r>
          </a:p>
          <a:p>
            <a:r>
              <a:rPr lang="en-US" sz="2000" dirty="0" smtClean="0"/>
              <a:t>Text editor</a:t>
            </a:r>
            <a:endParaRPr lang="en-US" sz="2000" dirty="0"/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Notepad</a:t>
            </a:r>
            <a:r>
              <a:rPr lang="en-US" sz="2000" dirty="0">
                <a:ea typeface="+mn-ea"/>
                <a:cs typeface="+mn-cs"/>
              </a:rPr>
              <a:t>++, Sublime Text</a:t>
            </a:r>
          </a:p>
          <a:p>
            <a:r>
              <a:rPr lang="en-US" sz="2000" dirty="0" smtClean="0"/>
              <a:t>MySQL</a:t>
            </a:r>
          </a:p>
          <a:p>
            <a:pPr lvl="1"/>
            <a:r>
              <a:rPr lang="en-US" sz="1800" dirty="0" smtClean="0"/>
              <a:t>Install MySQL community server</a:t>
            </a:r>
          </a:p>
          <a:p>
            <a:pPr lvl="1"/>
            <a:r>
              <a:rPr lang="en-US" sz="1800" dirty="0" smtClean="0"/>
              <a:t>Version 5.7.19</a:t>
            </a:r>
          </a:p>
          <a:p>
            <a:pPr lvl="1"/>
            <a:r>
              <a:rPr lang="en-US" sz="1800" dirty="0"/>
              <a:t>Download link: </a:t>
            </a:r>
            <a:r>
              <a:rPr lang="en-US" sz="1800" dirty="0">
                <a:hlinkClick r:id="rId2"/>
              </a:rPr>
              <a:t>https://dev.mysql.com/downloads/mysql/</a:t>
            </a:r>
            <a:endParaRPr lang="en-US" sz="1800" dirty="0"/>
          </a:p>
          <a:p>
            <a:r>
              <a:rPr lang="en-US" sz="2000" dirty="0" smtClean="0"/>
              <a:t>SQL Developer</a:t>
            </a:r>
          </a:p>
          <a:p>
            <a:pPr lvl="1"/>
            <a:r>
              <a:rPr lang="en-US" sz="1600" dirty="0" smtClean="0"/>
              <a:t>Install Oracle SQL developer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http://www.oracle.com/technetwork/developer-tools/sql-developer/downloads/index.html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10412</TotalTime>
  <Words>1994</Words>
  <Application>Microsoft Office PowerPoint</Application>
  <PresentationFormat>On-screen Show (4:3)</PresentationFormat>
  <Paragraphs>385</Paragraphs>
  <Slides>63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ITMtemplate</vt:lpstr>
      <vt:lpstr>1_ITM478_08_1</vt:lpstr>
      <vt:lpstr>ITMD 421 – Data Modeling and Applications</vt:lpstr>
      <vt:lpstr>Objectives</vt:lpstr>
      <vt:lpstr>About me</vt:lpstr>
      <vt:lpstr>Blackboard</vt:lpstr>
      <vt:lpstr>Couse Grading</vt:lpstr>
      <vt:lpstr>Academic Honesty</vt:lpstr>
      <vt:lpstr>Disabilities</vt:lpstr>
      <vt:lpstr>Course Text</vt:lpstr>
      <vt:lpstr>Course Requirements</vt:lpstr>
      <vt:lpstr>Tips for success</vt:lpstr>
      <vt:lpstr>Participation Confirmation</vt:lpstr>
      <vt:lpstr>PowerPoint Presentation</vt:lpstr>
      <vt:lpstr>PowerPoint Presentation</vt:lpstr>
      <vt:lpstr>Big Data Landscape…  Infrastructure is Changing</vt:lpstr>
      <vt:lpstr>What the course is about</vt:lpstr>
      <vt:lpstr>Why should you study databases?</vt:lpstr>
      <vt:lpstr>What is data?</vt:lpstr>
      <vt:lpstr>What is a database?</vt:lpstr>
      <vt:lpstr>What is a database?</vt:lpstr>
      <vt:lpstr>Database Management System</vt:lpstr>
      <vt:lpstr>Database Management System</vt:lpstr>
      <vt:lpstr>Database System</vt:lpstr>
      <vt:lpstr>Drawbacks of file-system</vt:lpstr>
      <vt:lpstr>Need for DBMS</vt:lpstr>
      <vt:lpstr>Retrieval Problems</vt:lpstr>
      <vt:lpstr>Data Integrity</vt:lpstr>
      <vt:lpstr>Data Integrity</vt:lpstr>
      <vt:lpstr>Redundancy</vt:lpstr>
      <vt:lpstr>PowerPoint Presentation</vt:lpstr>
      <vt:lpstr>Advantages of DBMS</vt:lpstr>
      <vt:lpstr>Advantages of DBMS</vt:lpstr>
      <vt:lpstr>DBMS Users</vt:lpstr>
      <vt:lpstr>Types of DBMS</vt:lpstr>
      <vt:lpstr>Hierarchical DBMS</vt:lpstr>
      <vt:lpstr>Network DBMS</vt:lpstr>
      <vt:lpstr>Relational DBMS</vt:lpstr>
      <vt:lpstr>Relational DBMS</vt:lpstr>
      <vt:lpstr>Relational Model Example</vt:lpstr>
      <vt:lpstr>Relational Model Example</vt:lpstr>
      <vt:lpstr>Relation Schema</vt:lpstr>
      <vt:lpstr>Schema VS Snapshot</vt:lpstr>
      <vt:lpstr>Object Oriented RDBMS</vt:lpstr>
      <vt:lpstr>Data Abstraction</vt:lpstr>
      <vt:lpstr>Data Abstraction</vt:lpstr>
      <vt:lpstr>Data Abstraction Tier</vt:lpstr>
      <vt:lpstr>Data Abstraction Tier</vt:lpstr>
      <vt:lpstr>Data Abstraction Tier</vt:lpstr>
      <vt:lpstr>Data Independence </vt:lpstr>
      <vt:lpstr>Data Independence </vt:lpstr>
      <vt:lpstr>Logical Data Independence</vt:lpstr>
      <vt:lpstr>Physical Data Independence</vt:lpstr>
      <vt:lpstr>DBMS Keys</vt:lpstr>
      <vt:lpstr>Constraints</vt:lpstr>
      <vt:lpstr>Handling Violations</vt:lpstr>
      <vt:lpstr>DBMS Language</vt:lpstr>
      <vt:lpstr>PowerPoint Presentation</vt:lpstr>
      <vt:lpstr>Database Architecture</vt:lpstr>
      <vt:lpstr>Two Tier Architecture</vt:lpstr>
      <vt:lpstr>Two tier Architecture</vt:lpstr>
      <vt:lpstr>Three Tier Architecture</vt:lpstr>
      <vt:lpstr>Three Tier Architecture</vt:lpstr>
      <vt:lpstr>Summary</vt:lpstr>
      <vt:lpstr>Next Week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421 – Data Modeling and Applications</dc:title>
  <dc:subject>Chapter Twelve</dc:subject>
  <dc:creator>Aastha Gupta</dc:creator>
  <cp:lastModifiedBy>Aastha Gupta</cp:lastModifiedBy>
  <cp:revision>93</cp:revision>
  <dcterms:created xsi:type="dcterms:W3CDTF">2017-08-04T02:08:59Z</dcterms:created>
  <dcterms:modified xsi:type="dcterms:W3CDTF">2017-08-21T14:21:18Z</dcterms:modified>
</cp:coreProperties>
</file>